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notesSlides/notesSlide38.xml" ContentType="application/vnd.openxmlformats-officedocument.presentationml.notesSlide+xml"/>
  <Override PartName="/ppt/embeddings/oleObject4.bin" ContentType="application/vnd.openxmlformats-officedocument.oleObject"/>
  <Override PartName="/ppt/embeddings/oleObject5.bin" ContentType="application/vnd.openxmlformats-officedocument.oleObject"/>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5" r:id="rId1"/>
  </p:sldMasterIdLst>
  <p:notesMasterIdLst>
    <p:notesMasterId r:id="rId73"/>
  </p:notesMasterIdLst>
  <p:sldIdLst>
    <p:sldId id="629" r:id="rId2"/>
    <p:sldId id="630" r:id="rId3"/>
    <p:sldId id="589" r:id="rId4"/>
    <p:sldId id="596" r:id="rId5"/>
    <p:sldId id="509" r:id="rId6"/>
    <p:sldId id="510" r:id="rId7"/>
    <p:sldId id="631" r:id="rId8"/>
    <p:sldId id="531" r:id="rId9"/>
    <p:sldId id="532" r:id="rId10"/>
    <p:sldId id="533" r:id="rId11"/>
    <p:sldId id="534" r:id="rId12"/>
    <p:sldId id="632" r:id="rId13"/>
    <p:sldId id="644" r:id="rId14"/>
    <p:sldId id="645" r:id="rId15"/>
    <p:sldId id="514" r:id="rId16"/>
    <p:sldId id="528" r:id="rId17"/>
    <p:sldId id="515" r:id="rId18"/>
    <p:sldId id="634" r:id="rId19"/>
    <p:sldId id="633" r:id="rId20"/>
    <p:sldId id="635" r:id="rId21"/>
    <p:sldId id="636" r:id="rId22"/>
    <p:sldId id="593" r:id="rId23"/>
    <p:sldId id="599" r:id="rId24"/>
    <p:sldId id="601" r:id="rId25"/>
    <p:sldId id="602" r:id="rId26"/>
    <p:sldId id="604" r:id="rId27"/>
    <p:sldId id="605" r:id="rId28"/>
    <p:sldId id="606" r:id="rId29"/>
    <p:sldId id="607" r:id="rId30"/>
    <p:sldId id="608" r:id="rId31"/>
    <p:sldId id="610" r:id="rId32"/>
    <p:sldId id="611" r:id="rId33"/>
    <p:sldId id="638" r:id="rId34"/>
    <p:sldId id="612" r:id="rId35"/>
    <p:sldId id="639" r:id="rId36"/>
    <p:sldId id="640" r:id="rId37"/>
    <p:sldId id="641" r:id="rId38"/>
    <p:sldId id="642" r:id="rId39"/>
    <p:sldId id="643" r:id="rId40"/>
    <p:sldId id="614" r:id="rId41"/>
    <p:sldId id="637" r:id="rId42"/>
    <p:sldId id="616" r:id="rId43"/>
    <p:sldId id="617" r:id="rId44"/>
    <p:sldId id="618" r:id="rId45"/>
    <p:sldId id="619" r:id="rId46"/>
    <p:sldId id="620" r:id="rId47"/>
    <p:sldId id="621" r:id="rId48"/>
    <p:sldId id="622" r:id="rId49"/>
    <p:sldId id="623" r:id="rId50"/>
    <p:sldId id="624" r:id="rId51"/>
    <p:sldId id="626" r:id="rId52"/>
    <p:sldId id="646" r:id="rId53"/>
    <p:sldId id="647" r:id="rId54"/>
    <p:sldId id="594" r:id="rId55"/>
    <p:sldId id="568" r:id="rId56"/>
    <p:sldId id="570" r:id="rId57"/>
    <p:sldId id="571" r:id="rId58"/>
    <p:sldId id="573" r:id="rId59"/>
    <p:sldId id="627" r:id="rId60"/>
    <p:sldId id="575" r:id="rId61"/>
    <p:sldId id="577" r:id="rId62"/>
    <p:sldId id="578" r:id="rId63"/>
    <p:sldId id="580" r:id="rId64"/>
    <p:sldId id="581" r:id="rId65"/>
    <p:sldId id="582" r:id="rId66"/>
    <p:sldId id="584" r:id="rId67"/>
    <p:sldId id="595" r:id="rId68"/>
    <p:sldId id="585" r:id="rId69"/>
    <p:sldId id="590" r:id="rId70"/>
    <p:sldId id="592" r:id="rId71"/>
    <p:sldId id="586" r:id="rId72"/>
  </p:sldIdLst>
  <p:sldSz cx="12192000" cy="6858000"/>
  <p:notesSz cx="7010400" cy="9296400"/>
  <p:defaultTextStyle>
    <a:defPPr>
      <a:defRPr lang="en-US"/>
    </a:defPPr>
    <a:lvl1pPr marL="0" algn="l" defTabSz="457189" rtl="0" eaLnBrk="1" latinLnBrk="0" hangingPunct="1">
      <a:defRPr sz="1900" kern="1200">
        <a:solidFill>
          <a:schemeClr val="tx1"/>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ueqing Liu" initials="XL" lastIdx="34"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CDBC"/>
    <a:srgbClr val="0000CC"/>
    <a:srgbClr val="BD582C"/>
    <a:srgbClr val="008080"/>
    <a:srgbClr val="E48312"/>
    <a:srgbClr val="7F7F7F"/>
    <a:srgbClr val="94A088"/>
    <a:srgbClr val="8656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94556" autoAdjust="0"/>
  </p:normalViewPr>
  <p:slideViewPr>
    <p:cSldViewPr snapToGrid="0">
      <p:cViewPr varScale="1">
        <p:scale>
          <a:sx n="78" d="100"/>
          <a:sy n="78" d="100"/>
        </p:scale>
        <p:origin x="-240" y="-104"/>
      </p:cViewPr>
      <p:guideLst>
        <p:guide orient="horz" pos="2160"/>
        <p:guide pos="3840"/>
      </p:guideLst>
    </p:cSldViewPr>
  </p:slideViewPr>
  <p:outlineViewPr>
    <p:cViewPr>
      <p:scale>
        <a:sx n="33" d="100"/>
        <a:sy n="33" d="100"/>
      </p:scale>
      <p:origin x="0" y="-18852"/>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Lst>
  </p:outlin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notesMaster" Target="notesMasters/notesMaster1.xml"/><Relationship Id="rId74" Type="http://schemas.openxmlformats.org/officeDocument/2006/relationships/printerSettings" Target="printerSettings/printerSettings1.bin"/><Relationship Id="rId75" Type="http://schemas.openxmlformats.org/officeDocument/2006/relationships/commentAuthors" Target="commentAuthors.xml"/><Relationship Id="rId76" Type="http://schemas.openxmlformats.org/officeDocument/2006/relationships/presProps" Target="presProps.xml"/><Relationship Id="rId77" Type="http://schemas.openxmlformats.org/officeDocument/2006/relationships/viewProps" Target="viewProps.xml"/><Relationship Id="rId78" Type="http://schemas.openxmlformats.org/officeDocument/2006/relationships/theme" Target="theme/theme1.xml"/><Relationship Id="rId79"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_rels/viewProps.xml.rels><?xml version="1.0" encoding="UTF-8" standalone="yes"?>
<Relationships xmlns="http://schemas.openxmlformats.org/package/2006/relationships"><Relationship Id="rId11" Type="http://schemas.openxmlformats.org/officeDocument/2006/relationships/slide" Target="slides/slide61.xml"/><Relationship Id="rId12" Type="http://schemas.openxmlformats.org/officeDocument/2006/relationships/slide" Target="slides/slide62.xml"/><Relationship Id="rId13" Type="http://schemas.openxmlformats.org/officeDocument/2006/relationships/slide" Target="slides/slide63.xml"/><Relationship Id="rId14" Type="http://schemas.openxmlformats.org/officeDocument/2006/relationships/slide" Target="slides/slide66.xml"/><Relationship Id="rId15" Type="http://schemas.openxmlformats.org/officeDocument/2006/relationships/slide" Target="slides/slide67.xml"/><Relationship Id="rId16" Type="http://schemas.openxmlformats.org/officeDocument/2006/relationships/slide" Target="slides/slide71.xml"/><Relationship Id="rId1" Type="http://schemas.openxmlformats.org/officeDocument/2006/relationships/slide" Target="slides/slide3.xml"/><Relationship Id="rId2" Type="http://schemas.openxmlformats.org/officeDocument/2006/relationships/slide" Target="slides/slide22.xml"/><Relationship Id="rId3" Type="http://schemas.openxmlformats.org/officeDocument/2006/relationships/slide" Target="slides/slide27.xml"/><Relationship Id="rId4" Type="http://schemas.openxmlformats.org/officeDocument/2006/relationships/slide" Target="slides/slide28.xml"/><Relationship Id="rId5" Type="http://schemas.openxmlformats.org/officeDocument/2006/relationships/slide" Target="slides/slide54.xml"/><Relationship Id="rId6" Type="http://schemas.openxmlformats.org/officeDocument/2006/relationships/slide" Target="slides/slide56.xml"/><Relationship Id="rId7" Type="http://schemas.openxmlformats.org/officeDocument/2006/relationships/slide" Target="slides/slide57.xml"/><Relationship Id="rId8" Type="http://schemas.openxmlformats.org/officeDocument/2006/relationships/slide" Target="slides/slide58.xml"/><Relationship Id="rId9" Type="http://schemas.openxmlformats.org/officeDocument/2006/relationships/slide" Target="slides/slide59.xml"/><Relationship Id="rId10" Type="http://schemas.openxmlformats.org/officeDocument/2006/relationships/slide" Target="slides/slide6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6.wmf"/><Relationship Id="rId2" Type="http://schemas.openxmlformats.org/officeDocument/2006/relationships/image" Target="../media/image37.wmf"/><Relationship Id="rId3" Type="http://schemas.openxmlformats.org/officeDocument/2006/relationships/image" Target="../media/image3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9.wmf"/><Relationship Id="rId2" Type="http://schemas.openxmlformats.org/officeDocument/2006/relationships/image" Target="../media/image4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F87AF23C-6CAB-4A6A-B3BC-A88F610E0570}" type="datetimeFigureOut">
              <a:rPr lang="en-US" smtClean="0"/>
              <a:t>3/4/19</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A6F8110F-5CB8-4B7A-89C2-96B671E6053B}" type="slidenum">
              <a:rPr lang="en-US" smtClean="0"/>
              <a:t>‹#›</a:t>
            </a:fld>
            <a:endParaRPr lang="en-US"/>
          </a:p>
        </p:txBody>
      </p:sp>
    </p:spTree>
    <p:extLst>
      <p:ext uri="{BB962C8B-B14F-4D97-AF65-F5344CB8AC3E}">
        <p14:creationId xmlns:p14="http://schemas.microsoft.com/office/powerpoint/2010/main" val="1849144875"/>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eaLnBrk="0" hangingPunct="0">
              <a:spcBef>
                <a:spcPct val="30000"/>
              </a:spcBef>
              <a:defRPr sz="1200">
                <a:solidFill>
                  <a:schemeClr val="tx1"/>
                </a:solidFill>
                <a:latin typeface="Times New Roman" panose="02020603050405020304" pitchFamily="18" charset="0"/>
              </a:defRPr>
            </a:lvl1pPr>
            <a:lvl2pPr marL="742950" indent="-285750" defTabSz="922338" eaLnBrk="0" hangingPunct="0">
              <a:spcBef>
                <a:spcPct val="30000"/>
              </a:spcBef>
              <a:defRPr sz="1200">
                <a:solidFill>
                  <a:schemeClr val="tx1"/>
                </a:solidFill>
                <a:latin typeface="Times New Roman" panose="02020603050405020304" pitchFamily="18" charset="0"/>
              </a:defRPr>
            </a:lvl2pPr>
            <a:lvl3pPr marL="1143000" indent="-228600" defTabSz="922338" eaLnBrk="0" hangingPunct="0">
              <a:spcBef>
                <a:spcPct val="30000"/>
              </a:spcBef>
              <a:defRPr sz="1200">
                <a:solidFill>
                  <a:schemeClr val="tx1"/>
                </a:solidFill>
                <a:latin typeface="Times New Roman" panose="02020603050405020304" pitchFamily="18" charset="0"/>
              </a:defRPr>
            </a:lvl3pPr>
            <a:lvl4pPr marL="1600200" indent="-228600" defTabSz="922338" eaLnBrk="0" hangingPunct="0">
              <a:spcBef>
                <a:spcPct val="30000"/>
              </a:spcBef>
              <a:defRPr sz="1200">
                <a:solidFill>
                  <a:schemeClr val="tx1"/>
                </a:solidFill>
                <a:latin typeface="Times New Roman" panose="02020603050405020304" pitchFamily="18" charset="0"/>
              </a:defRPr>
            </a:lvl4pPr>
            <a:lvl5pPr marL="2057400" indent="-228600" defTabSz="922338" eaLnBrk="0" hangingPunct="0">
              <a:spcBef>
                <a:spcPct val="30000"/>
              </a:spcBef>
              <a:defRPr sz="1200">
                <a:solidFill>
                  <a:schemeClr val="tx1"/>
                </a:solidFill>
                <a:latin typeface="Times New Roman" panose="02020603050405020304" pitchFamily="18" charset="0"/>
              </a:defRPr>
            </a:lvl5pPr>
            <a:lvl6pPr marL="2514600" indent="-228600" defTabSz="9223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23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23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23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6FA0B77-FEDE-4D84-A8C2-0F4E9C984340}" type="slidenum">
              <a:rPr lang="en-US" altLang="en-US">
                <a:solidFill>
                  <a:prstClr val="black"/>
                </a:solidFill>
              </a:rPr>
              <a:pPr>
                <a:spcBef>
                  <a:spcPct val="0"/>
                </a:spcBef>
              </a:pPr>
              <a:t>3</a:t>
            </a:fld>
            <a:endParaRPr lang="en-US" altLang="en-US">
              <a:solidFill>
                <a:prstClr val="black"/>
              </a:solidFill>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160325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6BF47A9-A440-4FB5-8DE2-E15921D8C1AB}" type="slidenum">
              <a:rPr lang="en-US" altLang="en-US" smtClean="0"/>
              <a:pPr>
                <a:spcBef>
                  <a:spcPct val="0"/>
                </a:spcBef>
              </a:pPr>
              <a:t>16</a:t>
            </a:fld>
            <a:endParaRPr lang="en-US" altLang="en-US" smtClean="0"/>
          </a:p>
        </p:txBody>
      </p:sp>
      <p:sp>
        <p:nvSpPr>
          <p:cNvPr id="22531" name="Rectangle 2"/>
          <p:cNvSpPr>
            <a:spLocks noGrp="1" noRot="1" noChangeAspect="1" noChangeArrowheads="1" noTextEdit="1"/>
          </p:cNvSpPr>
          <p:nvPr>
            <p:ph type="sldImg"/>
          </p:nvPr>
        </p:nvSpPr>
        <p:spPr>
          <a:xfrm>
            <a:off x="717550" y="1162050"/>
            <a:ext cx="5575300" cy="3136900"/>
          </a:xfrm>
          <a:ln/>
        </p:spPr>
      </p:sp>
      <p:sp>
        <p:nvSpPr>
          <p:cNvPr id="22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797751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6BF47A9-A440-4FB5-8DE2-E15921D8C1AB}" type="slidenum">
              <a:rPr lang="en-US" altLang="en-US" smtClean="0"/>
              <a:pPr>
                <a:spcBef>
                  <a:spcPct val="0"/>
                </a:spcBef>
              </a:pPr>
              <a:t>17</a:t>
            </a:fld>
            <a:endParaRPr lang="en-US" altLang="en-US" smtClean="0"/>
          </a:p>
        </p:txBody>
      </p:sp>
      <p:sp>
        <p:nvSpPr>
          <p:cNvPr id="22531" name="Rectangle 2"/>
          <p:cNvSpPr>
            <a:spLocks noGrp="1" noRot="1" noChangeAspect="1" noChangeArrowheads="1" noTextEdit="1"/>
          </p:cNvSpPr>
          <p:nvPr>
            <p:ph type="sldImg"/>
          </p:nvPr>
        </p:nvSpPr>
        <p:spPr>
          <a:xfrm>
            <a:off x="717550" y="1162050"/>
            <a:ext cx="5575300" cy="3136900"/>
          </a:xfrm>
          <a:ln/>
        </p:spPr>
      </p:sp>
      <p:sp>
        <p:nvSpPr>
          <p:cNvPr id="22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469350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eaLnBrk="0" hangingPunct="0">
              <a:spcBef>
                <a:spcPct val="30000"/>
              </a:spcBef>
              <a:defRPr sz="1200">
                <a:solidFill>
                  <a:schemeClr val="tx1"/>
                </a:solidFill>
                <a:latin typeface="Times New Roman" panose="02020603050405020304" pitchFamily="18" charset="0"/>
              </a:defRPr>
            </a:lvl1pPr>
            <a:lvl2pPr marL="742950" indent="-285750" defTabSz="922338" eaLnBrk="0" hangingPunct="0">
              <a:spcBef>
                <a:spcPct val="30000"/>
              </a:spcBef>
              <a:defRPr sz="1200">
                <a:solidFill>
                  <a:schemeClr val="tx1"/>
                </a:solidFill>
                <a:latin typeface="Times New Roman" panose="02020603050405020304" pitchFamily="18" charset="0"/>
              </a:defRPr>
            </a:lvl2pPr>
            <a:lvl3pPr marL="1143000" indent="-228600" defTabSz="922338" eaLnBrk="0" hangingPunct="0">
              <a:spcBef>
                <a:spcPct val="30000"/>
              </a:spcBef>
              <a:defRPr sz="1200">
                <a:solidFill>
                  <a:schemeClr val="tx1"/>
                </a:solidFill>
                <a:latin typeface="Times New Roman" panose="02020603050405020304" pitchFamily="18" charset="0"/>
              </a:defRPr>
            </a:lvl3pPr>
            <a:lvl4pPr marL="1600200" indent="-228600" defTabSz="922338" eaLnBrk="0" hangingPunct="0">
              <a:spcBef>
                <a:spcPct val="30000"/>
              </a:spcBef>
              <a:defRPr sz="1200">
                <a:solidFill>
                  <a:schemeClr val="tx1"/>
                </a:solidFill>
                <a:latin typeface="Times New Roman" panose="02020603050405020304" pitchFamily="18" charset="0"/>
              </a:defRPr>
            </a:lvl4pPr>
            <a:lvl5pPr marL="2057400" indent="-228600" defTabSz="922338" eaLnBrk="0" hangingPunct="0">
              <a:spcBef>
                <a:spcPct val="30000"/>
              </a:spcBef>
              <a:defRPr sz="1200">
                <a:solidFill>
                  <a:schemeClr val="tx1"/>
                </a:solidFill>
                <a:latin typeface="Times New Roman" panose="02020603050405020304" pitchFamily="18" charset="0"/>
              </a:defRPr>
            </a:lvl5pPr>
            <a:lvl6pPr marL="2514600" indent="-228600" defTabSz="9223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23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23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23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6FA0B77-FEDE-4D84-A8C2-0F4E9C984340}" type="slidenum">
              <a:rPr lang="en-US" altLang="en-US">
                <a:solidFill>
                  <a:prstClr val="black"/>
                </a:solidFill>
              </a:rPr>
              <a:pPr>
                <a:spcBef>
                  <a:spcPct val="0"/>
                </a:spcBef>
              </a:pPr>
              <a:t>22</a:t>
            </a:fld>
            <a:endParaRPr lang="en-US" altLang="en-US">
              <a:solidFill>
                <a:prstClr val="black"/>
              </a:solidFill>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873882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ea typeface="MS PGothic" pitchFamily="34" charset="-128"/>
              </a:defRPr>
            </a:lvl1pPr>
            <a:lvl2pPr marL="742909" indent="-285734" defTabSz="922287" eaLnBrk="0" hangingPunct="0">
              <a:spcBef>
                <a:spcPct val="30000"/>
              </a:spcBef>
              <a:defRPr sz="1200">
                <a:solidFill>
                  <a:schemeClr val="tx1"/>
                </a:solidFill>
                <a:latin typeface="Times New Roman" pitchFamily="18" charset="0"/>
                <a:ea typeface="MS PGothic" pitchFamily="34" charset="-128"/>
              </a:defRPr>
            </a:lvl2pPr>
            <a:lvl3pPr marL="1142937" indent="-228587" defTabSz="922287" eaLnBrk="0" hangingPunct="0">
              <a:spcBef>
                <a:spcPct val="30000"/>
              </a:spcBef>
              <a:defRPr sz="1200">
                <a:solidFill>
                  <a:schemeClr val="tx1"/>
                </a:solidFill>
                <a:latin typeface="Times New Roman" pitchFamily="18" charset="0"/>
                <a:ea typeface="MS PGothic" pitchFamily="34" charset="-128"/>
              </a:defRPr>
            </a:lvl3pPr>
            <a:lvl4pPr marL="1600111" indent="-228587" defTabSz="922287" eaLnBrk="0" hangingPunct="0">
              <a:spcBef>
                <a:spcPct val="30000"/>
              </a:spcBef>
              <a:defRPr sz="1200">
                <a:solidFill>
                  <a:schemeClr val="tx1"/>
                </a:solidFill>
                <a:latin typeface="Times New Roman" pitchFamily="18" charset="0"/>
                <a:ea typeface="MS PGothic" pitchFamily="34" charset="-128"/>
              </a:defRPr>
            </a:lvl4pPr>
            <a:lvl5pPr marL="2057287" indent="-228587" defTabSz="922287" eaLnBrk="0" hangingPunct="0">
              <a:spcBef>
                <a:spcPct val="30000"/>
              </a:spcBef>
              <a:defRPr sz="1200">
                <a:solidFill>
                  <a:schemeClr val="tx1"/>
                </a:solidFill>
                <a:latin typeface="Times New Roman" pitchFamily="18" charset="0"/>
                <a:ea typeface="MS PGothic" pitchFamily="34" charset="-128"/>
              </a:defRPr>
            </a:lvl5pPr>
            <a:lvl6pPr marL="2514461"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6pPr>
            <a:lvl7pPr marL="2971635"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7pPr>
            <a:lvl8pPr marL="3428811"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8pPr>
            <a:lvl9pPr marL="3885985"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9pPr>
          </a:lstStyle>
          <a:p>
            <a:pPr>
              <a:spcBef>
                <a:spcPct val="0"/>
              </a:spcBef>
            </a:pPr>
            <a:fld id="{0A10D758-D54F-4243-BBF4-E2F3A74C1D34}" type="slidenum">
              <a:rPr lang="en-US" altLang="en-US" smtClean="0">
                <a:solidFill>
                  <a:prstClr val="black"/>
                </a:solidFill>
              </a:rPr>
              <a:pPr>
                <a:spcBef>
                  <a:spcPct val="0"/>
                </a:spcBef>
              </a:pPr>
              <a:t>24</a:t>
            </a:fld>
            <a:endParaRPr lang="en-US" altLang="en-US" smtClean="0">
              <a:solidFill>
                <a:prstClr val="black"/>
              </a:solidFill>
            </a:endParaRPr>
          </a:p>
        </p:txBody>
      </p:sp>
      <p:sp>
        <p:nvSpPr>
          <p:cNvPr id="36867" name="Rectangle 2"/>
          <p:cNvSpPr>
            <a:spLocks noGrp="1" noRot="1" noChangeAspect="1" noChangeArrowheads="1" noTextEdit="1"/>
          </p:cNvSpPr>
          <p:nvPr>
            <p:ph type="sldImg"/>
          </p:nvPr>
        </p:nvSpPr>
        <p:spPr>
          <a:xfrm>
            <a:off x="717550" y="1162050"/>
            <a:ext cx="5575300" cy="3136900"/>
          </a:xfrm>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6542955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ea typeface="MS PGothic" pitchFamily="34" charset="-128"/>
              </a:defRPr>
            </a:lvl1pPr>
            <a:lvl2pPr marL="742909" indent="-285734" defTabSz="922287" eaLnBrk="0" hangingPunct="0">
              <a:spcBef>
                <a:spcPct val="30000"/>
              </a:spcBef>
              <a:defRPr sz="1200">
                <a:solidFill>
                  <a:schemeClr val="tx1"/>
                </a:solidFill>
                <a:latin typeface="Times New Roman" pitchFamily="18" charset="0"/>
                <a:ea typeface="MS PGothic" pitchFamily="34" charset="-128"/>
              </a:defRPr>
            </a:lvl2pPr>
            <a:lvl3pPr marL="1142937" indent="-228587" defTabSz="922287" eaLnBrk="0" hangingPunct="0">
              <a:spcBef>
                <a:spcPct val="30000"/>
              </a:spcBef>
              <a:defRPr sz="1200">
                <a:solidFill>
                  <a:schemeClr val="tx1"/>
                </a:solidFill>
                <a:latin typeface="Times New Roman" pitchFamily="18" charset="0"/>
                <a:ea typeface="MS PGothic" pitchFamily="34" charset="-128"/>
              </a:defRPr>
            </a:lvl3pPr>
            <a:lvl4pPr marL="1600111" indent="-228587" defTabSz="922287" eaLnBrk="0" hangingPunct="0">
              <a:spcBef>
                <a:spcPct val="30000"/>
              </a:spcBef>
              <a:defRPr sz="1200">
                <a:solidFill>
                  <a:schemeClr val="tx1"/>
                </a:solidFill>
                <a:latin typeface="Times New Roman" pitchFamily="18" charset="0"/>
                <a:ea typeface="MS PGothic" pitchFamily="34" charset="-128"/>
              </a:defRPr>
            </a:lvl4pPr>
            <a:lvl5pPr marL="2057287" indent="-228587" defTabSz="922287" eaLnBrk="0" hangingPunct="0">
              <a:spcBef>
                <a:spcPct val="30000"/>
              </a:spcBef>
              <a:defRPr sz="1200">
                <a:solidFill>
                  <a:schemeClr val="tx1"/>
                </a:solidFill>
                <a:latin typeface="Times New Roman" pitchFamily="18" charset="0"/>
                <a:ea typeface="MS PGothic" pitchFamily="34" charset="-128"/>
              </a:defRPr>
            </a:lvl5pPr>
            <a:lvl6pPr marL="2514461"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6pPr>
            <a:lvl7pPr marL="2971635"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7pPr>
            <a:lvl8pPr marL="3428811"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8pPr>
            <a:lvl9pPr marL="3885985"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9pPr>
          </a:lstStyle>
          <a:p>
            <a:pPr>
              <a:spcBef>
                <a:spcPct val="0"/>
              </a:spcBef>
            </a:pPr>
            <a:fld id="{9EBBDAB1-D568-438B-B32D-5096A7F7530D}" type="slidenum">
              <a:rPr lang="en-US" altLang="en-US" smtClean="0">
                <a:solidFill>
                  <a:prstClr val="black"/>
                </a:solidFill>
              </a:rPr>
              <a:pPr>
                <a:spcBef>
                  <a:spcPct val="0"/>
                </a:spcBef>
              </a:pPr>
              <a:t>25</a:t>
            </a:fld>
            <a:endParaRPr lang="en-US" altLang="en-US" smtClean="0">
              <a:solidFill>
                <a:prstClr val="black"/>
              </a:solidFill>
            </a:endParaRPr>
          </a:p>
        </p:txBody>
      </p:sp>
      <p:sp>
        <p:nvSpPr>
          <p:cNvPr id="37891" name="Rectangle 2"/>
          <p:cNvSpPr>
            <a:spLocks noGrp="1" noRot="1" noChangeAspect="1" noChangeArrowheads="1" noTextEdit="1"/>
          </p:cNvSpPr>
          <p:nvPr>
            <p:ph type="sldImg"/>
          </p:nvPr>
        </p:nvSpPr>
        <p:spPr>
          <a:xfrm>
            <a:off x="717550" y="1162050"/>
            <a:ext cx="5575300" cy="3136900"/>
          </a:xfrm>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Tree>
    <p:extLst>
      <p:ext uri="{BB962C8B-B14F-4D97-AF65-F5344CB8AC3E}">
        <p14:creationId xmlns:p14="http://schemas.microsoft.com/office/powerpoint/2010/main" val="426750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ea typeface="MS PGothic" pitchFamily="34" charset="-128"/>
              </a:defRPr>
            </a:lvl1pPr>
            <a:lvl2pPr marL="742909" indent="-285734" defTabSz="922287" eaLnBrk="0" hangingPunct="0">
              <a:spcBef>
                <a:spcPct val="30000"/>
              </a:spcBef>
              <a:defRPr sz="1200">
                <a:solidFill>
                  <a:schemeClr val="tx1"/>
                </a:solidFill>
                <a:latin typeface="Times New Roman" pitchFamily="18" charset="0"/>
                <a:ea typeface="MS PGothic" pitchFamily="34" charset="-128"/>
              </a:defRPr>
            </a:lvl2pPr>
            <a:lvl3pPr marL="1142937" indent="-228587" defTabSz="922287" eaLnBrk="0" hangingPunct="0">
              <a:spcBef>
                <a:spcPct val="30000"/>
              </a:spcBef>
              <a:defRPr sz="1200">
                <a:solidFill>
                  <a:schemeClr val="tx1"/>
                </a:solidFill>
                <a:latin typeface="Times New Roman" pitchFamily="18" charset="0"/>
                <a:ea typeface="MS PGothic" pitchFamily="34" charset="-128"/>
              </a:defRPr>
            </a:lvl3pPr>
            <a:lvl4pPr marL="1600111" indent="-228587" defTabSz="922287" eaLnBrk="0" hangingPunct="0">
              <a:spcBef>
                <a:spcPct val="30000"/>
              </a:spcBef>
              <a:defRPr sz="1200">
                <a:solidFill>
                  <a:schemeClr val="tx1"/>
                </a:solidFill>
                <a:latin typeface="Times New Roman" pitchFamily="18" charset="0"/>
                <a:ea typeface="MS PGothic" pitchFamily="34" charset="-128"/>
              </a:defRPr>
            </a:lvl4pPr>
            <a:lvl5pPr marL="2057287" indent="-228587" defTabSz="922287" eaLnBrk="0" hangingPunct="0">
              <a:spcBef>
                <a:spcPct val="30000"/>
              </a:spcBef>
              <a:defRPr sz="1200">
                <a:solidFill>
                  <a:schemeClr val="tx1"/>
                </a:solidFill>
                <a:latin typeface="Times New Roman" pitchFamily="18" charset="0"/>
                <a:ea typeface="MS PGothic" pitchFamily="34" charset="-128"/>
              </a:defRPr>
            </a:lvl5pPr>
            <a:lvl6pPr marL="2514461"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6pPr>
            <a:lvl7pPr marL="2971635"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7pPr>
            <a:lvl8pPr marL="3428811"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8pPr>
            <a:lvl9pPr marL="3885985"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9pPr>
          </a:lstStyle>
          <a:p>
            <a:pPr>
              <a:spcBef>
                <a:spcPct val="0"/>
              </a:spcBef>
            </a:pPr>
            <a:fld id="{ECF56C08-C5DF-4706-AF2A-BCEF867042EB}" type="slidenum">
              <a:rPr lang="en-US" altLang="en-US" smtClean="0">
                <a:solidFill>
                  <a:prstClr val="black"/>
                </a:solidFill>
              </a:rPr>
              <a:pPr>
                <a:spcBef>
                  <a:spcPct val="0"/>
                </a:spcBef>
              </a:pPr>
              <a:t>26</a:t>
            </a:fld>
            <a:endParaRPr lang="en-US" altLang="en-US" smtClean="0">
              <a:solidFill>
                <a:prstClr val="black"/>
              </a:solidFill>
            </a:endParaRPr>
          </a:p>
        </p:txBody>
      </p:sp>
      <p:sp>
        <p:nvSpPr>
          <p:cNvPr id="38915" name="Rectangle 2"/>
          <p:cNvSpPr>
            <a:spLocks noGrp="1" noRot="1" noChangeAspect="1" noChangeArrowheads="1" noTextEdit="1"/>
          </p:cNvSpPr>
          <p:nvPr>
            <p:ph type="sldImg"/>
          </p:nvPr>
        </p:nvSpPr>
        <p:spPr>
          <a:xfrm>
            <a:off x="717550" y="1162050"/>
            <a:ext cx="5575300" cy="3136900"/>
          </a:xfrm>
          <a:ln/>
        </p:spPr>
      </p:sp>
      <p:sp>
        <p:nvSpPr>
          <p:cNvPr id="38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4449023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ea typeface="MS PGothic" pitchFamily="34" charset="-128"/>
              </a:defRPr>
            </a:lvl1pPr>
            <a:lvl2pPr marL="742909" indent="-285734" defTabSz="922287" eaLnBrk="0" hangingPunct="0">
              <a:spcBef>
                <a:spcPct val="30000"/>
              </a:spcBef>
              <a:defRPr sz="1200">
                <a:solidFill>
                  <a:schemeClr val="tx1"/>
                </a:solidFill>
                <a:latin typeface="Times New Roman" pitchFamily="18" charset="0"/>
                <a:ea typeface="MS PGothic" pitchFamily="34" charset="-128"/>
              </a:defRPr>
            </a:lvl2pPr>
            <a:lvl3pPr marL="1142937" indent="-228587" defTabSz="922287" eaLnBrk="0" hangingPunct="0">
              <a:spcBef>
                <a:spcPct val="30000"/>
              </a:spcBef>
              <a:defRPr sz="1200">
                <a:solidFill>
                  <a:schemeClr val="tx1"/>
                </a:solidFill>
                <a:latin typeface="Times New Roman" pitchFamily="18" charset="0"/>
                <a:ea typeface="MS PGothic" pitchFamily="34" charset="-128"/>
              </a:defRPr>
            </a:lvl3pPr>
            <a:lvl4pPr marL="1600111" indent="-228587" defTabSz="922287" eaLnBrk="0" hangingPunct="0">
              <a:spcBef>
                <a:spcPct val="30000"/>
              </a:spcBef>
              <a:defRPr sz="1200">
                <a:solidFill>
                  <a:schemeClr val="tx1"/>
                </a:solidFill>
                <a:latin typeface="Times New Roman" pitchFamily="18" charset="0"/>
                <a:ea typeface="MS PGothic" pitchFamily="34" charset="-128"/>
              </a:defRPr>
            </a:lvl4pPr>
            <a:lvl5pPr marL="2057287" indent="-228587" defTabSz="922287" eaLnBrk="0" hangingPunct="0">
              <a:spcBef>
                <a:spcPct val="30000"/>
              </a:spcBef>
              <a:defRPr sz="1200">
                <a:solidFill>
                  <a:schemeClr val="tx1"/>
                </a:solidFill>
                <a:latin typeface="Times New Roman" pitchFamily="18" charset="0"/>
                <a:ea typeface="MS PGothic" pitchFamily="34" charset="-128"/>
              </a:defRPr>
            </a:lvl5pPr>
            <a:lvl6pPr marL="2514461"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6pPr>
            <a:lvl7pPr marL="2971635"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7pPr>
            <a:lvl8pPr marL="3428811"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8pPr>
            <a:lvl9pPr marL="3885985"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9pPr>
          </a:lstStyle>
          <a:p>
            <a:pPr>
              <a:spcBef>
                <a:spcPct val="0"/>
              </a:spcBef>
            </a:pPr>
            <a:fld id="{9DA7BBC7-9430-4521-BA36-9FC838276A8E}" type="slidenum">
              <a:rPr lang="en-US" altLang="en-US" smtClean="0">
                <a:solidFill>
                  <a:prstClr val="black"/>
                </a:solidFill>
              </a:rPr>
              <a:pPr>
                <a:spcBef>
                  <a:spcPct val="0"/>
                </a:spcBef>
              </a:pPr>
              <a:t>27</a:t>
            </a:fld>
            <a:endParaRPr lang="en-US" altLang="en-US" smtClean="0">
              <a:solidFill>
                <a:prstClr val="black"/>
              </a:solidFill>
            </a:endParaRPr>
          </a:p>
        </p:txBody>
      </p:sp>
      <p:sp>
        <p:nvSpPr>
          <p:cNvPr id="39939" name="Rectangle 2"/>
          <p:cNvSpPr>
            <a:spLocks noGrp="1" noRot="1" noChangeAspect="1" noChangeArrowheads="1" noTextEdit="1"/>
          </p:cNvSpPr>
          <p:nvPr>
            <p:ph type="sldImg"/>
          </p:nvPr>
        </p:nvSpPr>
        <p:spPr>
          <a:xfrm>
            <a:off x="717550" y="1162050"/>
            <a:ext cx="5575300" cy="3136900"/>
          </a:xfrm>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41610726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ea typeface="MS PGothic" pitchFamily="34" charset="-128"/>
              </a:defRPr>
            </a:lvl1pPr>
            <a:lvl2pPr marL="742909" indent="-285734" defTabSz="922287" eaLnBrk="0" hangingPunct="0">
              <a:spcBef>
                <a:spcPct val="30000"/>
              </a:spcBef>
              <a:defRPr sz="1200">
                <a:solidFill>
                  <a:schemeClr val="tx1"/>
                </a:solidFill>
                <a:latin typeface="Times New Roman" pitchFamily="18" charset="0"/>
                <a:ea typeface="MS PGothic" pitchFamily="34" charset="-128"/>
              </a:defRPr>
            </a:lvl2pPr>
            <a:lvl3pPr marL="1142937" indent="-228587" defTabSz="922287" eaLnBrk="0" hangingPunct="0">
              <a:spcBef>
                <a:spcPct val="30000"/>
              </a:spcBef>
              <a:defRPr sz="1200">
                <a:solidFill>
                  <a:schemeClr val="tx1"/>
                </a:solidFill>
                <a:latin typeface="Times New Roman" pitchFamily="18" charset="0"/>
                <a:ea typeface="MS PGothic" pitchFamily="34" charset="-128"/>
              </a:defRPr>
            </a:lvl3pPr>
            <a:lvl4pPr marL="1600111" indent="-228587" defTabSz="922287" eaLnBrk="0" hangingPunct="0">
              <a:spcBef>
                <a:spcPct val="30000"/>
              </a:spcBef>
              <a:defRPr sz="1200">
                <a:solidFill>
                  <a:schemeClr val="tx1"/>
                </a:solidFill>
                <a:latin typeface="Times New Roman" pitchFamily="18" charset="0"/>
                <a:ea typeface="MS PGothic" pitchFamily="34" charset="-128"/>
              </a:defRPr>
            </a:lvl4pPr>
            <a:lvl5pPr marL="2057287" indent="-228587" defTabSz="922287" eaLnBrk="0" hangingPunct="0">
              <a:spcBef>
                <a:spcPct val="30000"/>
              </a:spcBef>
              <a:defRPr sz="1200">
                <a:solidFill>
                  <a:schemeClr val="tx1"/>
                </a:solidFill>
                <a:latin typeface="Times New Roman" pitchFamily="18" charset="0"/>
                <a:ea typeface="MS PGothic" pitchFamily="34" charset="-128"/>
              </a:defRPr>
            </a:lvl5pPr>
            <a:lvl6pPr marL="2514461"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6pPr>
            <a:lvl7pPr marL="2971635"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7pPr>
            <a:lvl8pPr marL="3428811"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8pPr>
            <a:lvl9pPr marL="3885985"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9pPr>
          </a:lstStyle>
          <a:p>
            <a:pPr>
              <a:spcBef>
                <a:spcPct val="0"/>
              </a:spcBef>
            </a:pPr>
            <a:fld id="{AAF862EB-7413-4372-91DA-32714A91BDD3}" type="slidenum">
              <a:rPr lang="en-US" altLang="en-US" smtClean="0">
                <a:solidFill>
                  <a:prstClr val="black"/>
                </a:solidFill>
              </a:rPr>
              <a:pPr>
                <a:spcBef>
                  <a:spcPct val="0"/>
                </a:spcBef>
              </a:pPr>
              <a:t>28</a:t>
            </a:fld>
            <a:endParaRPr lang="en-US" altLang="en-US" smtClean="0">
              <a:solidFill>
                <a:prstClr val="black"/>
              </a:solidFill>
            </a:endParaRPr>
          </a:p>
        </p:txBody>
      </p:sp>
      <p:sp>
        <p:nvSpPr>
          <p:cNvPr id="40963" name="Rectangle 2"/>
          <p:cNvSpPr>
            <a:spLocks noGrp="1" noRot="1" noChangeAspect="1" noChangeArrowheads="1" noTextEdit="1"/>
          </p:cNvSpPr>
          <p:nvPr>
            <p:ph type="sldImg"/>
          </p:nvPr>
        </p:nvSpPr>
        <p:spPr>
          <a:xfrm>
            <a:off x="717550" y="1162050"/>
            <a:ext cx="5575300" cy="31369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5075005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ea typeface="MS PGothic" pitchFamily="34" charset="-128"/>
              </a:defRPr>
            </a:lvl1pPr>
            <a:lvl2pPr marL="742909" indent="-285734" defTabSz="922287" eaLnBrk="0" hangingPunct="0">
              <a:spcBef>
                <a:spcPct val="30000"/>
              </a:spcBef>
              <a:defRPr sz="1200">
                <a:solidFill>
                  <a:schemeClr val="tx1"/>
                </a:solidFill>
                <a:latin typeface="Times New Roman" pitchFamily="18" charset="0"/>
                <a:ea typeface="MS PGothic" pitchFamily="34" charset="-128"/>
              </a:defRPr>
            </a:lvl2pPr>
            <a:lvl3pPr marL="1142937" indent="-228587" defTabSz="922287" eaLnBrk="0" hangingPunct="0">
              <a:spcBef>
                <a:spcPct val="30000"/>
              </a:spcBef>
              <a:defRPr sz="1200">
                <a:solidFill>
                  <a:schemeClr val="tx1"/>
                </a:solidFill>
                <a:latin typeface="Times New Roman" pitchFamily="18" charset="0"/>
                <a:ea typeface="MS PGothic" pitchFamily="34" charset="-128"/>
              </a:defRPr>
            </a:lvl3pPr>
            <a:lvl4pPr marL="1600111" indent="-228587" defTabSz="922287" eaLnBrk="0" hangingPunct="0">
              <a:spcBef>
                <a:spcPct val="30000"/>
              </a:spcBef>
              <a:defRPr sz="1200">
                <a:solidFill>
                  <a:schemeClr val="tx1"/>
                </a:solidFill>
                <a:latin typeface="Times New Roman" pitchFamily="18" charset="0"/>
                <a:ea typeface="MS PGothic" pitchFamily="34" charset="-128"/>
              </a:defRPr>
            </a:lvl4pPr>
            <a:lvl5pPr marL="2057287" indent="-228587" defTabSz="922287" eaLnBrk="0" hangingPunct="0">
              <a:spcBef>
                <a:spcPct val="30000"/>
              </a:spcBef>
              <a:defRPr sz="1200">
                <a:solidFill>
                  <a:schemeClr val="tx1"/>
                </a:solidFill>
                <a:latin typeface="Times New Roman" pitchFamily="18" charset="0"/>
                <a:ea typeface="MS PGothic" pitchFamily="34" charset="-128"/>
              </a:defRPr>
            </a:lvl5pPr>
            <a:lvl6pPr marL="2514461"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6pPr>
            <a:lvl7pPr marL="2971635"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7pPr>
            <a:lvl8pPr marL="3428811"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8pPr>
            <a:lvl9pPr marL="3885985"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9pPr>
          </a:lstStyle>
          <a:p>
            <a:pPr>
              <a:spcBef>
                <a:spcPct val="0"/>
              </a:spcBef>
            </a:pPr>
            <a:fld id="{DD95A49F-893D-441A-AED6-25E56DAEF746}" type="slidenum">
              <a:rPr lang="en-US" altLang="en-US" smtClean="0">
                <a:solidFill>
                  <a:prstClr val="black"/>
                </a:solidFill>
              </a:rPr>
              <a:pPr>
                <a:spcBef>
                  <a:spcPct val="0"/>
                </a:spcBef>
              </a:pPr>
              <a:t>29</a:t>
            </a:fld>
            <a:endParaRPr lang="en-US" altLang="en-US" smtClean="0">
              <a:solidFill>
                <a:prstClr val="black"/>
              </a:solidFill>
            </a:endParaRPr>
          </a:p>
        </p:txBody>
      </p:sp>
      <p:sp>
        <p:nvSpPr>
          <p:cNvPr id="41987" name="Rectangle 2"/>
          <p:cNvSpPr>
            <a:spLocks noGrp="1" noRot="1" noChangeAspect="1" noChangeArrowheads="1" noTextEdit="1"/>
          </p:cNvSpPr>
          <p:nvPr>
            <p:ph type="sldImg"/>
          </p:nvPr>
        </p:nvSpPr>
        <p:spPr>
          <a:xfrm>
            <a:off x="717550" y="1162050"/>
            <a:ext cx="5575300" cy="3136900"/>
          </a:xfrm>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313343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ea typeface="MS PGothic" pitchFamily="34" charset="-128"/>
              </a:defRPr>
            </a:lvl1pPr>
            <a:lvl2pPr marL="742909" indent="-285734" defTabSz="922287" eaLnBrk="0" hangingPunct="0">
              <a:spcBef>
                <a:spcPct val="30000"/>
              </a:spcBef>
              <a:defRPr sz="1200">
                <a:solidFill>
                  <a:schemeClr val="tx1"/>
                </a:solidFill>
                <a:latin typeface="Times New Roman" pitchFamily="18" charset="0"/>
                <a:ea typeface="MS PGothic" pitchFamily="34" charset="-128"/>
              </a:defRPr>
            </a:lvl2pPr>
            <a:lvl3pPr marL="1142937" indent="-228587" defTabSz="922287" eaLnBrk="0" hangingPunct="0">
              <a:spcBef>
                <a:spcPct val="30000"/>
              </a:spcBef>
              <a:defRPr sz="1200">
                <a:solidFill>
                  <a:schemeClr val="tx1"/>
                </a:solidFill>
                <a:latin typeface="Times New Roman" pitchFamily="18" charset="0"/>
                <a:ea typeface="MS PGothic" pitchFamily="34" charset="-128"/>
              </a:defRPr>
            </a:lvl3pPr>
            <a:lvl4pPr marL="1600111" indent="-228587" defTabSz="922287" eaLnBrk="0" hangingPunct="0">
              <a:spcBef>
                <a:spcPct val="30000"/>
              </a:spcBef>
              <a:defRPr sz="1200">
                <a:solidFill>
                  <a:schemeClr val="tx1"/>
                </a:solidFill>
                <a:latin typeface="Times New Roman" pitchFamily="18" charset="0"/>
                <a:ea typeface="MS PGothic" pitchFamily="34" charset="-128"/>
              </a:defRPr>
            </a:lvl4pPr>
            <a:lvl5pPr marL="2057287" indent="-228587" defTabSz="922287" eaLnBrk="0" hangingPunct="0">
              <a:spcBef>
                <a:spcPct val="30000"/>
              </a:spcBef>
              <a:defRPr sz="1200">
                <a:solidFill>
                  <a:schemeClr val="tx1"/>
                </a:solidFill>
                <a:latin typeface="Times New Roman" pitchFamily="18" charset="0"/>
                <a:ea typeface="MS PGothic" pitchFamily="34" charset="-128"/>
              </a:defRPr>
            </a:lvl5pPr>
            <a:lvl6pPr marL="2514461"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6pPr>
            <a:lvl7pPr marL="2971635"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7pPr>
            <a:lvl8pPr marL="3428811"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8pPr>
            <a:lvl9pPr marL="3885985"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9pPr>
          </a:lstStyle>
          <a:p>
            <a:pPr>
              <a:spcBef>
                <a:spcPct val="0"/>
              </a:spcBef>
            </a:pPr>
            <a:fld id="{6AFD76E2-1090-46B7-9DEF-AE4F1950069C}" type="slidenum">
              <a:rPr lang="en-US" altLang="en-US" smtClean="0">
                <a:solidFill>
                  <a:prstClr val="black"/>
                </a:solidFill>
              </a:rPr>
              <a:pPr>
                <a:spcBef>
                  <a:spcPct val="0"/>
                </a:spcBef>
              </a:pPr>
              <a:t>30</a:t>
            </a:fld>
            <a:endParaRPr lang="en-US" altLang="en-US" smtClean="0">
              <a:solidFill>
                <a:prstClr val="black"/>
              </a:solidFill>
            </a:endParaRPr>
          </a:p>
        </p:txBody>
      </p:sp>
      <p:sp>
        <p:nvSpPr>
          <p:cNvPr id="43011" name="Rectangle 2"/>
          <p:cNvSpPr>
            <a:spLocks noGrp="1" noRot="1" noChangeAspect="1" noChangeArrowheads="1" noTextEdit="1"/>
          </p:cNvSpPr>
          <p:nvPr>
            <p:ph type="sldImg"/>
          </p:nvPr>
        </p:nvSpPr>
        <p:spPr>
          <a:xfrm>
            <a:off x="717550" y="1162050"/>
            <a:ext cx="5575300" cy="3136900"/>
          </a:xfrm>
          <a:ln/>
        </p:spPr>
      </p:sp>
      <p:sp>
        <p:nvSpPr>
          <p:cNvPr id="43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558845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pPr>
                <a:spcBef>
                  <a:spcPct val="0"/>
                </a:spcBef>
              </a:pPr>
              <a:t>5</a:t>
            </a:fld>
            <a:endParaRPr lang="en-US" altLang="en-US" smtClean="0"/>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425104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ea typeface="MS PGothic" pitchFamily="34" charset="-128"/>
              </a:defRPr>
            </a:lvl1pPr>
            <a:lvl2pPr marL="742909" indent="-285734" defTabSz="922287" eaLnBrk="0" hangingPunct="0">
              <a:spcBef>
                <a:spcPct val="30000"/>
              </a:spcBef>
              <a:defRPr sz="1200">
                <a:solidFill>
                  <a:schemeClr val="tx1"/>
                </a:solidFill>
                <a:latin typeface="Times New Roman" pitchFamily="18" charset="0"/>
                <a:ea typeface="MS PGothic" pitchFamily="34" charset="-128"/>
              </a:defRPr>
            </a:lvl2pPr>
            <a:lvl3pPr marL="1142937" indent="-228587" defTabSz="922287" eaLnBrk="0" hangingPunct="0">
              <a:spcBef>
                <a:spcPct val="30000"/>
              </a:spcBef>
              <a:defRPr sz="1200">
                <a:solidFill>
                  <a:schemeClr val="tx1"/>
                </a:solidFill>
                <a:latin typeface="Times New Roman" pitchFamily="18" charset="0"/>
                <a:ea typeface="MS PGothic" pitchFamily="34" charset="-128"/>
              </a:defRPr>
            </a:lvl3pPr>
            <a:lvl4pPr marL="1600111" indent="-228587" defTabSz="922287" eaLnBrk="0" hangingPunct="0">
              <a:spcBef>
                <a:spcPct val="30000"/>
              </a:spcBef>
              <a:defRPr sz="1200">
                <a:solidFill>
                  <a:schemeClr val="tx1"/>
                </a:solidFill>
                <a:latin typeface="Times New Roman" pitchFamily="18" charset="0"/>
                <a:ea typeface="MS PGothic" pitchFamily="34" charset="-128"/>
              </a:defRPr>
            </a:lvl4pPr>
            <a:lvl5pPr marL="2057287" indent="-228587" defTabSz="922287" eaLnBrk="0" hangingPunct="0">
              <a:spcBef>
                <a:spcPct val="30000"/>
              </a:spcBef>
              <a:defRPr sz="1200">
                <a:solidFill>
                  <a:schemeClr val="tx1"/>
                </a:solidFill>
                <a:latin typeface="Times New Roman" pitchFamily="18" charset="0"/>
                <a:ea typeface="MS PGothic" pitchFamily="34" charset="-128"/>
              </a:defRPr>
            </a:lvl5pPr>
            <a:lvl6pPr marL="2514461"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6pPr>
            <a:lvl7pPr marL="2971635"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7pPr>
            <a:lvl8pPr marL="3428811"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8pPr>
            <a:lvl9pPr marL="3885985"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9pPr>
          </a:lstStyle>
          <a:p>
            <a:pPr>
              <a:spcBef>
                <a:spcPct val="0"/>
              </a:spcBef>
            </a:pPr>
            <a:fld id="{CFF66AC2-2738-43CD-802C-31927391F991}" type="slidenum">
              <a:rPr lang="en-US" altLang="en-US" smtClean="0">
                <a:solidFill>
                  <a:prstClr val="black"/>
                </a:solidFill>
              </a:rPr>
              <a:pPr>
                <a:spcBef>
                  <a:spcPct val="0"/>
                </a:spcBef>
              </a:pPr>
              <a:t>31</a:t>
            </a:fld>
            <a:endParaRPr lang="en-US" altLang="en-US" smtClean="0">
              <a:solidFill>
                <a:prstClr val="black"/>
              </a:solidFill>
            </a:endParaRPr>
          </a:p>
        </p:txBody>
      </p:sp>
      <p:sp>
        <p:nvSpPr>
          <p:cNvPr id="44035" name="Rectangle 2"/>
          <p:cNvSpPr>
            <a:spLocks noGrp="1" noRot="1" noChangeAspect="1" noChangeArrowheads="1" noTextEdit="1"/>
          </p:cNvSpPr>
          <p:nvPr>
            <p:ph type="sldImg"/>
          </p:nvPr>
        </p:nvSpPr>
        <p:spPr>
          <a:xfrm>
            <a:off x="717550" y="1162050"/>
            <a:ext cx="5575300" cy="3136900"/>
          </a:xfrm>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4171594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ea typeface="MS PGothic" pitchFamily="34" charset="-128"/>
              </a:defRPr>
            </a:lvl1pPr>
            <a:lvl2pPr marL="742909" indent="-285734" defTabSz="922287" eaLnBrk="0" hangingPunct="0">
              <a:spcBef>
                <a:spcPct val="30000"/>
              </a:spcBef>
              <a:defRPr sz="1200">
                <a:solidFill>
                  <a:schemeClr val="tx1"/>
                </a:solidFill>
                <a:latin typeface="Times New Roman" pitchFamily="18" charset="0"/>
                <a:ea typeface="MS PGothic" pitchFamily="34" charset="-128"/>
              </a:defRPr>
            </a:lvl2pPr>
            <a:lvl3pPr marL="1142937" indent="-228587" defTabSz="922287" eaLnBrk="0" hangingPunct="0">
              <a:spcBef>
                <a:spcPct val="30000"/>
              </a:spcBef>
              <a:defRPr sz="1200">
                <a:solidFill>
                  <a:schemeClr val="tx1"/>
                </a:solidFill>
                <a:latin typeface="Times New Roman" pitchFamily="18" charset="0"/>
                <a:ea typeface="MS PGothic" pitchFamily="34" charset="-128"/>
              </a:defRPr>
            </a:lvl3pPr>
            <a:lvl4pPr marL="1600111" indent="-228587" defTabSz="922287" eaLnBrk="0" hangingPunct="0">
              <a:spcBef>
                <a:spcPct val="30000"/>
              </a:spcBef>
              <a:defRPr sz="1200">
                <a:solidFill>
                  <a:schemeClr val="tx1"/>
                </a:solidFill>
                <a:latin typeface="Times New Roman" pitchFamily="18" charset="0"/>
                <a:ea typeface="MS PGothic" pitchFamily="34" charset="-128"/>
              </a:defRPr>
            </a:lvl4pPr>
            <a:lvl5pPr marL="2057287" indent="-228587" defTabSz="922287" eaLnBrk="0" hangingPunct="0">
              <a:spcBef>
                <a:spcPct val="30000"/>
              </a:spcBef>
              <a:defRPr sz="1200">
                <a:solidFill>
                  <a:schemeClr val="tx1"/>
                </a:solidFill>
                <a:latin typeface="Times New Roman" pitchFamily="18" charset="0"/>
                <a:ea typeface="MS PGothic" pitchFamily="34" charset="-128"/>
              </a:defRPr>
            </a:lvl5pPr>
            <a:lvl6pPr marL="2514461"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6pPr>
            <a:lvl7pPr marL="2971635"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7pPr>
            <a:lvl8pPr marL="3428811"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8pPr>
            <a:lvl9pPr marL="3885985"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9pPr>
          </a:lstStyle>
          <a:p>
            <a:pPr>
              <a:spcBef>
                <a:spcPct val="0"/>
              </a:spcBef>
            </a:pPr>
            <a:fld id="{01C3236E-EB75-4695-A32C-59BF833B713E}" type="slidenum">
              <a:rPr lang="en-US" altLang="en-US" smtClean="0">
                <a:solidFill>
                  <a:prstClr val="black"/>
                </a:solidFill>
              </a:rPr>
              <a:pPr>
                <a:spcBef>
                  <a:spcPct val="0"/>
                </a:spcBef>
              </a:pPr>
              <a:t>32</a:t>
            </a:fld>
            <a:endParaRPr lang="en-US" altLang="en-US" smtClean="0">
              <a:solidFill>
                <a:prstClr val="black"/>
              </a:solidFill>
            </a:endParaRPr>
          </a:p>
        </p:txBody>
      </p:sp>
      <p:sp>
        <p:nvSpPr>
          <p:cNvPr id="45059" name="Rectangle 2"/>
          <p:cNvSpPr>
            <a:spLocks noGrp="1" noRot="1" noChangeAspect="1" noChangeArrowheads="1" noTextEdit="1"/>
          </p:cNvSpPr>
          <p:nvPr>
            <p:ph type="sldImg"/>
          </p:nvPr>
        </p:nvSpPr>
        <p:spPr>
          <a:xfrm>
            <a:off x="717550" y="1162050"/>
            <a:ext cx="5575300" cy="3136900"/>
          </a:xfrm>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Tree>
    <p:extLst>
      <p:ext uri="{BB962C8B-B14F-4D97-AF65-F5344CB8AC3E}">
        <p14:creationId xmlns:p14="http://schemas.microsoft.com/office/powerpoint/2010/main" val="21212442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ea typeface="MS PGothic" pitchFamily="34" charset="-128"/>
              </a:defRPr>
            </a:lvl1pPr>
            <a:lvl2pPr marL="742909" indent="-285734" defTabSz="922287" eaLnBrk="0" hangingPunct="0">
              <a:spcBef>
                <a:spcPct val="30000"/>
              </a:spcBef>
              <a:defRPr sz="1200">
                <a:solidFill>
                  <a:schemeClr val="tx1"/>
                </a:solidFill>
                <a:latin typeface="Times New Roman" pitchFamily="18" charset="0"/>
                <a:ea typeface="MS PGothic" pitchFamily="34" charset="-128"/>
              </a:defRPr>
            </a:lvl2pPr>
            <a:lvl3pPr marL="1142937" indent="-228587" defTabSz="922287" eaLnBrk="0" hangingPunct="0">
              <a:spcBef>
                <a:spcPct val="30000"/>
              </a:spcBef>
              <a:defRPr sz="1200">
                <a:solidFill>
                  <a:schemeClr val="tx1"/>
                </a:solidFill>
                <a:latin typeface="Times New Roman" pitchFamily="18" charset="0"/>
                <a:ea typeface="MS PGothic" pitchFamily="34" charset="-128"/>
              </a:defRPr>
            </a:lvl3pPr>
            <a:lvl4pPr marL="1600111" indent="-228587" defTabSz="922287" eaLnBrk="0" hangingPunct="0">
              <a:spcBef>
                <a:spcPct val="30000"/>
              </a:spcBef>
              <a:defRPr sz="1200">
                <a:solidFill>
                  <a:schemeClr val="tx1"/>
                </a:solidFill>
                <a:latin typeface="Times New Roman" pitchFamily="18" charset="0"/>
                <a:ea typeface="MS PGothic" pitchFamily="34" charset="-128"/>
              </a:defRPr>
            </a:lvl4pPr>
            <a:lvl5pPr marL="2057287" indent="-228587" defTabSz="922287" eaLnBrk="0" hangingPunct="0">
              <a:spcBef>
                <a:spcPct val="30000"/>
              </a:spcBef>
              <a:defRPr sz="1200">
                <a:solidFill>
                  <a:schemeClr val="tx1"/>
                </a:solidFill>
                <a:latin typeface="Times New Roman" pitchFamily="18" charset="0"/>
                <a:ea typeface="MS PGothic" pitchFamily="34" charset="-128"/>
              </a:defRPr>
            </a:lvl5pPr>
            <a:lvl6pPr marL="2514461"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6pPr>
            <a:lvl7pPr marL="2971635"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7pPr>
            <a:lvl8pPr marL="3428811"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8pPr>
            <a:lvl9pPr marL="3885985"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9pPr>
          </a:lstStyle>
          <a:p>
            <a:pPr>
              <a:spcBef>
                <a:spcPct val="0"/>
              </a:spcBef>
            </a:pPr>
            <a:fld id="{CB164805-E853-4B95-9333-9ED32223E613}" type="slidenum">
              <a:rPr lang="en-US" altLang="en-US" smtClean="0">
                <a:solidFill>
                  <a:prstClr val="black"/>
                </a:solidFill>
              </a:rPr>
              <a:pPr>
                <a:spcBef>
                  <a:spcPct val="0"/>
                </a:spcBef>
              </a:pPr>
              <a:t>34</a:t>
            </a:fld>
            <a:endParaRPr lang="en-US" altLang="en-US" smtClean="0">
              <a:solidFill>
                <a:prstClr val="black"/>
              </a:solidFill>
            </a:endParaRPr>
          </a:p>
        </p:txBody>
      </p:sp>
      <p:sp>
        <p:nvSpPr>
          <p:cNvPr id="46083" name="Rectangle 2"/>
          <p:cNvSpPr>
            <a:spLocks noGrp="1" noRot="1" noChangeAspect="1" noChangeArrowheads="1" noTextEdit="1"/>
          </p:cNvSpPr>
          <p:nvPr>
            <p:ph type="sldImg"/>
          </p:nvPr>
        </p:nvSpPr>
        <p:spPr>
          <a:xfrm>
            <a:off x="717550" y="1162050"/>
            <a:ext cx="5575300" cy="3136900"/>
          </a:xfrm>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Tree>
    <p:extLst>
      <p:ext uri="{BB962C8B-B14F-4D97-AF65-F5344CB8AC3E}">
        <p14:creationId xmlns:p14="http://schemas.microsoft.com/office/powerpoint/2010/main" val="20154326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ea typeface="MS PGothic" pitchFamily="34" charset="-128"/>
              </a:defRPr>
            </a:lvl1pPr>
            <a:lvl2pPr marL="742909" indent="-285734" defTabSz="922287" eaLnBrk="0" hangingPunct="0">
              <a:spcBef>
                <a:spcPct val="30000"/>
              </a:spcBef>
              <a:defRPr sz="1200">
                <a:solidFill>
                  <a:schemeClr val="tx1"/>
                </a:solidFill>
                <a:latin typeface="Times New Roman" pitchFamily="18" charset="0"/>
                <a:ea typeface="MS PGothic" pitchFamily="34" charset="-128"/>
              </a:defRPr>
            </a:lvl2pPr>
            <a:lvl3pPr marL="1142937" indent="-228587" defTabSz="922287" eaLnBrk="0" hangingPunct="0">
              <a:spcBef>
                <a:spcPct val="30000"/>
              </a:spcBef>
              <a:defRPr sz="1200">
                <a:solidFill>
                  <a:schemeClr val="tx1"/>
                </a:solidFill>
                <a:latin typeface="Times New Roman" pitchFamily="18" charset="0"/>
                <a:ea typeface="MS PGothic" pitchFamily="34" charset="-128"/>
              </a:defRPr>
            </a:lvl3pPr>
            <a:lvl4pPr marL="1600111" indent="-228587" defTabSz="922287" eaLnBrk="0" hangingPunct="0">
              <a:spcBef>
                <a:spcPct val="30000"/>
              </a:spcBef>
              <a:defRPr sz="1200">
                <a:solidFill>
                  <a:schemeClr val="tx1"/>
                </a:solidFill>
                <a:latin typeface="Times New Roman" pitchFamily="18" charset="0"/>
                <a:ea typeface="MS PGothic" pitchFamily="34" charset="-128"/>
              </a:defRPr>
            </a:lvl4pPr>
            <a:lvl5pPr marL="2057287" indent="-228587" defTabSz="922287" eaLnBrk="0" hangingPunct="0">
              <a:spcBef>
                <a:spcPct val="30000"/>
              </a:spcBef>
              <a:defRPr sz="1200">
                <a:solidFill>
                  <a:schemeClr val="tx1"/>
                </a:solidFill>
                <a:latin typeface="Times New Roman" pitchFamily="18" charset="0"/>
                <a:ea typeface="MS PGothic" pitchFamily="34" charset="-128"/>
              </a:defRPr>
            </a:lvl5pPr>
            <a:lvl6pPr marL="2514461"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6pPr>
            <a:lvl7pPr marL="2971635"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7pPr>
            <a:lvl8pPr marL="3428811"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8pPr>
            <a:lvl9pPr marL="3885985"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9pPr>
          </a:lstStyle>
          <a:p>
            <a:pPr>
              <a:spcBef>
                <a:spcPct val="0"/>
              </a:spcBef>
            </a:pPr>
            <a:fld id="{3A8A8342-6377-4EF1-A6D0-E61927AE9D95}" type="slidenum">
              <a:rPr lang="en-US" altLang="en-US" smtClean="0">
                <a:solidFill>
                  <a:prstClr val="black"/>
                </a:solidFill>
              </a:rPr>
              <a:pPr>
                <a:spcBef>
                  <a:spcPct val="0"/>
                </a:spcBef>
              </a:pPr>
              <a:t>40</a:t>
            </a:fld>
            <a:endParaRPr lang="en-US" altLang="en-US" smtClean="0">
              <a:solidFill>
                <a:prstClr val="black"/>
              </a:solidFill>
            </a:endParaRPr>
          </a:p>
        </p:txBody>
      </p:sp>
      <p:sp>
        <p:nvSpPr>
          <p:cNvPr id="47107" name="Rectangle 2"/>
          <p:cNvSpPr>
            <a:spLocks noGrp="1" noRot="1" noChangeAspect="1" noChangeArrowheads="1" noTextEdit="1"/>
          </p:cNvSpPr>
          <p:nvPr>
            <p:ph type="sldImg"/>
          </p:nvPr>
        </p:nvSpPr>
        <p:spPr>
          <a:xfrm>
            <a:off x="717550" y="1162050"/>
            <a:ext cx="5575300" cy="3136900"/>
          </a:xfrm>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9653224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ea typeface="MS PGothic" pitchFamily="34" charset="-128"/>
              </a:defRPr>
            </a:lvl1pPr>
            <a:lvl2pPr marL="742909" indent="-285734" defTabSz="922287" eaLnBrk="0" hangingPunct="0">
              <a:spcBef>
                <a:spcPct val="30000"/>
              </a:spcBef>
              <a:defRPr sz="1200">
                <a:solidFill>
                  <a:schemeClr val="tx1"/>
                </a:solidFill>
                <a:latin typeface="Times New Roman" pitchFamily="18" charset="0"/>
                <a:ea typeface="MS PGothic" pitchFamily="34" charset="-128"/>
              </a:defRPr>
            </a:lvl2pPr>
            <a:lvl3pPr marL="1142937" indent="-228587" defTabSz="922287" eaLnBrk="0" hangingPunct="0">
              <a:spcBef>
                <a:spcPct val="30000"/>
              </a:spcBef>
              <a:defRPr sz="1200">
                <a:solidFill>
                  <a:schemeClr val="tx1"/>
                </a:solidFill>
                <a:latin typeface="Times New Roman" pitchFamily="18" charset="0"/>
                <a:ea typeface="MS PGothic" pitchFamily="34" charset="-128"/>
              </a:defRPr>
            </a:lvl3pPr>
            <a:lvl4pPr marL="1600111" indent="-228587" defTabSz="922287" eaLnBrk="0" hangingPunct="0">
              <a:spcBef>
                <a:spcPct val="30000"/>
              </a:spcBef>
              <a:defRPr sz="1200">
                <a:solidFill>
                  <a:schemeClr val="tx1"/>
                </a:solidFill>
                <a:latin typeface="Times New Roman" pitchFamily="18" charset="0"/>
                <a:ea typeface="MS PGothic" pitchFamily="34" charset="-128"/>
              </a:defRPr>
            </a:lvl4pPr>
            <a:lvl5pPr marL="2057287" indent="-228587" defTabSz="922287" eaLnBrk="0" hangingPunct="0">
              <a:spcBef>
                <a:spcPct val="30000"/>
              </a:spcBef>
              <a:defRPr sz="1200">
                <a:solidFill>
                  <a:schemeClr val="tx1"/>
                </a:solidFill>
                <a:latin typeface="Times New Roman" pitchFamily="18" charset="0"/>
                <a:ea typeface="MS PGothic" pitchFamily="34" charset="-128"/>
              </a:defRPr>
            </a:lvl5pPr>
            <a:lvl6pPr marL="2514461"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6pPr>
            <a:lvl7pPr marL="2971635"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7pPr>
            <a:lvl8pPr marL="3428811"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8pPr>
            <a:lvl9pPr marL="3885985"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9pPr>
          </a:lstStyle>
          <a:p>
            <a:pPr>
              <a:spcBef>
                <a:spcPct val="0"/>
              </a:spcBef>
            </a:pPr>
            <a:fld id="{398634A4-A9CC-48D0-8B3C-C622AF09CC3D}" type="slidenum">
              <a:rPr lang="en-US" altLang="en-US" smtClean="0">
                <a:solidFill>
                  <a:prstClr val="black"/>
                </a:solidFill>
              </a:rPr>
              <a:pPr>
                <a:spcBef>
                  <a:spcPct val="0"/>
                </a:spcBef>
              </a:pPr>
              <a:t>42</a:t>
            </a:fld>
            <a:endParaRPr lang="en-US" altLang="en-US" smtClean="0">
              <a:solidFill>
                <a:prstClr val="black"/>
              </a:solidFill>
            </a:endParaRPr>
          </a:p>
        </p:txBody>
      </p:sp>
      <p:sp>
        <p:nvSpPr>
          <p:cNvPr id="48131" name="Rectangle 2"/>
          <p:cNvSpPr>
            <a:spLocks noGrp="1" noRot="1" noChangeAspect="1" noChangeArrowheads="1" noTextEdit="1"/>
          </p:cNvSpPr>
          <p:nvPr>
            <p:ph type="sldImg"/>
          </p:nvPr>
        </p:nvSpPr>
        <p:spPr>
          <a:xfrm>
            <a:off x="717550" y="1162050"/>
            <a:ext cx="5575300" cy="3136900"/>
          </a:xfrm>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40360893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ea typeface="MS PGothic" pitchFamily="34" charset="-128"/>
              </a:defRPr>
            </a:lvl1pPr>
            <a:lvl2pPr marL="742909" indent="-285734" defTabSz="922287" eaLnBrk="0" hangingPunct="0">
              <a:spcBef>
                <a:spcPct val="30000"/>
              </a:spcBef>
              <a:defRPr sz="1200">
                <a:solidFill>
                  <a:schemeClr val="tx1"/>
                </a:solidFill>
                <a:latin typeface="Times New Roman" pitchFamily="18" charset="0"/>
                <a:ea typeface="MS PGothic" pitchFamily="34" charset="-128"/>
              </a:defRPr>
            </a:lvl2pPr>
            <a:lvl3pPr marL="1142937" indent="-228587" defTabSz="922287" eaLnBrk="0" hangingPunct="0">
              <a:spcBef>
                <a:spcPct val="30000"/>
              </a:spcBef>
              <a:defRPr sz="1200">
                <a:solidFill>
                  <a:schemeClr val="tx1"/>
                </a:solidFill>
                <a:latin typeface="Times New Roman" pitchFamily="18" charset="0"/>
                <a:ea typeface="MS PGothic" pitchFamily="34" charset="-128"/>
              </a:defRPr>
            </a:lvl3pPr>
            <a:lvl4pPr marL="1600111" indent="-228587" defTabSz="922287" eaLnBrk="0" hangingPunct="0">
              <a:spcBef>
                <a:spcPct val="30000"/>
              </a:spcBef>
              <a:defRPr sz="1200">
                <a:solidFill>
                  <a:schemeClr val="tx1"/>
                </a:solidFill>
                <a:latin typeface="Times New Roman" pitchFamily="18" charset="0"/>
                <a:ea typeface="MS PGothic" pitchFamily="34" charset="-128"/>
              </a:defRPr>
            </a:lvl4pPr>
            <a:lvl5pPr marL="2057287" indent="-228587" defTabSz="922287" eaLnBrk="0" hangingPunct="0">
              <a:spcBef>
                <a:spcPct val="30000"/>
              </a:spcBef>
              <a:defRPr sz="1200">
                <a:solidFill>
                  <a:schemeClr val="tx1"/>
                </a:solidFill>
                <a:latin typeface="Times New Roman" pitchFamily="18" charset="0"/>
                <a:ea typeface="MS PGothic" pitchFamily="34" charset="-128"/>
              </a:defRPr>
            </a:lvl5pPr>
            <a:lvl6pPr marL="2514461"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6pPr>
            <a:lvl7pPr marL="2971635"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7pPr>
            <a:lvl8pPr marL="3428811"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8pPr>
            <a:lvl9pPr marL="3885985"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9pPr>
          </a:lstStyle>
          <a:p>
            <a:pPr>
              <a:spcBef>
                <a:spcPct val="0"/>
              </a:spcBef>
            </a:pPr>
            <a:fld id="{8C4DA2D8-EBD3-4C15-9B2F-1FBAD39A1039}" type="slidenum">
              <a:rPr lang="en-US" altLang="en-US" smtClean="0">
                <a:solidFill>
                  <a:prstClr val="black"/>
                </a:solidFill>
              </a:rPr>
              <a:pPr>
                <a:spcBef>
                  <a:spcPct val="0"/>
                </a:spcBef>
              </a:pPr>
              <a:t>43</a:t>
            </a:fld>
            <a:endParaRPr lang="en-US" altLang="en-US" smtClean="0">
              <a:solidFill>
                <a:prstClr val="black"/>
              </a:solidFill>
            </a:endParaRPr>
          </a:p>
        </p:txBody>
      </p:sp>
      <p:sp>
        <p:nvSpPr>
          <p:cNvPr id="49155" name="Rectangle 2"/>
          <p:cNvSpPr>
            <a:spLocks noGrp="1" noRot="1" noChangeAspect="1" noChangeArrowheads="1" noTextEdit="1"/>
          </p:cNvSpPr>
          <p:nvPr>
            <p:ph type="sldImg"/>
          </p:nvPr>
        </p:nvSpPr>
        <p:spPr>
          <a:xfrm>
            <a:off x="717550" y="1162050"/>
            <a:ext cx="5575300" cy="3136900"/>
          </a:xfrm>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Tree>
    <p:extLst>
      <p:ext uri="{BB962C8B-B14F-4D97-AF65-F5344CB8AC3E}">
        <p14:creationId xmlns:p14="http://schemas.microsoft.com/office/powerpoint/2010/main" val="21026629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ea typeface="MS PGothic" pitchFamily="34" charset="-128"/>
              </a:defRPr>
            </a:lvl1pPr>
            <a:lvl2pPr marL="742909" indent="-285734" defTabSz="922287" eaLnBrk="0" hangingPunct="0">
              <a:spcBef>
                <a:spcPct val="30000"/>
              </a:spcBef>
              <a:defRPr sz="1200">
                <a:solidFill>
                  <a:schemeClr val="tx1"/>
                </a:solidFill>
                <a:latin typeface="Times New Roman" pitchFamily="18" charset="0"/>
                <a:ea typeface="MS PGothic" pitchFamily="34" charset="-128"/>
              </a:defRPr>
            </a:lvl2pPr>
            <a:lvl3pPr marL="1142937" indent="-228587" defTabSz="922287" eaLnBrk="0" hangingPunct="0">
              <a:spcBef>
                <a:spcPct val="30000"/>
              </a:spcBef>
              <a:defRPr sz="1200">
                <a:solidFill>
                  <a:schemeClr val="tx1"/>
                </a:solidFill>
                <a:latin typeface="Times New Roman" pitchFamily="18" charset="0"/>
                <a:ea typeface="MS PGothic" pitchFamily="34" charset="-128"/>
              </a:defRPr>
            </a:lvl3pPr>
            <a:lvl4pPr marL="1600111" indent="-228587" defTabSz="922287" eaLnBrk="0" hangingPunct="0">
              <a:spcBef>
                <a:spcPct val="30000"/>
              </a:spcBef>
              <a:defRPr sz="1200">
                <a:solidFill>
                  <a:schemeClr val="tx1"/>
                </a:solidFill>
                <a:latin typeface="Times New Roman" pitchFamily="18" charset="0"/>
                <a:ea typeface="MS PGothic" pitchFamily="34" charset="-128"/>
              </a:defRPr>
            </a:lvl4pPr>
            <a:lvl5pPr marL="2057287" indent="-228587" defTabSz="922287" eaLnBrk="0" hangingPunct="0">
              <a:spcBef>
                <a:spcPct val="30000"/>
              </a:spcBef>
              <a:defRPr sz="1200">
                <a:solidFill>
                  <a:schemeClr val="tx1"/>
                </a:solidFill>
                <a:latin typeface="Times New Roman" pitchFamily="18" charset="0"/>
                <a:ea typeface="MS PGothic" pitchFamily="34" charset="-128"/>
              </a:defRPr>
            </a:lvl5pPr>
            <a:lvl6pPr marL="2514461"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6pPr>
            <a:lvl7pPr marL="2971635"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7pPr>
            <a:lvl8pPr marL="3428811"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8pPr>
            <a:lvl9pPr marL="3885985"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9pPr>
          </a:lstStyle>
          <a:p>
            <a:pPr>
              <a:spcBef>
                <a:spcPct val="0"/>
              </a:spcBef>
            </a:pPr>
            <a:fld id="{8C4DA2D8-EBD3-4C15-9B2F-1FBAD39A1039}" type="slidenum">
              <a:rPr lang="en-US" altLang="en-US" smtClean="0">
                <a:solidFill>
                  <a:prstClr val="black"/>
                </a:solidFill>
              </a:rPr>
              <a:pPr>
                <a:spcBef>
                  <a:spcPct val="0"/>
                </a:spcBef>
              </a:pPr>
              <a:t>44</a:t>
            </a:fld>
            <a:endParaRPr lang="en-US" altLang="en-US" smtClean="0">
              <a:solidFill>
                <a:prstClr val="black"/>
              </a:solidFill>
            </a:endParaRPr>
          </a:p>
        </p:txBody>
      </p:sp>
      <p:sp>
        <p:nvSpPr>
          <p:cNvPr id="49155" name="Rectangle 2"/>
          <p:cNvSpPr>
            <a:spLocks noGrp="1" noRot="1" noChangeAspect="1" noChangeArrowheads="1" noTextEdit="1"/>
          </p:cNvSpPr>
          <p:nvPr>
            <p:ph type="sldImg"/>
          </p:nvPr>
        </p:nvSpPr>
        <p:spPr>
          <a:xfrm>
            <a:off x="717550" y="1162050"/>
            <a:ext cx="5575300" cy="3136900"/>
          </a:xfrm>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Tree>
    <p:extLst>
      <p:ext uri="{BB962C8B-B14F-4D97-AF65-F5344CB8AC3E}">
        <p14:creationId xmlns:p14="http://schemas.microsoft.com/office/powerpoint/2010/main" val="15224877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ea typeface="MS PGothic" pitchFamily="34" charset="-128"/>
              </a:defRPr>
            </a:lvl1pPr>
            <a:lvl2pPr marL="742909" indent="-285734" defTabSz="922287" eaLnBrk="0" hangingPunct="0">
              <a:spcBef>
                <a:spcPct val="30000"/>
              </a:spcBef>
              <a:defRPr sz="1200">
                <a:solidFill>
                  <a:schemeClr val="tx1"/>
                </a:solidFill>
                <a:latin typeface="Times New Roman" pitchFamily="18" charset="0"/>
                <a:ea typeface="MS PGothic" pitchFamily="34" charset="-128"/>
              </a:defRPr>
            </a:lvl2pPr>
            <a:lvl3pPr marL="1142937" indent="-228587" defTabSz="922287" eaLnBrk="0" hangingPunct="0">
              <a:spcBef>
                <a:spcPct val="30000"/>
              </a:spcBef>
              <a:defRPr sz="1200">
                <a:solidFill>
                  <a:schemeClr val="tx1"/>
                </a:solidFill>
                <a:latin typeface="Times New Roman" pitchFamily="18" charset="0"/>
                <a:ea typeface="MS PGothic" pitchFamily="34" charset="-128"/>
              </a:defRPr>
            </a:lvl3pPr>
            <a:lvl4pPr marL="1600111" indent="-228587" defTabSz="922287" eaLnBrk="0" hangingPunct="0">
              <a:spcBef>
                <a:spcPct val="30000"/>
              </a:spcBef>
              <a:defRPr sz="1200">
                <a:solidFill>
                  <a:schemeClr val="tx1"/>
                </a:solidFill>
                <a:latin typeface="Times New Roman" pitchFamily="18" charset="0"/>
                <a:ea typeface="MS PGothic" pitchFamily="34" charset="-128"/>
              </a:defRPr>
            </a:lvl4pPr>
            <a:lvl5pPr marL="2057287" indent="-228587" defTabSz="922287" eaLnBrk="0" hangingPunct="0">
              <a:spcBef>
                <a:spcPct val="30000"/>
              </a:spcBef>
              <a:defRPr sz="1200">
                <a:solidFill>
                  <a:schemeClr val="tx1"/>
                </a:solidFill>
                <a:latin typeface="Times New Roman" pitchFamily="18" charset="0"/>
                <a:ea typeface="MS PGothic" pitchFamily="34" charset="-128"/>
              </a:defRPr>
            </a:lvl5pPr>
            <a:lvl6pPr marL="2514461"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6pPr>
            <a:lvl7pPr marL="2971635"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7pPr>
            <a:lvl8pPr marL="3428811"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8pPr>
            <a:lvl9pPr marL="3885985"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9pPr>
          </a:lstStyle>
          <a:p>
            <a:pPr>
              <a:spcBef>
                <a:spcPct val="0"/>
              </a:spcBef>
            </a:pPr>
            <a:fld id="{8C4DA2D8-EBD3-4C15-9B2F-1FBAD39A1039}" type="slidenum">
              <a:rPr lang="en-US" altLang="en-US" smtClean="0">
                <a:solidFill>
                  <a:prstClr val="black"/>
                </a:solidFill>
              </a:rPr>
              <a:pPr>
                <a:spcBef>
                  <a:spcPct val="0"/>
                </a:spcBef>
              </a:pPr>
              <a:t>45</a:t>
            </a:fld>
            <a:endParaRPr lang="en-US" altLang="en-US" smtClean="0">
              <a:solidFill>
                <a:prstClr val="black"/>
              </a:solidFill>
            </a:endParaRPr>
          </a:p>
        </p:txBody>
      </p:sp>
      <p:sp>
        <p:nvSpPr>
          <p:cNvPr id="49155" name="Rectangle 2"/>
          <p:cNvSpPr>
            <a:spLocks noGrp="1" noRot="1" noChangeAspect="1" noChangeArrowheads="1" noTextEdit="1"/>
          </p:cNvSpPr>
          <p:nvPr>
            <p:ph type="sldImg"/>
          </p:nvPr>
        </p:nvSpPr>
        <p:spPr>
          <a:xfrm>
            <a:off x="717550" y="1162050"/>
            <a:ext cx="5575300" cy="3136900"/>
          </a:xfrm>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Tree>
    <p:extLst>
      <p:ext uri="{BB962C8B-B14F-4D97-AF65-F5344CB8AC3E}">
        <p14:creationId xmlns:p14="http://schemas.microsoft.com/office/powerpoint/2010/main" val="1862182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ea typeface="MS PGothic" pitchFamily="34" charset="-128"/>
              </a:defRPr>
            </a:lvl1pPr>
            <a:lvl2pPr marL="742909" indent="-285734" defTabSz="922287" eaLnBrk="0" hangingPunct="0">
              <a:spcBef>
                <a:spcPct val="30000"/>
              </a:spcBef>
              <a:defRPr sz="1200">
                <a:solidFill>
                  <a:schemeClr val="tx1"/>
                </a:solidFill>
                <a:latin typeface="Times New Roman" pitchFamily="18" charset="0"/>
                <a:ea typeface="MS PGothic" pitchFamily="34" charset="-128"/>
              </a:defRPr>
            </a:lvl2pPr>
            <a:lvl3pPr marL="1142937" indent="-228587" defTabSz="922287" eaLnBrk="0" hangingPunct="0">
              <a:spcBef>
                <a:spcPct val="30000"/>
              </a:spcBef>
              <a:defRPr sz="1200">
                <a:solidFill>
                  <a:schemeClr val="tx1"/>
                </a:solidFill>
                <a:latin typeface="Times New Roman" pitchFamily="18" charset="0"/>
                <a:ea typeface="MS PGothic" pitchFamily="34" charset="-128"/>
              </a:defRPr>
            </a:lvl3pPr>
            <a:lvl4pPr marL="1600111" indent="-228587" defTabSz="922287" eaLnBrk="0" hangingPunct="0">
              <a:spcBef>
                <a:spcPct val="30000"/>
              </a:spcBef>
              <a:defRPr sz="1200">
                <a:solidFill>
                  <a:schemeClr val="tx1"/>
                </a:solidFill>
                <a:latin typeface="Times New Roman" pitchFamily="18" charset="0"/>
                <a:ea typeface="MS PGothic" pitchFamily="34" charset="-128"/>
              </a:defRPr>
            </a:lvl4pPr>
            <a:lvl5pPr marL="2057287" indent="-228587" defTabSz="922287" eaLnBrk="0" hangingPunct="0">
              <a:spcBef>
                <a:spcPct val="30000"/>
              </a:spcBef>
              <a:defRPr sz="1200">
                <a:solidFill>
                  <a:schemeClr val="tx1"/>
                </a:solidFill>
                <a:latin typeface="Times New Roman" pitchFamily="18" charset="0"/>
                <a:ea typeface="MS PGothic" pitchFamily="34" charset="-128"/>
              </a:defRPr>
            </a:lvl5pPr>
            <a:lvl6pPr marL="2514461"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6pPr>
            <a:lvl7pPr marL="2971635"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7pPr>
            <a:lvl8pPr marL="3428811"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8pPr>
            <a:lvl9pPr marL="3885985"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9pPr>
          </a:lstStyle>
          <a:p>
            <a:pPr>
              <a:spcBef>
                <a:spcPct val="0"/>
              </a:spcBef>
            </a:pPr>
            <a:fld id="{E616CD1D-289A-4E56-A0FB-151B82AF76C7}" type="slidenum">
              <a:rPr lang="en-US" altLang="en-US" smtClean="0">
                <a:solidFill>
                  <a:prstClr val="black"/>
                </a:solidFill>
              </a:rPr>
              <a:pPr>
                <a:spcBef>
                  <a:spcPct val="0"/>
                </a:spcBef>
              </a:pPr>
              <a:t>46</a:t>
            </a:fld>
            <a:endParaRPr lang="en-US" altLang="en-US" smtClean="0">
              <a:solidFill>
                <a:prstClr val="black"/>
              </a:solidFill>
            </a:endParaRPr>
          </a:p>
        </p:txBody>
      </p:sp>
      <p:sp>
        <p:nvSpPr>
          <p:cNvPr id="50179" name="Rectangle 2"/>
          <p:cNvSpPr>
            <a:spLocks noGrp="1" noRot="1" noChangeAspect="1" noChangeArrowheads="1" noTextEdit="1"/>
          </p:cNvSpPr>
          <p:nvPr>
            <p:ph type="sldImg"/>
          </p:nvPr>
        </p:nvSpPr>
        <p:spPr>
          <a:xfrm>
            <a:off x="717550" y="1162050"/>
            <a:ext cx="5575300" cy="3136900"/>
          </a:xfrm>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6579854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ea typeface="MS PGothic" pitchFamily="34" charset="-128"/>
              </a:defRPr>
            </a:lvl1pPr>
            <a:lvl2pPr marL="742909" indent="-285734" defTabSz="922287" eaLnBrk="0" hangingPunct="0">
              <a:spcBef>
                <a:spcPct val="30000"/>
              </a:spcBef>
              <a:defRPr sz="1200">
                <a:solidFill>
                  <a:schemeClr val="tx1"/>
                </a:solidFill>
                <a:latin typeface="Times New Roman" pitchFamily="18" charset="0"/>
                <a:ea typeface="MS PGothic" pitchFamily="34" charset="-128"/>
              </a:defRPr>
            </a:lvl2pPr>
            <a:lvl3pPr marL="1142937" indent="-228587" defTabSz="922287" eaLnBrk="0" hangingPunct="0">
              <a:spcBef>
                <a:spcPct val="30000"/>
              </a:spcBef>
              <a:defRPr sz="1200">
                <a:solidFill>
                  <a:schemeClr val="tx1"/>
                </a:solidFill>
                <a:latin typeface="Times New Roman" pitchFamily="18" charset="0"/>
                <a:ea typeface="MS PGothic" pitchFamily="34" charset="-128"/>
              </a:defRPr>
            </a:lvl3pPr>
            <a:lvl4pPr marL="1600111" indent="-228587" defTabSz="922287" eaLnBrk="0" hangingPunct="0">
              <a:spcBef>
                <a:spcPct val="30000"/>
              </a:spcBef>
              <a:defRPr sz="1200">
                <a:solidFill>
                  <a:schemeClr val="tx1"/>
                </a:solidFill>
                <a:latin typeface="Times New Roman" pitchFamily="18" charset="0"/>
                <a:ea typeface="MS PGothic" pitchFamily="34" charset="-128"/>
              </a:defRPr>
            </a:lvl4pPr>
            <a:lvl5pPr marL="2057287" indent="-228587" defTabSz="922287" eaLnBrk="0" hangingPunct="0">
              <a:spcBef>
                <a:spcPct val="30000"/>
              </a:spcBef>
              <a:defRPr sz="1200">
                <a:solidFill>
                  <a:schemeClr val="tx1"/>
                </a:solidFill>
                <a:latin typeface="Times New Roman" pitchFamily="18" charset="0"/>
                <a:ea typeface="MS PGothic" pitchFamily="34" charset="-128"/>
              </a:defRPr>
            </a:lvl5pPr>
            <a:lvl6pPr marL="2514461"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6pPr>
            <a:lvl7pPr marL="2971635"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7pPr>
            <a:lvl8pPr marL="3428811"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8pPr>
            <a:lvl9pPr marL="3885985"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9pPr>
          </a:lstStyle>
          <a:p>
            <a:pPr>
              <a:spcBef>
                <a:spcPct val="0"/>
              </a:spcBef>
            </a:pPr>
            <a:fld id="{621B6CC6-39E2-4B64-8115-5C1211B244C3}" type="slidenum">
              <a:rPr lang="en-US" altLang="en-US" smtClean="0">
                <a:solidFill>
                  <a:prstClr val="black"/>
                </a:solidFill>
              </a:rPr>
              <a:pPr>
                <a:spcBef>
                  <a:spcPct val="0"/>
                </a:spcBef>
              </a:pPr>
              <a:t>47</a:t>
            </a:fld>
            <a:endParaRPr lang="en-US" altLang="en-US" smtClean="0">
              <a:solidFill>
                <a:prstClr val="black"/>
              </a:solidFill>
            </a:endParaRPr>
          </a:p>
        </p:txBody>
      </p:sp>
      <p:sp>
        <p:nvSpPr>
          <p:cNvPr id="51203" name="Rectangle 2"/>
          <p:cNvSpPr>
            <a:spLocks noGrp="1" noRot="1" noChangeAspect="1" noChangeArrowheads="1" noTextEdit="1"/>
          </p:cNvSpPr>
          <p:nvPr>
            <p:ph type="sldImg"/>
          </p:nvPr>
        </p:nvSpPr>
        <p:spPr>
          <a:xfrm>
            <a:off x="717550" y="1162050"/>
            <a:ext cx="5575300" cy="3136900"/>
          </a:xfrm>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919446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70616907-D452-43A8-930C-0C3B71EB61A1}" type="slidenum">
              <a:rPr lang="en-US" altLang="en-US" smtClean="0"/>
              <a:pPr>
                <a:spcBef>
                  <a:spcPct val="0"/>
                </a:spcBef>
              </a:pPr>
              <a:t>6</a:t>
            </a:fld>
            <a:endParaRPr lang="en-US" altLang="en-US" smtClean="0"/>
          </a:p>
        </p:txBody>
      </p:sp>
      <p:sp>
        <p:nvSpPr>
          <p:cNvPr id="17411" name="Rectangle 2"/>
          <p:cNvSpPr>
            <a:spLocks noGrp="1" noRot="1" noChangeAspect="1" noChangeArrowheads="1" noTextEdit="1"/>
          </p:cNvSpPr>
          <p:nvPr>
            <p:ph type="sldImg"/>
          </p:nvPr>
        </p:nvSpPr>
        <p:spPr>
          <a:xfrm>
            <a:off x="717550" y="1162050"/>
            <a:ext cx="5575300" cy="3136900"/>
          </a:xfrm>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6707441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ea typeface="MS PGothic" pitchFamily="34" charset="-128"/>
              </a:defRPr>
            </a:lvl1pPr>
            <a:lvl2pPr marL="742909" indent="-285734" defTabSz="922287" eaLnBrk="0" hangingPunct="0">
              <a:spcBef>
                <a:spcPct val="30000"/>
              </a:spcBef>
              <a:defRPr sz="1200">
                <a:solidFill>
                  <a:schemeClr val="tx1"/>
                </a:solidFill>
                <a:latin typeface="Times New Roman" pitchFamily="18" charset="0"/>
                <a:ea typeface="MS PGothic" pitchFamily="34" charset="-128"/>
              </a:defRPr>
            </a:lvl2pPr>
            <a:lvl3pPr marL="1142937" indent="-228587" defTabSz="922287" eaLnBrk="0" hangingPunct="0">
              <a:spcBef>
                <a:spcPct val="30000"/>
              </a:spcBef>
              <a:defRPr sz="1200">
                <a:solidFill>
                  <a:schemeClr val="tx1"/>
                </a:solidFill>
                <a:latin typeface="Times New Roman" pitchFamily="18" charset="0"/>
                <a:ea typeface="MS PGothic" pitchFamily="34" charset="-128"/>
              </a:defRPr>
            </a:lvl3pPr>
            <a:lvl4pPr marL="1600111" indent="-228587" defTabSz="922287" eaLnBrk="0" hangingPunct="0">
              <a:spcBef>
                <a:spcPct val="30000"/>
              </a:spcBef>
              <a:defRPr sz="1200">
                <a:solidFill>
                  <a:schemeClr val="tx1"/>
                </a:solidFill>
                <a:latin typeface="Times New Roman" pitchFamily="18" charset="0"/>
                <a:ea typeface="MS PGothic" pitchFamily="34" charset="-128"/>
              </a:defRPr>
            </a:lvl4pPr>
            <a:lvl5pPr marL="2057287" indent="-228587" defTabSz="922287" eaLnBrk="0" hangingPunct="0">
              <a:spcBef>
                <a:spcPct val="30000"/>
              </a:spcBef>
              <a:defRPr sz="1200">
                <a:solidFill>
                  <a:schemeClr val="tx1"/>
                </a:solidFill>
                <a:latin typeface="Times New Roman" pitchFamily="18" charset="0"/>
                <a:ea typeface="MS PGothic" pitchFamily="34" charset="-128"/>
              </a:defRPr>
            </a:lvl5pPr>
            <a:lvl6pPr marL="2514461"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6pPr>
            <a:lvl7pPr marL="2971635"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7pPr>
            <a:lvl8pPr marL="3428811"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8pPr>
            <a:lvl9pPr marL="3885985"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9pPr>
          </a:lstStyle>
          <a:p>
            <a:pPr>
              <a:spcBef>
                <a:spcPct val="0"/>
              </a:spcBef>
            </a:pPr>
            <a:fld id="{1BBD8A33-0570-4468-9D7C-FDFC380C8DAB}" type="slidenum">
              <a:rPr lang="en-US" altLang="en-US" smtClean="0">
                <a:solidFill>
                  <a:prstClr val="black"/>
                </a:solidFill>
              </a:rPr>
              <a:pPr>
                <a:spcBef>
                  <a:spcPct val="0"/>
                </a:spcBef>
              </a:pPr>
              <a:t>48</a:t>
            </a:fld>
            <a:endParaRPr lang="en-US" altLang="en-US" smtClean="0">
              <a:solidFill>
                <a:prstClr val="black"/>
              </a:solidFill>
            </a:endParaRPr>
          </a:p>
        </p:txBody>
      </p:sp>
      <p:sp>
        <p:nvSpPr>
          <p:cNvPr id="52227" name="Rectangle 2"/>
          <p:cNvSpPr>
            <a:spLocks noGrp="1" noRot="1" noChangeAspect="1" noChangeArrowheads="1" noTextEdit="1"/>
          </p:cNvSpPr>
          <p:nvPr>
            <p:ph type="sldImg"/>
          </p:nvPr>
        </p:nvSpPr>
        <p:spPr>
          <a:xfrm>
            <a:off x="717550" y="1162050"/>
            <a:ext cx="5575300" cy="3136900"/>
          </a:xfrm>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4894598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ea typeface="MS PGothic" pitchFamily="34" charset="-128"/>
              </a:defRPr>
            </a:lvl1pPr>
            <a:lvl2pPr marL="742909" indent="-285734" defTabSz="922287" eaLnBrk="0" hangingPunct="0">
              <a:spcBef>
                <a:spcPct val="30000"/>
              </a:spcBef>
              <a:defRPr sz="1200">
                <a:solidFill>
                  <a:schemeClr val="tx1"/>
                </a:solidFill>
                <a:latin typeface="Times New Roman" pitchFamily="18" charset="0"/>
                <a:ea typeface="MS PGothic" pitchFamily="34" charset="-128"/>
              </a:defRPr>
            </a:lvl2pPr>
            <a:lvl3pPr marL="1142937" indent="-228587" defTabSz="922287" eaLnBrk="0" hangingPunct="0">
              <a:spcBef>
                <a:spcPct val="30000"/>
              </a:spcBef>
              <a:defRPr sz="1200">
                <a:solidFill>
                  <a:schemeClr val="tx1"/>
                </a:solidFill>
                <a:latin typeface="Times New Roman" pitchFamily="18" charset="0"/>
                <a:ea typeface="MS PGothic" pitchFamily="34" charset="-128"/>
              </a:defRPr>
            </a:lvl3pPr>
            <a:lvl4pPr marL="1600111" indent="-228587" defTabSz="922287" eaLnBrk="0" hangingPunct="0">
              <a:spcBef>
                <a:spcPct val="30000"/>
              </a:spcBef>
              <a:defRPr sz="1200">
                <a:solidFill>
                  <a:schemeClr val="tx1"/>
                </a:solidFill>
                <a:latin typeface="Times New Roman" pitchFamily="18" charset="0"/>
                <a:ea typeface="MS PGothic" pitchFamily="34" charset="-128"/>
              </a:defRPr>
            </a:lvl4pPr>
            <a:lvl5pPr marL="2057287" indent="-228587" defTabSz="922287" eaLnBrk="0" hangingPunct="0">
              <a:spcBef>
                <a:spcPct val="30000"/>
              </a:spcBef>
              <a:defRPr sz="1200">
                <a:solidFill>
                  <a:schemeClr val="tx1"/>
                </a:solidFill>
                <a:latin typeface="Times New Roman" pitchFamily="18" charset="0"/>
                <a:ea typeface="MS PGothic" pitchFamily="34" charset="-128"/>
              </a:defRPr>
            </a:lvl5pPr>
            <a:lvl6pPr marL="2514461"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6pPr>
            <a:lvl7pPr marL="2971635"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7pPr>
            <a:lvl8pPr marL="3428811"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8pPr>
            <a:lvl9pPr marL="3885985"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9pPr>
          </a:lstStyle>
          <a:p>
            <a:pPr>
              <a:spcBef>
                <a:spcPct val="0"/>
              </a:spcBef>
            </a:pPr>
            <a:fld id="{398634A4-A9CC-48D0-8B3C-C622AF09CC3D}" type="slidenum">
              <a:rPr lang="en-US" altLang="en-US" smtClean="0">
                <a:solidFill>
                  <a:prstClr val="black"/>
                </a:solidFill>
              </a:rPr>
              <a:pPr>
                <a:spcBef>
                  <a:spcPct val="0"/>
                </a:spcBef>
              </a:pPr>
              <a:t>49</a:t>
            </a:fld>
            <a:endParaRPr lang="en-US" altLang="en-US" smtClean="0">
              <a:solidFill>
                <a:prstClr val="black"/>
              </a:solidFill>
            </a:endParaRPr>
          </a:p>
        </p:txBody>
      </p:sp>
      <p:sp>
        <p:nvSpPr>
          <p:cNvPr id="48131" name="Rectangle 2"/>
          <p:cNvSpPr>
            <a:spLocks noGrp="1" noRot="1" noChangeAspect="1" noChangeArrowheads="1" noTextEdit="1"/>
          </p:cNvSpPr>
          <p:nvPr>
            <p:ph type="sldImg"/>
          </p:nvPr>
        </p:nvSpPr>
        <p:spPr>
          <a:xfrm>
            <a:off x="717550" y="1162050"/>
            <a:ext cx="5575300" cy="3136900"/>
          </a:xfrm>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205482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ea typeface="MS PGothic" pitchFamily="34" charset="-128"/>
              </a:defRPr>
            </a:lvl1pPr>
            <a:lvl2pPr marL="742909" indent="-285734" defTabSz="922287" eaLnBrk="0" hangingPunct="0">
              <a:spcBef>
                <a:spcPct val="30000"/>
              </a:spcBef>
              <a:defRPr sz="1200">
                <a:solidFill>
                  <a:schemeClr val="tx1"/>
                </a:solidFill>
                <a:latin typeface="Times New Roman" pitchFamily="18" charset="0"/>
                <a:ea typeface="MS PGothic" pitchFamily="34" charset="-128"/>
              </a:defRPr>
            </a:lvl2pPr>
            <a:lvl3pPr marL="1142937" indent="-228587" defTabSz="922287" eaLnBrk="0" hangingPunct="0">
              <a:spcBef>
                <a:spcPct val="30000"/>
              </a:spcBef>
              <a:defRPr sz="1200">
                <a:solidFill>
                  <a:schemeClr val="tx1"/>
                </a:solidFill>
                <a:latin typeface="Times New Roman" pitchFamily="18" charset="0"/>
                <a:ea typeface="MS PGothic" pitchFamily="34" charset="-128"/>
              </a:defRPr>
            </a:lvl3pPr>
            <a:lvl4pPr marL="1600111" indent="-228587" defTabSz="922287" eaLnBrk="0" hangingPunct="0">
              <a:spcBef>
                <a:spcPct val="30000"/>
              </a:spcBef>
              <a:defRPr sz="1200">
                <a:solidFill>
                  <a:schemeClr val="tx1"/>
                </a:solidFill>
                <a:latin typeface="Times New Roman" pitchFamily="18" charset="0"/>
                <a:ea typeface="MS PGothic" pitchFamily="34" charset="-128"/>
              </a:defRPr>
            </a:lvl4pPr>
            <a:lvl5pPr marL="2057287" indent="-228587" defTabSz="922287" eaLnBrk="0" hangingPunct="0">
              <a:spcBef>
                <a:spcPct val="30000"/>
              </a:spcBef>
              <a:defRPr sz="1200">
                <a:solidFill>
                  <a:schemeClr val="tx1"/>
                </a:solidFill>
                <a:latin typeface="Times New Roman" pitchFamily="18" charset="0"/>
                <a:ea typeface="MS PGothic" pitchFamily="34" charset="-128"/>
              </a:defRPr>
            </a:lvl5pPr>
            <a:lvl6pPr marL="2514461"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6pPr>
            <a:lvl7pPr marL="2971635"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7pPr>
            <a:lvl8pPr marL="3428811"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8pPr>
            <a:lvl9pPr marL="3885985"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9pPr>
          </a:lstStyle>
          <a:p>
            <a:pPr>
              <a:spcBef>
                <a:spcPct val="0"/>
              </a:spcBef>
            </a:pPr>
            <a:fld id="{B062CB84-8CAB-464C-816A-F3A19A04BF43}" type="slidenum">
              <a:rPr lang="en-US" altLang="en-US" smtClean="0">
                <a:solidFill>
                  <a:prstClr val="black"/>
                </a:solidFill>
              </a:rPr>
              <a:pPr>
                <a:spcBef>
                  <a:spcPct val="0"/>
                </a:spcBef>
              </a:pPr>
              <a:t>50</a:t>
            </a:fld>
            <a:endParaRPr lang="en-US" altLang="en-US" smtClean="0">
              <a:solidFill>
                <a:prstClr val="black"/>
              </a:solidFill>
            </a:endParaRPr>
          </a:p>
        </p:txBody>
      </p:sp>
      <p:sp>
        <p:nvSpPr>
          <p:cNvPr id="53251" name="Rectangle 2"/>
          <p:cNvSpPr>
            <a:spLocks noGrp="1" noRot="1" noChangeAspect="1" noChangeArrowheads="1" noTextEdit="1"/>
          </p:cNvSpPr>
          <p:nvPr>
            <p:ph type="sldImg"/>
          </p:nvPr>
        </p:nvSpPr>
        <p:spPr>
          <a:xfrm>
            <a:off x="717550" y="1162050"/>
            <a:ext cx="5575300" cy="3136900"/>
          </a:xfrm>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41643476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xfrm>
            <a:off x="717550" y="1162050"/>
            <a:ext cx="5575300" cy="3136900"/>
          </a:xfrm>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41356456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eaLnBrk="0" hangingPunct="0">
              <a:spcBef>
                <a:spcPct val="30000"/>
              </a:spcBef>
              <a:defRPr sz="1200">
                <a:solidFill>
                  <a:schemeClr val="tx1"/>
                </a:solidFill>
                <a:latin typeface="Times New Roman" panose="02020603050405020304" pitchFamily="18" charset="0"/>
              </a:defRPr>
            </a:lvl1pPr>
            <a:lvl2pPr marL="742950" indent="-285750" defTabSz="922338" eaLnBrk="0" hangingPunct="0">
              <a:spcBef>
                <a:spcPct val="30000"/>
              </a:spcBef>
              <a:defRPr sz="1200">
                <a:solidFill>
                  <a:schemeClr val="tx1"/>
                </a:solidFill>
                <a:latin typeface="Times New Roman" panose="02020603050405020304" pitchFamily="18" charset="0"/>
              </a:defRPr>
            </a:lvl2pPr>
            <a:lvl3pPr marL="1143000" indent="-228600" defTabSz="922338" eaLnBrk="0" hangingPunct="0">
              <a:spcBef>
                <a:spcPct val="30000"/>
              </a:spcBef>
              <a:defRPr sz="1200">
                <a:solidFill>
                  <a:schemeClr val="tx1"/>
                </a:solidFill>
                <a:latin typeface="Times New Roman" panose="02020603050405020304" pitchFamily="18" charset="0"/>
              </a:defRPr>
            </a:lvl3pPr>
            <a:lvl4pPr marL="1600200" indent="-228600" defTabSz="922338" eaLnBrk="0" hangingPunct="0">
              <a:spcBef>
                <a:spcPct val="30000"/>
              </a:spcBef>
              <a:defRPr sz="1200">
                <a:solidFill>
                  <a:schemeClr val="tx1"/>
                </a:solidFill>
                <a:latin typeface="Times New Roman" panose="02020603050405020304" pitchFamily="18" charset="0"/>
              </a:defRPr>
            </a:lvl4pPr>
            <a:lvl5pPr marL="2057400" indent="-228600" defTabSz="922338" eaLnBrk="0" hangingPunct="0">
              <a:spcBef>
                <a:spcPct val="30000"/>
              </a:spcBef>
              <a:defRPr sz="1200">
                <a:solidFill>
                  <a:schemeClr val="tx1"/>
                </a:solidFill>
                <a:latin typeface="Times New Roman" panose="02020603050405020304" pitchFamily="18" charset="0"/>
              </a:defRPr>
            </a:lvl5pPr>
            <a:lvl6pPr marL="2514600" indent="-228600" defTabSz="9223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23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23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23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6FA0B77-FEDE-4D84-A8C2-0F4E9C984340}" type="slidenum">
              <a:rPr lang="en-US" altLang="en-US">
                <a:solidFill>
                  <a:prstClr val="black"/>
                </a:solidFill>
              </a:rPr>
              <a:pPr>
                <a:spcBef>
                  <a:spcPct val="0"/>
                </a:spcBef>
              </a:pPr>
              <a:t>54</a:t>
            </a:fld>
            <a:endParaRPr lang="en-US" altLang="en-US">
              <a:solidFill>
                <a:prstClr val="black"/>
              </a:solidFill>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0238370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5090" eaLnBrk="0" hangingPunct="0">
              <a:spcBef>
                <a:spcPct val="30000"/>
              </a:spcBef>
              <a:defRPr sz="1200">
                <a:solidFill>
                  <a:schemeClr val="tx1"/>
                </a:solidFill>
                <a:latin typeface="Times New Roman" pitchFamily="18" charset="0"/>
              </a:defRPr>
            </a:lvl1pPr>
            <a:lvl2pPr marL="729057" indent="-280406" defTabSz="905090" eaLnBrk="0" hangingPunct="0">
              <a:spcBef>
                <a:spcPct val="30000"/>
              </a:spcBef>
              <a:defRPr sz="1200">
                <a:solidFill>
                  <a:schemeClr val="tx1"/>
                </a:solidFill>
                <a:latin typeface="Times New Roman" pitchFamily="18" charset="0"/>
              </a:defRPr>
            </a:lvl2pPr>
            <a:lvl3pPr marL="1121626" indent="-224325" defTabSz="905090" eaLnBrk="0" hangingPunct="0">
              <a:spcBef>
                <a:spcPct val="30000"/>
              </a:spcBef>
              <a:defRPr sz="1200">
                <a:solidFill>
                  <a:schemeClr val="tx1"/>
                </a:solidFill>
                <a:latin typeface="Times New Roman" pitchFamily="18" charset="0"/>
              </a:defRPr>
            </a:lvl3pPr>
            <a:lvl4pPr marL="1570276" indent="-224325" defTabSz="905090" eaLnBrk="0" hangingPunct="0">
              <a:spcBef>
                <a:spcPct val="30000"/>
              </a:spcBef>
              <a:defRPr sz="1200">
                <a:solidFill>
                  <a:schemeClr val="tx1"/>
                </a:solidFill>
                <a:latin typeface="Times New Roman" pitchFamily="18" charset="0"/>
              </a:defRPr>
            </a:lvl4pPr>
            <a:lvl5pPr marL="2018927" indent="-224325" defTabSz="905090" eaLnBrk="0" hangingPunct="0">
              <a:spcBef>
                <a:spcPct val="30000"/>
              </a:spcBef>
              <a:defRPr sz="1200">
                <a:solidFill>
                  <a:schemeClr val="tx1"/>
                </a:solidFill>
                <a:latin typeface="Times New Roman" pitchFamily="18" charset="0"/>
              </a:defRPr>
            </a:lvl5pPr>
            <a:lvl6pPr marL="2467577" indent="-224325" defTabSz="905090" eaLnBrk="0" fontAlgn="base" hangingPunct="0">
              <a:spcBef>
                <a:spcPct val="30000"/>
              </a:spcBef>
              <a:spcAft>
                <a:spcPct val="0"/>
              </a:spcAft>
              <a:defRPr sz="1200">
                <a:solidFill>
                  <a:schemeClr val="tx1"/>
                </a:solidFill>
                <a:latin typeface="Times New Roman" pitchFamily="18" charset="0"/>
              </a:defRPr>
            </a:lvl6pPr>
            <a:lvl7pPr marL="2916227" indent="-224325" defTabSz="905090" eaLnBrk="0" fontAlgn="base" hangingPunct="0">
              <a:spcBef>
                <a:spcPct val="30000"/>
              </a:spcBef>
              <a:spcAft>
                <a:spcPct val="0"/>
              </a:spcAft>
              <a:defRPr sz="1200">
                <a:solidFill>
                  <a:schemeClr val="tx1"/>
                </a:solidFill>
                <a:latin typeface="Times New Roman" pitchFamily="18" charset="0"/>
              </a:defRPr>
            </a:lvl7pPr>
            <a:lvl8pPr marL="3364878" indent="-224325" defTabSz="905090" eaLnBrk="0" fontAlgn="base" hangingPunct="0">
              <a:spcBef>
                <a:spcPct val="30000"/>
              </a:spcBef>
              <a:spcAft>
                <a:spcPct val="0"/>
              </a:spcAft>
              <a:defRPr sz="1200">
                <a:solidFill>
                  <a:schemeClr val="tx1"/>
                </a:solidFill>
                <a:latin typeface="Times New Roman" pitchFamily="18" charset="0"/>
              </a:defRPr>
            </a:lvl8pPr>
            <a:lvl9pPr marL="3813528" indent="-224325" defTabSz="90509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4A3F2A32-F655-4209-B9D0-9FAF9CC08B32}" type="slidenum">
              <a:rPr lang="en-US" altLang="en-US" smtClean="0">
                <a:solidFill>
                  <a:prstClr val="black"/>
                </a:solidFill>
              </a:rPr>
              <a:pPr>
                <a:spcBef>
                  <a:spcPct val="0"/>
                </a:spcBef>
              </a:pPr>
              <a:t>56</a:t>
            </a:fld>
            <a:endParaRPr lang="en-US" altLang="en-US" smtClean="0">
              <a:solidFill>
                <a:prstClr val="black"/>
              </a:solidFill>
            </a:endParaRPr>
          </a:p>
        </p:txBody>
      </p:sp>
      <p:sp>
        <p:nvSpPr>
          <p:cNvPr id="18435" name="Rectangle 2"/>
          <p:cNvSpPr>
            <a:spLocks noGrp="1" noRot="1" noChangeAspect="1" noChangeArrowheads="1" noTextEdit="1"/>
          </p:cNvSpPr>
          <p:nvPr>
            <p:ph type="sldImg"/>
          </p:nvPr>
        </p:nvSpPr>
        <p:spPr>
          <a:xfrm>
            <a:off x="685800" y="1143000"/>
            <a:ext cx="5486400" cy="3086100"/>
          </a:xfrm>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40862605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5090" eaLnBrk="0" hangingPunct="0">
              <a:spcBef>
                <a:spcPct val="30000"/>
              </a:spcBef>
              <a:defRPr sz="1200">
                <a:solidFill>
                  <a:schemeClr val="tx1"/>
                </a:solidFill>
                <a:latin typeface="Times New Roman" pitchFamily="18" charset="0"/>
              </a:defRPr>
            </a:lvl1pPr>
            <a:lvl2pPr marL="729057" indent="-280406" defTabSz="905090" eaLnBrk="0" hangingPunct="0">
              <a:spcBef>
                <a:spcPct val="30000"/>
              </a:spcBef>
              <a:defRPr sz="1200">
                <a:solidFill>
                  <a:schemeClr val="tx1"/>
                </a:solidFill>
                <a:latin typeface="Times New Roman" pitchFamily="18" charset="0"/>
              </a:defRPr>
            </a:lvl2pPr>
            <a:lvl3pPr marL="1121626" indent="-224325" defTabSz="905090" eaLnBrk="0" hangingPunct="0">
              <a:spcBef>
                <a:spcPct val="30000"/>
              </a:spcBef>
              <a:defRPr sz="1200">
                <a:solidFill>
                  <a:schemeClr val="tx1"/>
                </a:solidFill>
                <a:latin typeface="Times New Roman" pitchFamily="18" charset="0"/>
              </a:defRPr>
            </a:lvl3pPr>
            <a:lvl4pPr marL="1570276" indent="-224325" defTabSz="905090" eaLnBrk="0" hangingPunct="0">
              <a:spcBef>
                <a:spcPct val="30000"/>
              </a:spcBef>
              <a:defRPr sz="1200">
                <a:solidFill>
                  <a:schemeClr val="tx1"/>
                </a:solidFill>
                <a:latin typeface="Times New Roman" pitchFamily="18" charset="0"/>
              </a:defRPr>
            </a:lvl4pPr>
            <a:lvl5pPr marL="2018927" indent="-224325" defTabSz="905090" eaLnBrk="0" hangingPunct="0">
              <a:spcBef>
                <a:spcPct val="30000"/>
              </a:spcBef>
              <a:defRPr sz="1200">
                <a:solidFill>
                  <a:schemeClr val="tx1"/>
                </a:solidFill>
                <a:latin typeface="Times New Roman" pitchFamily="18" charset="0"/>
              </a:defRPr>
            </a:lvl5pPr>
            <a:lvl6pPr marL="2467577" indent="-224325" defTabSz="905090" eaLnBrk="0" fontAlgn="base" hangingPunct="0">
              <a:spcBef>
                <a:spcPct val="30000"/>
              </a:spcBef>
              <a:spcAft>
                <a:spcPct val="0"/>
              </a:spcAft>
              <a:defRPr sz="1200">
                <a:solidFill>
                  <a:schemeClr val="tx1"/>
                </a:solidFill>
                <a:latin typeface="Times New Roman" pitchFamily="18" charset="0"/>
              </a:defRPr>
            </a:lvl6pPr>
            <a:lvl7pPr marL="2916227" indent="-224325" defTabSz="905090" eaLnBrk="0" fontAlgn="base" hangingPunct="0">
              <a:spcBef>
                <a:spcPct val="30000"/>
              </a:spcBef>
              <a:spcAft>
                <a:spcPct val="0"/>
              </a:spcAft>
              <a:defRPr sz="1200">
                <a:solidFill>
                  <a:schemeClr val="tx1"/>
                </a:solidFill>
                <a:latin typeface="Times New Roman" pitchFamily="18" charset="0"/>
              </a:defRPr>
            </a:lvl7pPr>
            <a:lvl8pPr marL="3364878" indent="-224325" defTabSz="905090" eaLnBrk="0" fontAlgn="base" hangingPunct="0">
              <a:spcBef>
                <a:spcPct val="30000"/>
              </a:spcBef>
              <a:spcAft>
                <a:spcPct val="0"/>
              </a:spcAft>
              <a:defRPr sz="1200">
                <a:solidFill>
                  <a:schemeClr val="tx1"/>
                </a:solidFill>
                <a:latin typeface="Times New Roman" pitchFamily="18" charset="0"/>
              </a:defRPr>
            </a:lvl8pPr>
            <a:lvl9pPr marL="3813528" indent="-224325" defTabSz="90509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42999D2D-C1B3-4EF7-A99D-8FCC12AC553C}" type="slidenum">
              <a:rPr lang="en-US" altLang="en-US" smtClean="0">
                <a:solidFill>
                  <a:prstClr val="black"/>
                </a:solidFill>
              </a:rPr>
              <a:pPr>
                <a:spcBef>
                  <a:spcPct val="0"/>
                </a:spcBef>
              </a:pPr>
              <a:t>57</a:t>
            </a:fld>
            <a:endParaRPr lang="en-US" altLang="en-US" smtClean="0">
              <a:solidFill>
                <a:prstClr val="black"/>
              </a:solidFill>
            </a:endParaRPr>
          </a:p>
        </p:txBody>
      </p:sp>
      <p:sp>
        <p:nvSpPr>
          <p:cNvPr id="19459" name="Rectangle 2"/>
          <p:cNvSpPr>
            <a:spLocks noGrp="1" noRot="1" noChangeAspect="1" noChangeArrowheads="1" noTextEdit="1"/>
          </p:cNvSpPr>
          <p:nvPr>
            <p:ph type="sldImg"/>
          </p:nvPr>
        </p:nvSpPr>
        <p:spPr>
          <a:xfrm>
            <a:off x="685800" y="1143000"/>
            <a:ext cx="5486400" cy="3086100"/>
          </a:xfrm>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5889297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5090" eaLnBrk="0" hangingPunct="0">
              <a:spcBef>
                <a:spcPct val="30000"/>
              </a:spcBef>
              <a:defRPr sz="1200">
                <a:solidFill>
                  <a:schemeClr val="tx1"/>
                </a:solidFill>
                <a:latin typeface="Times New Roman" pitchFamily="18" charset="0"/>
              </a:defRPr>
            </a:lvl1pPr>
            <a:lvl2pPr marL="729057" indent="-280406" defTabSz="905090" eaLnBrk="0" hangingPunct="0">
              <a:spcBef>
                <a:spcPct val="30000"/>
              </a:spcBef>
              <a:defRPr sz="1200">
                <a:solidFill>
                  <a:schemeClr val="tx1"/>
                </a:solidFill>
                <a:latin typeface="Times New Roman" pitchFamily="18" charset="0"/>
              </a:defRPr>
            </a:lvl2pPr>
            <a:lvl3pPr marL="1121626" indent="-224325" defTabSz="905090" eaLnBrk="0" hangingPunct="0">
              <a:spcBef>
                <a:spcPct val="30000"/>
              </a:spcBef>
              <a:defRPr sz="1200">
                <a:solidFill>
                  <a:schemeClr val="tx1"/>
                </a:solidFill>
                <a:latin typeface="Times New Roman" pitchFamily="18" charset="0"/>
              </a:defRPr>
            </a:lvl3pPr>
            <a:lvl4pPr marL="1570276" indent="-224325" defTabSz="905090" eaLnBrk="0" hangingPunct="0">
              <a:spcBef>
                <a:spcPct val="30000"/>
              </a:spcBef>
              <a:defRPr sz="1200">
                <a:solidFill>
                  <a:schemeClr val="tx1"/>
                </a:solidFill>
                <a:latin typeface="Times New Roman" pitchFamily="18" charset="0"/>
              </a:defRPr>
            </a:lvl4pPr>
            <a:lvl5pPr marL="2018927" indent="-224325" defTabSz="905090" eaLnBrk="0" hangingPunct="0">
              <a:spcBef>
                <a:spcPct val="30000"/>
              </a:spcBef>
              <a:defRPr sz="1200">
                <a:solidFill>
                  <a:schemeClr val="tx1"/>
                </a:solidFill>
                <a:latin typeface="Times New Roman" pitchFamily="18" charset="0"/>
              </a:defRPr>
            </a:lvl5pPr>
            <a:lvl6pPr marL="2467577" indent="-224325" defTabSz="905090" eaLnBrk="0" fontAlgn="base" hangingPunct="0">
              <a:spcBef>
                <a:spcPct val="30000"/>
              </a:spcBef>
              <a:spcAft>
                <a:spcPct val="0"/>
              </a:spcAft>
              <a:defRPr sz="1200">
                <a:solidFill>
                  <a:schemeClr val="tx1"/>
                </a:solidFill>
                <a:latin typeface="Times New Roman" pitchFamily="18" charset="0"/>
              </a:defRPr>
            </a:lvl6pPr>
            <a:lvl7pPr marL="2916227" indent="-224325" defTabSz="905090" eaLnBrk="0" fontAlgn="base" hangingPunct="0">
              <a:spcBef>
                <a:spcPct val="30000"/>
              </a:spcBef>
              <a:spcAft>
                <a:spcPct val="0"/>
              </a:spcAft>
              <a:defRPr sz="1200">
                <a:solidFill>
                  <a:schemeClr val="tx1"/>
                </a:solidFill>
                <a:latin typeface="Times New Roman" pitchFamily="18" charset="0"/>
              </a:defRPr>
            </a:lvl7pPr>
            <a:lvl8pPr marL="3364878" indent="-224325" defTabSz="905090" eaLnBrk="0" fontAlgn="base" hangingPunct="0">
              <a:spcBef>
                <a:spcPct val="30000"/>
              </a:spcBef>
              <a:spcAft>
                <a:spcPct val="0"/>
              </a:spcAft>
              <a:defRPr sz="1200">
                <a:solidFill>
                  <a:schemeClr val="tx1"/>
                </a:solidFill>
                <a:latin typeface="Times New Roman" pitchFamily="18" charset="0"/>
              </a:defRPr>
            </a:lvl8pPr>
            <a:lvl9pPr marL="3813528" indent="-224325" defTabSz="90509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15A19D10-6310-4878-9C20-6725592EBCDF}" type="slidenum">
              <a:rPr lang="en-US" altLang="en-US" smtClean="0">
                <a:solidFill>
                  <a:prstClr val="black"/>
                </a:solidFill>
              </a:rPr>
              <a:pPr>
                <a:spcBef>
                  <a:spcPct val="0"/>
                </a:spcBef>
              </a:pPr>
              <a:t>58</a:t>
            </a:fld>
            <a:endParaRPr lang="en-US" altLang="en-US" smtClean="0">
              <a:solidFill>
                <a:prstClr val="black"/>
              </a:solidFill>
            </a:endParaRPr>
          </a:p>
        </p:txBody>
      </p:sp>
      <p:sp>
        <p:nvSpPr>
          <p:cNvPr id="20483" name="Rectangle 2"/>
          <p:cNvSpPr>
            <a:spLocks noGrp="1" noRot="1" noChangeAspect="1" noChangeArrowheads="1" noTextEdit="1"/>
          </p:cNvSpPr>
          <p:nvPr>
            <p:ph type="sldImg"/>
          </p:nvPr>
        </p:nvSpPr>
        <p:spPr>
          <a:xfrm>
            <a:off x="685800" y="1143000"/>
            <a:ext cx="5486400" cy="3086100"/>
          </a:xfrm>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6571781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5090" eaLnBrk="0" hangingPunct="0">
              <a:spcBef>
                <a:spcPct val="30000"/>
              </a:spcBef>
              <a:defRPr sz="1200">
                <a:solidFill>
                  <a:schemeClr val="tx1"/>
                </a:solidFill>
                <a:latin typeface="Times New Roman" pitchFamily="18" charset="0"/>
              </a:defRPr>
            </a:lvl1pPr>
            <a:lvl2pPr marL="729057" indent="-280406" defTabSz="905090" eaLnBrk="0" hangingPunct="0">
              <a:spcBef>
                <a:spcPct val="30000"/>
              </a:spcBef>
              <a:defRPr sz="1200">
                <a:solidFill>
                  <a:schemeClr val="tx1"/>
                </a:solidFill>
                <a:latin typeface="Times New Roman" pitchFamily="18" charset="0"/>
              </a:defRPr>
            </a:lvl2pPr>
            <a:lvl3pPr marL="1121626" indent="-224325" defTabSz="905090" eaLnBrk="0" hangingPunct="0">
              <a:spcBef>
                <a:spcPct val="30000"/>
              </a:spcBef>
              <a:defRPr sz="1200">
                <a:solidFill>
                  <a:schemeClr val="tx1"/>
                </a:solidFill>
                <a:latin typeface="Times New Roman" pitchFamily="18" charset="0"/>
              </a:defRPr>
            </a:lvl3pPr>
            <a:lvl4pPr marL="1570276" indent="-224325" defTabSz="905090" eaLnBrk="0" hangingPunct="0">
              <a:spcBef>
                <a:spcPct val="30000"/>
              </a:spcBef>
              <a:defRPr sz="1200">
                <a:solidFill>
                  <a:schemeClr val="tx1"/>
                </a:solidFill>
                <a:latin typeface="Times New Roman" pitchFamily="18" charset="0"/>
              </a:defRPr>
            </a:lvl4pPr>
            <a:lvl5pPr marL="2018927" indent="-224325" defTabSz="905090" eaLnBrk="0" hangingPunct="0">
              <a:spcBef>
                <a:spcPct val="30000"/>
              </a:spcBef>
              <a:defRPr sz="1200">
                <a:solidFill>
                  <a:schemeClr val="tx1"/>
                </a:solidFill>
                <a:latin typeface="Times New Roman" pitchFamily="18" charset="0"/>
              </a:defRPr>
            </a:lvl5pPr>
            <a:lvl6pPr marL="2467577" indent="-224325" defTabSz="905090" eaLnBrk="0" fontAlgn="base" hangingPunct="0">
              <a:spcBef>
                <a:spcPct val="30000"/>
              </a:spcBef>
              <a:spcAft>
                <a:spcPct val="0"/>
              </a:spcAft>
              <a:defRPr sz="1200">
                <a:solidFill>
                  <a:schemeClr val="tx1"/>
                </a:solidFill>
                <a:latin typeface="Times New Roman" pitchFamily="18" charset="0"/>
              </a:defRPr>
            </a:lvl6pPr>
            <a:lvl7pPr marL="2916227" indent="-224325" defTabSz="905090" eaLnBrk="0" fontAlgn="base" hangingPunct="0">
              <a:spcBef>
                <a:spcPct val="30000"/>
              </a:spcBef>
              <a:spcAft>
                <a:spcPct val="0"/>
              </a:spcAft>
              <a:defRPr sz="1200">
                <a:solidFill>
                  <a:schemeClr val="tx1"/>
                </a:solidFill>
                <a:latin typeface="Times New Roman" pitchFamily="18" charset="0"/>
              </a:defRPr>
            </a:lvl7pPr>
            <a:lvl8pPr marL="3364878" indent="-224325" defTabSz="905090" eaLnBrk="0" fontAlgn="base" hangingPunct="0">
              <a:spcBef>
                <a:spcPct val="30000"/>
              </a:spcBef>
              <a:spcAft>
                <a:spcPct val="0"/>
              </a:spcAft>
              <a:defRPr sz="1200">
                <a:solidFill>
                  <a:schemeClr val="tx1"/>
                </a:solidFill>
                <a:latin typeface="Times New Roman" pitchFamily="18" charset="0"/>
              </a:defRPr>
            </a:lvl8pPr>
            <a:lvl9pPr marL="3813528" indent="-224325" defTabSz="90509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7C43FEB7-164C-4EAC-BAF1-86BA512CA9C1}" type="slidenum">
              <a:rPr lang="en-US" altLang="en-US" smtClean="0">
                <a:solidFill>
                  <a:prstClr val="black"/>
                </a:solidFill>
              </a:rPr>
              <a:pPr>
                <a:spcBef>
                  <a:spcPct val="0"/>
                </a:spcBef>
              </a:pPr>
              <a:t>59</a:t>
            </a:fld>
            <a:endParaRPr lang="en-US" altLang="en-US" smtClean="0">
              <a:solidFill>
                <a:prstClr val="black"/>
              </a:solidFill>
            </a:endParaRPr>
          </a:p>
        </p:txBody>
      </p:sp>
      <p:sp>
        <p:nvSpPr>
          <p:cNvPr id="21507" name="Rectangle 2"/>
          <p:cNvSpPr>
            <a:spLocks noGrp="1" noRot="1" noChangeAspect="1" noChangeArrowheads="1" noTextEdit="1"/>
          </p:cNvSpPr>
          <p:nvPr>
            <p:ph type="sldImg"/>
          </p:nvPr>
        </p:nvSpPr>
        <p:spPr>
          <a:xfrm>
            <a:off x="685800" y="1143000"/>
            <a:ext cx="5486400" cy="3086100"/>
          </a:xfrm>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9401650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5090" eaLnBrk="0" hangingPunct="0">
              <a:spcBef>
                <a:spcPct val="30000"/>
              </a:spcBef>
              <a:defRPr sz="1200">
                <a:solidFill>
                  <a:schemeClr val="tx1"/>
                </a:solidFill>
                <a:latin typeface="Times New Roman" pitchFamily="18" charset="0"/>
              </a:defRPr>
            </a:lvl1pPr>
            <a:lvl2pPr marL="729057" indent="-280406" defTabSz="905090" eaLnBrk="0" hangingPunct="0">
              <a:spcBef>
                <a:spcPct val="30000"/>
              </a:spcBef>
              <a:defRPr sz="1200">
                <a:solidFill>
                  <a:schemeClr val="tx1"/>
                </a:solidFill>
                <a:latin typeface="Times New Roman" pitchFamily="18" charset="0"/>
              </a:defRPr>
            </a:lvl2pPr>
            <a:lvl3pPr marL="1121626" indent="-224325" defTabSz="905090" eaLnBrk="0" hangingPunct="0">
              <a:spcBef>
                <a:spcPct val="30000"/>
              </a:spcBef>
              <a:defRPr sz="1200">
                <a:solidFill>
                  <a:schemeClr val="tx1"/>
                </a:solidFill>
                <a:latin typeface="Times New Roman" pitchFamily="18" charset="0"/>
              </a:defRPr>
            </a:lvl3pPr>
            <a:lvl4pPr marL="1570276" indent="-224325" defTabSz="905090" eaLnBrk="0" hangingPunct="0">
              <a:spcBef>
                <a:spcPct val="30000"/>
              </a:spcBef>
              <a:defRPr sz="1200">
                <a:solidFill>
                  <a:schemeClr val="tx1"/>
                </a:solidFill>
                <a:latin typeface="Times New Roman" pitchFamily="18" charset="0"/>
              </a:defRPr>
            </a:lvl4pPr>
            <a:lvl5pPr marL="2018927" indent="-224325" defTabSz="905090" eaLnBrk="0" hangingPunct="0">
              <a:spcBef>
                <a:spcPct val="30000"/>
              </a:spcBef>
              <a:defRPr sz="1200">
                <a:solidFill>
                  <a:schemeClr val="tx1"/>
                </a:solidFill>
                <a:latin typeface="Times New Roman" pitchFamily="18" charset="0"/>
              </a:defRPr>
            </a:lvl5pPr>
            <a:lvl6pPr marL="2467577" indent="-224325" defTabSz="905090" eaLnBrk="0" fontAlgn="base" hangingPunct="0">
              <a:spcBef>
                <a:spcPct val="30000"/>
              </a:spcBef>
              <a:spcAft>
                <a:spcPct val="0"/>
              </a:spcAft>
              <a:defRPr sz="1200">
                <a:solidFill>
                  <a:schemeClr val="tx1"/>
                </a:solidFill>
                <a:latin typeface="Times New Roman" pitchFamily="18" charset="0"/>
              </a:defRPr>
            </a:lvl6pPr>
            <a:lvl7pPr marL="2916227" indent="-224325" defTabSz="905090" eaLnBrk="0" fontAlgn="base" hangingPunct="0">
              <a:spcBef>
                <a:spcPct val="30000"/>
              </a:spcBef>
              <a:spcAft>
                <a:spcPct val="0"/>
              </a:spcAft>
              <a:defRPr sz="1200">
                <a:solidFill>
                  <a:schemeClr val="tx1"/>
                </a:solidFill>
                <a:latin typeface="Times New Roman" pitchFamily="18" charset="0"/>
              </a:defRPr>
            </a:lvl7pPr>
            <a:lvl8pPr marL="3364878" indent="-224325" defTabSz="905090" eaLnBrk="0" fontAlgn="base" hangingPunct="0">
              <a:spcBef>
                <a:spcPct val="30000"/>
              </a:spcBef>
              <a:spcAft>
                <a:spcPct val="0"/>
              </a:spcAft>
              <a:defRPr sz="1200">
                <a:solidFill>
                  <a:schemeClr val="tx1"/>
                </a:solidFill>
                <a:latin typeface="Times New Roman" pitchFamily="18" charset="0"/>
              </a:defRPr>
            </a:lvl8pPr>
            <a:lvl9pPr marL="3813528" indent="-224325" defTabSz="90509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15A19D10-6310-4878-9C20-6725592EBCDF}" type="slidenum">
              <a:rPr lang="en-US" altLang="en-US" smtClean="0">
                <a:solidFill>
                  <a:prstClr val="black"/>
                </a:solidFill>
              </a:rPr>
              <a:pPr>
                <a:spcBef>
                  <a:spcPct val="0"/>
                </a:spcBef>
              </a:pPr>
              <a:t>60</a:t>
            </a:fld>
            <a:endParaRPr lang="en-US" altLang="en-US" smtClean="0">
              <a:solidFill>
                <a:prstClr val="black"/>
              </a:solidFill>
            </a:endParaRPr>
          </a:p>
        </p:txBody>
      </p:sp>
      <p:sp>
        <p:nvSpPr>
          <p:cNvPr id="20483" name="Rectangle 2"/>
          <p:cNvSpPr>
            <a:spLocks noGrp="1" noRot="1" noChangeAspect="1" noChangeArrowheads="1" noTextEdit="1"/>
          </p:cNvSpPr>
          <p:nvPr>
            <p:ph type="sldImg"/>
          </p:nvPr>
        </p:nvSpPr>
        <p:spPr>
          <a:xfrm>
            <a:off x="685800" y="1143000"/>
            <a:ext cx="5486400" cy="3086100"/>
          </a:xfrm>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992491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C72AEA44-99F3-4B07-B647-24F1E2C1A650}" type="slidenum">
              <a:rPr lang="en-US" altLang="en-US" smtClean="0">
                <a:solidFill>
                  <a:prstClr val="black"/>
                </a:solidFill>
              </a:rPr>
              <a:pPr>
                <a:spcBef>
                  <a:spcPct val="0"/>
                </a:spcBef>
              </a:pPr>
              <a:t>7</a:t>
            </a:fld>
            <a:endParaRPr lang="en-US" altLang="en-US" smtClean="0">
              <a:solidFill>
                <a:prstClr val="black"/>
              </a:solidFill>
            </a:endParaRPr>
          </a:p>
        </p:txBody>
      </p:sp>
      <p:sp>
        <p:nvSpPr>
          <p:cNvPr id="18435" name="Rectangle 2"/>
          <p:cNvSpPr>
            <a:spLocks noGrp="1" noRot="1" noChangeAspect="1" noChangeArrowheads="1" noTextEdit="1"/>
          </p:cNvSpPr>
          <p:nvPr>
            <p:ph type="sldImg"/>
          </p:nvPr>
        </p:nvSpPr>
        <p:spPr>
          <a:xfrm>
            <a:off x="717550" y="1162050"/>
            <a:ext cx="5575300" cy="3136900"/>
          </a:xfrm>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Tree>
    <p:extLst>
      <p:ext uri="{BB962C8B-B14F-4D97-AF65-F5344CB8AC3E}">
        <p14:creationId xmlns:p14="http://schemas.microsoft.com/office/powerpoint/2010/main" val="39447252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5090" eaLnBrk="0" hangingPunct="0">
              <a:spcBef>
                <a:spcPct val="30000"/>
              </a:spcBef>
              <a:defRPr sz="1200">
                <a:solidFill>
                  <a:schemeClr val="tx1"/>
                </a:solidFill>
                <a:latin typeface="Times New Roman" pitchFamily="18" charset="0"/>
              </a:defRPr>
            </a:lvl1pPr>
            <a:lvl2pPr marL="729057" indent="-280406" defTabSz="905090" eaLnBrk="0" hangingPunct="0">
              <a:spcBef>
                <a:spcPct val="30000"/>
              </a:spcBef>
              <a:defRPr sz="1200">
                <a:solidFill>
                  <a:schemeClr val="tx1"/>
                </a:solidFill>
                <a:latin typeface="Times New Roman" pitchFamily="18" charset="0"/>
              </a:defRPr>
            </a:lvl2pPr>
            <a:lvl3pPr marL="1121626" indent="-224325" defTabSz="905090" eaLnBrk="0" hangingPunct="0">
              <a:spcBef>
                <a:spcPct val="30000"/>
              </a:spcBef>
              <a:defRPr sz="1200">
                <a:solidFill>
                  <a:schemeClr val="tx1"/>
                </a:solidFill>
                <a:latin typeface="Times New Roman" pitchFamily="18" charset="0"/>
              </a:defRPr>
            </a:lvl3pPr>
            <a:lvl4pPr marL="1570276" indent="-224325" defTabSz="905090" eaLnBrk="0" hangingPunct="0">
              <a:spcBef>
                <a:spcPct val="30000"/>
              </a:spcBef>
              <a:defRPr sz="1200">
                <a:solidFill>
                  <a:schemeClr val="tx1"/>
                </a:solidFill>
                <a:latin typeface="Times New Roman" pitchFamily="18" charset="0"/>
              </a:defRPr>
            </a:lvl4pPr>
            <a:lvl5pPr marL="2018927" indent="-224325" defTabSz="905090" eaLnBrk="0" hangingPunct="0">
              <a:spcBef>
                <a:spcPct val="30000"/>
              </a:spcBef>
              <a:defRPr sz="1200">
                <a:solidFill>
                  <a:schemeClr val="tx1"/>
                </a:solidFill>
                <a:latin typeface="Times New Roman" pitchFamily="18" charset="0"/>
              </a:defRPr>
            </a:lvl5pPr>
            <a:lvl6pPr marL="2467577" indent="-224325" defTabSz="905090" eaLnBrk="0" fontAlgn="base" hangingPunct="0">
              <a:spcBef>
                <a:spcPct val="30000"/>
              </a:spcBef>
              <a:spcAft>
                <a:spcPct val="0"/>
              </a:spcAft>
              <a:defRPr sz="1200">
                <a:solidFill>
                  <a:schemeClr val="tx1"/>
                </a:solidFill>
                <a:latin typeface="Times New Roman" pitchFamily="18" charset="0"/>
              </a:defRPr>
            </a:lvl6pPr>
            <a:lvl7pPr marL="2916227" indent="-224325" defTabSz="905090" eaLnBrk="0" fontAlgn="base" hangingPunct="0">
              <a:spcBef>
                <a:spcPct val="30000"/>
              </a:spcBef>
              <a:spcAft>
                <a:spcPct val="0"/>
              </a:spcAft>
              <a:defRPr sz="1200">
                <a:solidFill>
                  <a:schemeClr val="tx1"/>
                </a:solidFill>
                <a:latin typeface="Times New Roman" pitchFamily="18" charset="0"/>
              </a:defRPr>
            </a:lvl7pPr>
            <a:lvl8pPr marL="3364878" indent="-224325" defTabSz="905090" eaLnBrk="0" fontAlgn="base" hangingPunct="0">
              <a:spcBef>
                <a:spcPct val="30000"/>
              </a:spcBef>
              <a:spcAft>
                <a:spcPct val="0"/>
              </a:spcAft>
              <a:defRPr sz="1200">
                <a:solidFill>
                  <a:schemeClr val="tx1"/>
                </a:solidFill>
                <a:latin typeface="Times New Roman" pitchFamily="18" charset="0"/>
              </a:defRPr>
            </a:lvl8pPr>
            <a:lvl9pPr marL="3813528" indent="-224325" defTabSz="90509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606529A2-B9AD-4B9F-B923-8BB1C618CD0E}" type="slidenum">
              <a:rPr lang="en-US" altLang="en-US" smtClean="0">
                <a:solidFill>
                  <a:prstClr val="black"/>
                </a:solidFill>
              </a:rPr>
              <a:pPr>
                <a:spcBef>
                  <a:spcPct val="0"/>
                </a:spcBef>
              </a:pPr>
              <a:t>61</a:t>
            </a:fld>
            <a:endParaRPr lang="en-US" altLang="en-US" smtClean="0">
              <a:solidFill>
                <a:prstClr val="black"/>
              </a:solidFill>
            </a:endParaRPr>
          </a:p>
        </p:txBody>
      </p:sp>
      <p:sp>
        <p:nvSpPr>
          <p:cNvPr id="22531" name="Rectangle 2"/>
          <p:cNvSpPr>
            <a:spLocks noGrp="1" noRot="1" noChangeAspect="1" noChangeArrowheads="1" noTextEdit="1"/>
          </p:cNvSpPr>
          <p:nvPr>
            <p:ph type="sldImg"/>
          </p:nvPr>
        </p:nvSpPr>
        <p:spPr>
          <a:xfrm>
            <a:off x="685800" y="1143000"/>
            <a:ext cx="5486400" cy="3086100"/>
          </a:xfrm>
          <a:ln/>
        </p:spPr>
      </p:sp>
      <p:sp>
        <p:nvSpPr>
          <p:cNvPr id="22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9048161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5090" eaLnBrk="0" hangingPunct="0">
              <a:spcBef>
                <a:spcPct val="30000"/>
              </a:spcBef>
              <a:defRPr sz="1200">
                <a:solidFill>
                  <a:schemeClr val="tx1"/>
                </a:solidFill>
                <a:latin typeface="Times New Roman" pitchFamily="18" charset="0"/>
              </a:defRPr>
            </a:lvl1pPr>
            <a:lvl2pPr marL="729057" indent="-280406" defTabSz="905090" eaLnBrk="0" hangingPunct="0">
              <a:spcBef>
                <a:spcPct val="30000"/>
              </a:spcBef>
              <a:defRPr sz="1200">
                <a:solidFill>
                  <a:schemeClr val="tx1"/>
                </a:solidFill>
                <a:latin typeface="Times New Roman" pitchFamily="18" charset="0"/>
              </a:defRPr>
            </a:lvl2pPr>
            <a:lvl3pPr marL="1121626" indent="-224325" defTabSz="905090" eaLnBrk="0" hangingPunct="0">
              <a:spcBef>
                <a:spcPct val="30000"/>
              </a:spcBef>
              <a:defRPr sz="1200">
                <a:solidFill>
                  <a:schemeClr val="tx1"/>
                </a:solidFill>
                <a:latin typeface="Times New Roman" pitchFamily="18" charset="0"/>
              </a:defRPr>
            </a:lvl3pPr>
            <a:lvl4pPr marL="1570276" indent="-224325" defTabSz="905090" eaLnBrk="0" hangingPunct="0">
              <a:spcBef>
                <a:spcPct val="30000"/>
              </a:spcBef>
              <a:defRPr sz="1200">
                <a:solidFill>
                  <a:schemeClr val="tx1"/>
                </a:solidFill>
                <a:latin typeface="Times New Roman" pitchFamily="18" charset="0"/>
              </a:defRPr>
            </a:lvl4pPr>
            <a:lvl5pPr marL="2018927" indent="-224325" defTabSz="905090" eaLnBrk="0" hangingPunct="0">
              <a:spcBef>
                <a:spcPct val="30000"/>
              </a:spcBef>
              <a:defRPr sz="1200">
                <a:solidFill>
                  <a:schemeClr val="tx1"/>
                </a:solidFill>
                <a:latin typeface="Times New Roman" pitchFamily="18" charset="0"/>
              </a:defRPr>
            </a:lvl5pPr>
            <a:lvl6pPr marL="2467577" indent="-224325" defTabSz="905090" eaLnBrk="0" fontAlgn="base" hangingPunct="0">
              <a:spcBef>
                <a:spcPct val="30000"/>
              </a:spcBef>
              <a:spcAft>
                <a:spcPct val="0"/>
              </a:spcAft>
              <a:defRPr sz="1200">
                <a:solidFill>
                  <a:schemeClr val="tx1"/>
                </a:solidFill>
                <a:latin typeface="Times New Roman" pitchFamily="18" charset="0"/>
              </a:defRPr>
            </a:lvl6pPr>
            <a:lvl7pPr marL="2916227" indent="-224325" defTabSz="905090" eaLnBrk="0" fontAlgn="base" hangingPunct="0">
              <a:spcBef>
                <a:spcPct val="30000"/>
              </a:spcBef>
              <a:spcAft>
                <a:spcPct val="0"/>
              </a:spcAft>
              <a:defRPr sz="1200">
                <a:solidFill>
                  <a:schemeClr val="tx1"/>
                </a:solidFill>
                <a:latin typeface="Times New Roman" pitchFamily="18" charset="0"/>
              </a:defRPr>
            </a:lvl7pPr>
            <a:lvl8pPr marL="3364878" indent="-224325" defTabSz="905090" eaLnBrk="0" fontAlgn="base" hangingPunct="0">
              <a:spcBef>
                <a:spcPct val="30000"/>
              </a:spcBef>
              <a:spcAft>
                <a:spcPct val="0"/>
              </a:spcAft>
              <a:defRPr sz="1200">
                <a:solidFill>
                  <a:schemeClr val="tx1"/>
                </a:solidFill>
                <a:latin typeface="Times New Roman" pitchFamily="18" charset="0"/>
              </a:defRPr>
            </a:lvl8pPr>
            <a:lvl9pPr marL="3813528" indent="-224325" defTabSz="90509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7D95883B-4A01-458D-AE50-7C953F24672E}" type="slidenum">
              <a:rPr lang="en-US" altLang="en-US" smtClean="0">
                <a:solidFill>
                  <a:prstClr val="black"/>
                </a:solidFill>
              </a:rPr>
              <a:pPr>
                <a:spcBef>
                  <a:spcPct val="0"/>
                </a:spcBef>
              </a:pPr>
              <a:t>62</a:t>
            </a:fld>
            <a:endParaRPr lang="en-US" altLang="en-US" smtClean="0">
              <a:solidFill>
                <a:prstClr val="black"/>
              </a:solidFill>
            </a:endParaRPr>
          </a:p>
        </p:txBody>
      </p:sp>
      <p:sp>
        <p:nvSpPr>
          <p:cNvPr id="23555" name="Rectangle 2"/>
          <p:cNvSpPr>
            <a:spLocks noGrp="1" noRot="1" noChangeAspect="1" noChangeArrowheads="1" noTextEdit="1"/>
          </p:cNvSpPr>
          <p:nvPr>
            <p:ph type="sldImg"/>
          </p:nvPr>
        </p:nvSpPr>
        <p:spPr>
          <a:xfrm>
            <a:off x="685800" y="1143000"/>
            <a:ext cx="5486400" cy="3086100"/>
          </a:xfrm>
          <a:ln/>
        </p:spPr>
      </p:sp>
      <p:sp>
        <p:nvSpPr>
          <p:cNvPr id="23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8310607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5090" eaLnBrk="0" hangingPunct="0">
              <a:spcBef>
                <a:spcPct val="30000"/>
              </a:spcBef>
              <a:defRPr sz="1200">
                <a:solidFill>
                  <a:schemeClr val="tx1"/>
                </a:solidFill>
                <a:latin typeface="Times New Roman" pitchFamily="18" charset="0"/>
              </a:defRPr>
            </a:lvl1pPr>
            <a:lvl2pPr marL="729057" indent="-280406" defTabSz="905090" eaLnBrk="0" hangingPunct="0">
              <a:spcBef>
                <a:spcPct val="30000"/>
              </a:spcBef>
              <a:defRPr sz="1200">
                <a:solidFill>
                  <a:schemeClr val="tx1"/>
                </a:solidFill>
                <a:latin typeface="Times New Roman" pitchFamily="18" charset="0"/>
              </a:defRPr>
            </a:lvl2pPr>
            <a:lvl3pPr marL="1121626" indent="-224325" defTabSz="905090" eaLnBrk="0" hangingPunct="0">
              <a:spcBef>
                <a:spcPct val="30000"/>
              </a:spcBef>
              <a:defRPr sz="1200">
                <a:solidFill>
                  <a:schemeClr val="tx1"/>
                </a:solidFill>
                <a:latin typeface="Times New Roman" pitchFamily="18" charset="0"/>
              </a:defRPr>
            </a:lvl3pPr>
            <a:lvl4pPr marL="1570276" indent="-224325" defTabSz="905090" eaLnBrk="0" hangingPunct="0">
              <a:spcBef>
                <a:spcPct val="30000"/>
              </a:spcBef>
              <a:defRPr sz="1200">
                <a:solidFill>
                  <a:schemeClr val="tx1"/>
                </a:solidFill>
                <a:latin typeface="Times New Roman" pitchFamily="18" charset="0"/>
              </a:defRPr>
            </a:lvl4pPr>
            <a:lvl5pPr marL="2018927" indent="-224325" defTabSz="905090" eaLnBrk="0" hangingPunct="0">
              <a:spcBef>
                <a:spcPct val="30000"/>
              </a:spcBef>
              <a:defRPr sz="1200">
                <a:solidFill>
                  <a:schemeClr val="tx1"/>
                </a:solidFill>
                <a:latin typeface="Times New Roman" pitchFamily="18" charset="0"/>
              </a:defRPr>
            </a:lvl5pPr>
            <a:lvl6pPr marL="2467577" indent="-224325" defTabSz="905090" eaLnBrk="0" fontAlgn="base" hangingPunct="0">
              <a:spcBef>
                <a:spcPct val="30000"/>
              </a:spcBef>
              <a:spcAft>
                <a:spcPct val="0"/>
              </a:spcAft>
              <a:defRPr sz="1200">
                <a:solidFill>
                  <a:schemeClr val="tx1"/>
                </a:solidFill>
                <a:latin typeface="Times New Roman" pitchFamily="18" charset="0"/>
              </a:defRPr>
            </a:lvl6pPr>
            <a:lvl7pPr marL="2916227" indent="-224325" defTabSz="905090" eaLnBrk="0" fontAlgn="base" hangingPunct="0">
              <a:spcBef>
                <a:spcPct val="30000"/>
              </a:spcBef>
              <a:spcAft>
                <a:spcPct val="0"/>
              </a:spcAft>
              <a:defRPr sz="1200">
                <a:solidFill>
                  <a:schemeClr val="tx1"/>
                </a:solidFill>
                <a:latin typeface="Times New Roman" pitchFamily="18" charset="0"/>
              </a:defRPr>
            </a:lvl7pPr>
            <a:lvl8pPr marL="3364878" indent="-224325" defTabSz="905090" eaLnBrk="0" fontAlgn="base" hangingPunct="0">
              <a:spcBef>
                <a:spcPct val="30000"/>
              </a:spcBef>
              <a:spcAft>
                <a:spcPct val="0"/>
              </a:spcAft>
              <a:defRPr sz="1200">
                <a:solidFill>
                  <a:schemeClr val="tx1"/>
                </a:solidFill>
                <a:latin typeface="Times New Roman" pitchFamily="18" charset="0"/>
              </a:defRPr>
            </a:lvl8pPr>
            <a:lvl9pPr marL="3813528" indent="-224325" defTabSz="90509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2D678C9-E9A6-41B3-BC40-885361BE045B}" type="slidenum">
              <a:rPr lang="en-US" altLang="en-US" smtClean="0">
                <a:solidFill>
                  <a:prstClr val="black"/>
                </a:solidFill>
              </a:rPr>
              <a:pPr>
                <a:spcBef>
                  <a:spcPct val="0"/>
                </a:spcBef>
              </a:pPr>
              <a:t>63</a:t>
            </a:fld>
            <a:endParaRPr lang="en-US" altLang="en-US" smtClean="0">
              <a:solidFill>
                <a:prstClr val="black"/>
              </a:solidFill>
            </a:endParaRPr>
          </a:p>
        </p:txBody>
      </p:sp>
      <p:sp>
        <p:nvSpPr>
          <p:cNvPr id="24579" name="Rectangle 2"/>
          <p:cNvSpPr>
            <a:spLocks noGrp="1" noRot="1" noChangeAspect="1" noChangeArrowheads="1" noTextEdit="1"/>
          </p:cNvSpPr>
          <p:nvPr>
            <p:ph type="sldImg"/>
          </p:nvPr>
        </p:nvSpPr>
        <p:spPr>
          <a:xfrm>
            <a:off x="685800" y="1143000"/>
            <a:ext cx="5486400" cy="3086100"/>
          </a:xfrm>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8090968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8165" eaLnBrk="0" hangingPunct="0">
              <a:spcBef>
                <a:spcPct val="30000"/>
              </a:spcBef>
              <a:defRPr sz="1200">
                <a:solidFill>
                  <a:schemeClr val="tx1"/>
                </a:solidFill>
                <a:latin typeface="Times New Roman" pitchFamily="18" charset="0"/>
              </a:defRPr>
            </a:lvl1pPr>
            <a:lvl2pPr marL="715424" indent="-275162" defTabSz="888165" eaLnBrk="0" hangingPunct="0">
              <a:spcBef>
                <a:spcPct val="30000"/>
              </a:spcBef>
              <a:defRPr sz="1200">
                <a:solidFill>
                  <a:schemeClr val="tx1"/>
                </a:solidFill>
                <a:latin typeface="Times New Roman" pitchFamily="18" charset="0"/>
              </a:defRPr>
            </a:lvl2pPr>
            <a:lvl3pPr marL="1100652" indent="-220130" defTabSz="888165" eaLnBrk="0" hangingPunct="0">
              <a:spcBef>
                <a:spcPct val="30000"/>
              </a:spcBef>
              <a:defRPr sz="1200">
                <a:solidFill>
                  <a:schemeClr val="tx1"/>
                </a:solidFill>
                <a:latin typeface="Times New Roman" pitchFamily="18" charset="0"/>
              </a:defRPr>
            </a:lvl3pPr>
            <a:lvl4pPr marL="1540912" indent="-220130" defTabSz="888165" eaLnBrk="0" hangingPunct="0">
              <a:spcBef>
                <a:spcPct val="30000"/>
              </a:spcBef>
              <a:defRPr sz="1200">
                <a:solidFill>
                  <a:schemeClr val="tx1"/>
                </a:solidFill>
                <a:latin typeface="Times New Roman" pitchFamily="18" charset="0"/>
              </a:defRPr>
            </a:lvl4pPr>
            <a:lvl5pPr marL="1981173" indent="-220130" defTabSz="888165" eaLnBrk="0" hangingPunct="0">
              <a:spcBef>
                <a:spcPct val="30000"/>
              </a:spcBef>
              <a:defRPr sz="1200">
                <a:solidFill>
                  <a:schemeClr val="tx1"/>
                </a:solidFill>
                <a:latin typeface="Times New Roman" pitchFamily="18" charset="0"/>
              </a:defRPr>
            </a:lvl5pPr>
            <a:lvl6pPr marL="2421433" indent="-220130" defTabSz="888165" eaLnBrk="0" fontAlgn="base" hangingPunct="0">
              <a:spcBef>
                <a:spcPct val="30000"/>
              </a:spcBef>
              <a:spcAft>
                <a:spcPct val="0"/>
              </a:spcAft>
              <a:defRPr sz="1200">
                <a:solidFill>
                  <a:schemeClr val="tx1"/>
                </a:solidFill>
                <a:latin typeface="Times New Roman" pitchFamily="18" charset="0"/>
              </a:defRPr>
            </a:lvl6pPr>
            <a:lvl7pPr marL="2861694" indent="-220130" defTabSz="888165" eaLnBrk="0" fontAlgn="base" hangingPunct="0">
              <a:spcBef>
                <a:spcPct val="30000"/>
              </a:spcBef>
              <a:spcAft>
                <a:spcPct val="0"/>
              </a:spcAft>
              <a:defRPr sz="1200">
                <a:solidFill>
                  <a:schemeClr val="tx1"/>
                </a:solidFill>
                <a:latin typeface="Times New Roman" pitchFamily="18" charset="0"/>
              </a:defRPr>
            </a:lvl7pPr>
            <a:lvl8pPr marL="3301955" indent="-220130" defTabSz="888165" eaLnBrk="0" fontAlgn="base" hangingPunct="0">
              <a:spcBef>
                <a:spcPct val="30000"/>
              </a:spcBef>
              <a:spcAft>
                <a:spcPct val="0"/>
              </a:spcAft>
              <a:defRPr sz="1200">
                <a:solidFill>
                  <a:schemeClr val="tx1"/>
                </a:solidFill>
                <a:latin typeface="Times New Roman" pitchFamily="18" charset="0"/>
              </a:defRPr>
            </a:lvl8pPr>
            <a:lvl9pPr marL="3742215" indent="-220130" defTabSz="88816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CE5DB219-222D-4F98-88ED-42DBBBE4F70D}" type="slidenum">
              <a:rPr lang="en-US" altLang="en-US" smtClean="0">
                <a:solidFill>
                  <a:prstClr val="black"/>
                </a:solidFill>
              </a:rPr>
              <a:pPr>
                <a:spcBef>
                  <a:spcPct val="0"/>
                </a:spcBef>
              </a:pPr>
              <a:t>64</a:t>
            </a:fld>
            <a:endParaRPr lang="en-US" altLang="en-US" smtClean="0">
              <a:solidFill>
                <a:prstClr val="black"/>
              </a:solidFill>
            </a:endParaRPr>
          </a:p>
        </p:txBody>
      </p:sp>
      <p:sp>
        <p:nvSpPr>
          <p:cNvPr id="25603" name="Rectangle 2"/>
          <p:cNvSpPr>
            <a:spLocks noGrp="1" noRot="1" noChangeAspect="1" noChangeArrowheads="1" noTextEdit="1"/>
          </p:cNvSpPr>
          <p:nvPr>
            <p:ph type="sldImg"/>
          </p:nvPr>
        </p:nvSpPr>
        <p:spPr>
          <a:xfrm>
            <a:off x="657225" y="1123950"/>
            <a:ext cx="5394325" cy="3035300"/>
          </a:xfrm>
          <a:ln/>
        </p:spPr>
      </p:sp>
      <p:sp>
        <p:nvSpPr>
          <p:cNvPr id="25604" name="Rectangle 3"/>
          <p:cNvSpPr>
            <a:spLocks noGrp="1" noChangeArrowheads="1"/>
          </p:cNvSpPr>
          <p:nvPr>
            <p:ph type="body" idx="1"/>
          </p:nvPr>
        </p:nvSpPr>
        <p:spPr>
          <a:xfrm>
            <a:off x="671499" y="4272812"/>
            <a:ext cx="5365915" cy="40470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3294282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xfrm>
            <a:off x="685800" y="1143000"/>
            <a:ext cx="5486400" cy="3086100"/>
          </a:xfrm>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40770843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5090" eaLnBrk="0" hangingPunct="0">
              <a:spcBef>
                <a:spcPct val="30000"/>
              </a:spcBef>
              <a:defRPr sz="1200">
                <a:solidFill>
                  <a:schemeClr val="tx1"/>
                </a:solidFill>
                <a:latin typeface="Times New Roman" pitchFamily="18" charset="0"/>
              </a:defRPr>
            </a:lvl1pPr>
            <a:lvl2pPr marL="729057" indent="-280406" defTabSz="905090" eaLnBrk="0" hangingPunct="0">
              <a:spcBef>
                <a:spcPct val="30000"/>
              </a:spcBef>
              <a:defRPr sz="1200">
                <a:solidFill>
                  <a:schemeClr val="tx1"/>
                </a:solidFill>
                <a:latin typeface="Times New Roman" pitchFamily="18" charset="0"/>
              </a:defRPr>
            </a:lvl2pPr>
            <a:lvl3pPr marL="1121626" indent="-224325" defTabSz="905090" eaLnBrk="0" hangingPunct="0">
              <a:spcBef>
                <a:spcPct val="30000"/>
              </a:spcBef>
              <a:defRPr sz="1200">
                <a:solidFill>
                  <a:schemeClr val="tx1"/>
                </a:solidFill>
                <a:latin typeface="Times New Roman" pitchFamily="18" charset="0"/>
              </a:defRPr>
            </a:lvl3pPr>
            <a:lvl4pPr marL="1570276" indent="-224325" defTabSz="905090" eaLnBrk="0" hangingPunct="0">
              <a:spcBef>
                <a:spcPct val="30000"/>
              </a:spcBef>
              <a:defRPr sz="1200">
                <a:solidFill>
                  <a:schemeClr val="tx1"/>
                </a:solidFill>
                <a:latin typeface="Times New Roman" pitchFamily="18" charset="0"/>
              </a:defRPr>
            </a:lvl4pPr>
            <a:lvl5pPr marL="2018927" indent="-224325" defTabSz="905090" eaLnBrk="0" hangingPunct="0">
              <a:spcBef>
                <a:spcPct val="30000"/>
              </a:spcBef>
              <a:defRPr sz="1200">
                <a:solidFill>
                  <a:schemeClr val="tx1"/>
                </a:solidFill>
                <a:latin typeface="Times New Roman" pitchFamily="18" charset="0"/>
              </a:defRPr>
            </a:lvl5pPr>
            <a:lvl6pPr marL="2467577" indent="-224325" defTabSz="905090" eaLnBrk="0" fontAlgn="base" hangingPunct="0">
              <a:spcBef>
                <a:spcPct val="30000"/>
              </a:spcBef>
              <a:spcAft>
                <a:spcPct val="0"/>
              </a:spcAft>
              <a:defRPr sz="1200">
                <a:solidFill>
                  <a:schemeClr val="tx1"/>
                </a:solidFill>
                <a:latin typeface="Times New Roman" pitchFamily="18" charset="0"/>
              </a:defRPr>
            </a:lvl6pPr>
            <a:lvl7pPr marL="2916227" indent="-224325" defTabSz="905090" eaLnBrk="0" fontAlgn="base" hangingPunct="0">
              <a:spcBef>
                <a:spcPct val="30000"/>
              </a:spcBef>
              <a:spcAft>
                <a:spcPct val="0"/>
              </a:spcAft>
              <a:defRPr sz="1200">
                <a:solidFill>
                  <a:schemeClr val="tx1"/>
                </a:solidFill>
                <a:latin typeface="Times New Roman" pitchFamily="18" charset="0"/>
              </a:defRPr>
            </a:lvl7pPr>
            <a:lvl8pPr marL="3364878" indent="-224325" defTabSz="905090" eaLnBrk="0" fontAlgn="base" hangingPunct="0">
              <a:spcBef>
                <a:spcPct val="30000"/>
              </a:spcBef>
              <a:spcAft>
                <a:spcPct val="0"/>
              </a:spcAft>
              <a:defRPr sz="1200">
                <a:solidFill>
                  <a:schemeClr val="tx1"/>
                </a:solidFill>
                <a:latin typeface="Times New Roman" pitchFamily="18" charset="0"/>
              </a:defRPr>
            </a:lvl8pPr>
            <a:lvl9pPr marL="3813528" indent="-224325" defTabSz="90509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4A3F2A32-F655-4209-B9D0-9FAF9CC08B32}" type="slidenum">
              <a:rPr lang="en-US" altLang="en-US" smtClean="0">
                <a:solidFill>
                  <a:prstClr val="black"/>
                </a:solidFill>
              </a:rPr>
              <a:pPr>
                <a:spcBef>
                  <a:spcPct val="0"/>
                </a:spcBef>
              </a:pPr>
              <a:t>66</a:t>
            </a:fld>
            <a:endParaRPr lang="en-US" altLang="en-US" smtClean="0">
              <a:solidFill>
                <a:prstClr val="black"/>
              </a:solidFill>
            </a:endParaRPr>
          </a:p>
        </p:txBody>
      </p:sp>
      <p:sp>
        <p:nvSpPr>
          <p:cNvPr id="18435" name="Rectangle 2"/>
          <p:cNvSpPr>
            <a:spLocks noGrp="1" noRot="1" noChangeAspect="1" noChangeArrowheads="1" noTextEdit="1"/>
          </p:cNvSpPr>
          <p:nvPr>
            <p:ph type="sldImg"/>
          </p:nvPr>
        </p:nvSpPr>
        <p:spPr>
          <a:xfrm>
            <a:off x="685800" y="1143000"/>
            <a:ext cx="5486400" cy="3086100"/>
          </a:xfrm>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Tree>
    <p:extLst>
      <p:ext uri="{BB962C8B-B14F-4D97-AF65-F5344CB8AC3E}">
        <p14:creationId xmlns:p14="http://schemas.microsoft.com/office/powerpoint/2010/main" val="27311101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eaLnBrk="0" hangingPunct="0">
              <a:spcBef>
                <a:spcPct val="30000"/>
              </a:spcBef>
              <a:defRPr sz="1200">
                <a:solidFill>
                  <a:schemeClr val="tx1"/>
                </a:solidFill>
                <a:latin typeface="Times New Roman" panose="02020603050405020304" pitchFamily="18" charset="0"/>
              </a:defRPr>
            </a:lvl1pPr>
            <a:lvl2pPr marL="742950" indent="-285750" defTabSz="922338" eaLnBrk="0" hangingPunct="0">
              <a:spcBef>
                <a:spcPct val="30000"/>
              </a:spcBef>
              <a:defRPr sz="1200">
                <a:solidFill>
                  <a:schemeClr val="tx1"/>
                </a:solidFill>
                <a:latin typeface="Times New Roman" panose="02020603050405020304" pitchFamily="18" charset="0"/>
              </a:defRPr>
            </a:lvl2pPr>
            <a:lvl3pPr marL="1143000" indent="-228600" defTabSz="922338" eaLnBrk="0" hangingPunct="0">
              <a:spcBef>
                <a:spcPct val="30000"/>
              </a:spcBef>
              <a:defRPr sz="1200">
                <a:solidFill>
                  <a:schemeClr val="tx1"/>
                </a:solidFill>
                <a:latin typeface="Times New Roman" panose="02020603050405020304" pitchFamily="18" charset="0"/>
              </a:defRPr>
            </a:lvl3pPr>
            <a:lvl4pPr marL="1600200" indent="-228600" defTabSz="922338" eaLnBrk="0" hangingPunct="0">
              <a:spcBef>
                <a:spcPct val="30000"/>
              </a:spcBef>
              <a:defRPr sz="1200">
                <a:solidFill>
                  <a:schemeClr val="tx1"/>
                </a:solidFill>
                <a:latin typeface="Times New Roman" panose="02020603050405020304" pitchFamily="18" charset="0"/>
              </a:defRPr>
            </a:lvl4pPr>
            <a:lvl5pPr marL="2057400" indent="-228600" defTabSz="922338" eaLnBrk="0" hangingPunct="0">
              <a:spcBef>
                <a:spcPct val="30000"/>
              </a:spcBef>
              <a:defRPr sz="1200">
                <a:solidFill>
                  <a:schemeClr val="tx1"/>
                </a:solidFill>
                <a:latin typeface="Times New Roman" panose="02020603050405020304" pitchFamily="18" charset="0"/>
              </a:defRPr>
            </a:lvl5pPr>
            <a:lvl6pPr marL="2514600" indent="-228600" defTabSz="9223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23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23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23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6FA0B77-FEDE-4D84-A8C2-0F4E9C984340}" type="slidenum">
              <a:rPr lang="en-US" altLang="en-US">
                <a:solidFill>
                  <a:prstClr val="black"/>
                </a:solidFill>
              </a:rPr>
              <a:pPr>
                <a:spcBef>
                  <a:spcPct val="0"/>
                </a:spcBef>
              </a:pPr>
              <a:t>67</a:t>
            </a:fld>
            <a:endParaRPr lang="en-US" altLang="en-US">
              <a:solidFill>
                <a:prstClr val="black"/>
              </a:solidFill>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0402870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28EBA007-3FA3-461C-A931-99FB60057C03}" type="slidenum">
              <a:rPr lang="en-US" altLang="en-US" smtClean="0"/>
              <a:pPr>
                <a:spcBef>
                  <a:spcPct val="0"/>
                </a:spcBef>
              </a:pPr>
              <a:t>69</a:t>
            </a:fld>
            <a:endParaRPr lang="en-US" altLang="en-US" smtClean="0"/>
          </a:p>
        </p:txBody>
      </p:sp>
      <p:sp>
        <p:nvSpPr>
          <p:cNvPr id="25603" name="Rectangle 2"/>
          <p:cNvSpPr>
            <a:spLocks noGrp="1" noRot="1" noChangeAspect="1" noChangeArrowheads="1" noTextEdit="1"/>
          </p:cNvSpPr>
          <p:nvPr>
            <p:ph type="sldImg"/>
          </p:nvPr>
        </p:nvSpPr>
        <p:spPr>
          <a:xfrm>
            <a:off x="717550" y="1162050"/>
            <a:ext cx="5575300" cy="3136900"/>
          </a:xfrm>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7518663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ea typeface="MS PGothic" pitchFamily="34" charset="-128"/>
              </a:defRPr>
            </a:lvl1pPr>
            <a:lvl2pPr marL="742909" indent="-285734" defTabSz="922287" eaLnBrk="0" hangingPunct="0">
              <a:spcBef>
                <a:spcPct val="30000"/>
              </a:spcBef>
              <a:defRPr sz="1200">
                <a:solidFill>
                  <a:schemeClr val="tx1"/>
                </a:solidFill>
                <a:latin typeface="Times New Roman" pitchFamily="18" charset="0"/>
                <a:ea typeface="MS PGothic" pitchFamily="34" charset="-128"/>
              </a:defRPr>
            </a:lvl2pPr>
            <a:lvl3pPr marL="1142937" indent="-228587" defTabSz="922287" eaLnBrk="0" hangingPunct="0">
              <a:spcBef>
                <a:spcPct val="30000"/>
              </a:spcBef>
              <a:defRPr sz="1200">
                <a:solidFill>
                  <a:schemeClr val="tx1"/>
                </a:solidFill>
                <a:latin typeface="Times New Roman" pitchFamily="18" charset="0"/>
                <a:ea typeface="MS PGothic" pitchFamily="34" charset="-128"/>
              </a:defRPr>
            </a:lvl3pPr>
            <a:lvl4pPr marL="1600111" indent="-228587" defTabSz="922287" eaLnBrk="0" hangingPunct="0">
              <a:spcBef>
                <a:spcPct val="30000"/>
              </a:spcBef>
              <a:defRPr sz="1200">
                <a:solidFill>
                  <a:schemeClr val="tx1"/>
                </a:solidFill>
                <a:latin typeface="Times New Roman" pitchFamily="18" charset="0"/>
                <a:ea typeface="MS PGothic" pitchFamily="34" charset="-128"/>
              </a:defRPr>
            </a:lvl4pPr>
            <a:lvl5pPr marL="2057287" indent="-228587" defTabSz="922287" eaLnBrk="0" hangingPunct="0">
              <a:spcBef>
                <a:spcPct val="30000"/>
              </a:spcBef>
              <a:defRPr sz="1200">
                <a:solidFill>
                  <a:schemeClr val="tx1"/>
                </a:solidFill>
                <a:latin typeface="Times New Roman" pitchFamily="18" charset="0"/>
                <a:ea typeface="MS PGothic" pitchFamily="34" charset="-128"/>
              </a:defRPr>
            </a:lvl5pPr>
            <a:lvl6pPr marL="2514461"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6pPr>
            <a:lvl7pPr marL="2971635"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7pPr>
            <a:lvl8pPr marL="3428811"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8pPr>
            <a:lvl9pPr marL="3885985" indent="-228587" defTabSz="922287" eaLnBrk="0" fontAlgn="base" hangingPunct="0">
              <a:spcBef>
                <a:spcPct val="30000"/>
              </a:spcBef>
              <a:spcAft>
                <a:spcPct val="0"/>
              </a:spcAft>
              <a:defRPr sz="1200">
                <a:solidFill>
                  <a:schemeClr val="tx1"/>
                </a:solidFill>
                <a:latin typeface="Times New Roman" pitchFamily="18" charset="0"/>
                <a:ea typeface="MS PGothic" pitchFamily="34" charset="-128"/>
              </a:defRPr>
            </a:lvl9pPr>
          </a:lstStyle>
          <a:p>
            <a:pPr>
              <a:spcBef>
                <a:spcPct val="0"/>
              </a:spcBef>
            </a:pPr>
            <a:fld id="{02B67518-D2B7-4FD7-B914-CBDA0CEFAE7B}" type="slidenum">
              <a:rPr lang="en-US" altLang="en-US" smtClean="0">
                <a:solidFill>
                  <a:prstClr val="black"/>
                </a:solidFill>
              </a:rPr>
              <a:pPr>
                <a:spcBef>
                  <a:spcPct val="0"/>
                </a:spcBef>
              </a:pPr>
              <a:t>70</a:t>
            </a:fld>
            <a:endParaRPr lang="en-US" altLang="en-US" smtClean="0">
              <a:solidFill>
                <a:prstClr val="black"/>
              </a:solidFill>
            </a:endParaRPr>
          </a:p>
        </p:txBody>
      </p:sp>
      <p:sp>
        <p:nvSpPr>
          <p:cNvPr id="55299" name="Rectangle 2"/>
          <p:cNvSpPr>
            <a:spLocks noGrp="1" noRot="1" noChangeAspect="1" noChangeArrowheads="1" noTextEdit="1"/>
          </p:cNvSpPr>
          <p:nvPr>
            <p:ph type="sldImg"/>
          </p:nvPr>
        </p:nvSpPr>
        <p:spPr>
          <a:xfrm>
            <a:off x="717550" y="1162050"/>
            <a:ext cx="5575300" cy="3136900"/>
          </a:xfrm>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5323200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5090" eaLnBrk="0" hangingPunct="0">
              <a:spcBef>
                <a:spcPct val="30000"/>
              </a:spcBef>
              <a:defRPr sz="1200">
                <a:solidFill>
                  <a:schemeClr val="tx1"/>
                </a:solidFill>
                <a:latin typeface="Times New Roman" pitchFamily="18" charset="0"/>
              </a:defRPr>
            </a:lvl1pPr>
            <a:lvl2pPr marL="729057" indent="-280406" defTabSz="905090" eaLnBrk="0" hangingPunct="0">
              <a:spcBef>
                <a:spcPct val="30000"/>
              </a:spcBef>
              <a:defRPr sz="1200">
                <a:solidFill>
                  <a:schemeClr val="tx1"/>
                </a:solidFill>
                <a:latin typeface="Times New Roman" pitchFamily="18" charset="0"/>
              </a:defRPr>
            </a:lvl2pPr>
            <a:lvl3pPr marL="1121626" indent="-224325" defTabSz="905090" eaLnBrk="0" hangingPunct="0">
              <a:spcBef>
                <a:spcPct val="30000"/>
              </a:spcBef>
              <a:defRPr sz="1200">
                <a:solidFill>
                  <a:schemeClr val="tx1"/>
                </a:solidFill>
                <a:latin typeface="Times New Roman" pitchFamily="18" charset="0"/>
              </a:defRPr>
            </a:lvl3pPr>
            <a:lvl4pPr marL="1570276" indent="-224325" defTabSz="905090" eaLnBrk="0" hangingPunct="0">
              <a:spcBef>
                <a:spcPct val="30000"/>
              </a:spcBef>
              <a:defRPr sz="1200">
                <a:solidFill>
                  <a:schemeClr val="tx1"/>
                </a:solidFill>
                <a:latin typeface="Times New Roman" pitchFamily="18" charset="0"/>
              </a:defRPr>
            </a:lvl4pPr>
            <a:lvl5pPr marL="2018927" indent="-224325" defTabSz="905090" eaLnBrk="0" hangingPunct="0">
              <a:spcBef>
                <a:spcPct val="30000"/>
              </a:spcBef>
              <a:defRPr sz="1200">
                <a:solidFill>
                  <a:schemeClr val="tx1"/>
                </a:solidFill>
                <a:latin typeface="Times New Roman" pitchFamily="18" charset="0"/>
              </a:defRPr>
            </a:lvl5pPr>
            <a:lvl6pPr marL="2467577" indent="-224325" defTabSz="905090" eaLnBrk="0" fontAlgn="base" hangingPunct="0">
              <a:spcBef>
                <a:spcPct val="30000"/>
              </a:spcBef>
              <a:spcAft>
                <a:spcPct val="0"/>
              </a:spcAft>
              <a:defRPr sz="1200">
                <a:solidFill>
                  <a:schemeClr val="tx1"/>
                </a:solidFill>
                <a:latin typeface="Times New Roman" pitchFamily="18" charset="0"/>
              </a:defRPr>
            </a:lvl6pPr>
            <a:lvl7pPr marL="2916227" indent="-224325" defTabSz="905090" eaLnBrk="0" fontAlgn="base" hangingPunct="0">
              <a:spcBef>
                <a:spcPct val="30000"/>
              </a:spcBef>
              <a:spcAft>
                <a:spcPct val="0"/>
              </a:spcAft>
              <a:defRPr sz="1200">
                <a:solidFill>
                  <a:schemeClr val="tx1"/>
                </a:solidFill>
                <a:latin typeface="Times New Roman" pitchFamily="18" charset="0"/>
              </a:defRPr>
            </a:lvl7pPr>
            <a:lvl8pPr marL="3364878" indent="-224325" defTabSz="905090" eaLnBrk="0" fontAlgn="base" hangingPunct="0">
              <a:spcBef>
                <a:spcPct val="30000"/>
              </a:spcBef>
              <a:spcAft>
                <a:spcPct val="0"/>
              </a:spcAft>
              <a:defRPr sz="1200">
                <a:solidFill>
                  <a:schemeClr val="tx1"/>
                </a:solidFill>
                <a:latin typeface="Times New Roman" pitchFamily="18" charset="0"/>
              </a:defRPr>
            </a:lvl8pPr>
            <a:lvl9pPr marL="3813528" indent="-224325" defTabSz="90509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B8E9F2A7-09AA-428D-A311-218A3AB8A5C7}" type="slidenum">
              <a:rPr lang="en-US" altLang="en-US" smtClean="0">
                <a:solidFill>
                  <a:prstClr val="black"/>
                </a:solidFill>
              </a:rPr>
              <a:pPr>
                <a:spcBef>
                  <a:spcPct val="0"/>
                </a:spcBef>
              </a:pPr>
              <a:t>71</a:t>
            </a:fld>
            <a:endParaRPr lang="en-US" altLang="en-US" smtClean="0">
              <a:solidFill>
                <a:prstClr val="black"/>
              </a:solidFill>
            </a:endParaRPr>
          </a:p>
        </p:txBody>
      </p:sp>
      <p:sp>
        <p:nvSpPr>
          <p:cNvPr id="27651" name="Rectangle 2"/>
          <p:cNvSpPr>
            <a:spLocks noGrp="1" noRot="1" noChangeAspect="1" noChangeArrowheads="1" noTextEdit="1"/>
          </p:cNvSpPr>
          <p:nvPr>
            <p:ph type="sldImg"/>
          </p:nvPr>
        </p:nvSpPr>
        <p:spPr>
          <a:xfrm>
            <a:off x="685800" y="1143000"/>
            <a:ext cx="5486400" cy="3086100"/>
          </a:xfrm>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267731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C72AEA44-99F3-4B07-B647-24F1E2C1A650}" type="slidenum">
              <a:rPr lang="en-US" altLang="en-US" smtClean="0">
                <a:solidFill>
                  <a:prstClr val="black"/>
                </a:solidFill>
              </a:rPr>
              <a:pPr>
                <a:spcBef>
                  <a:spcPct val="0"/>
                </a:spcBef>
              </a:pPr>
              <a:t>8</a:t>
            </a:fld>
            <a:endParaRPr lang="en-US" altLang="en-US" smtClean="0">
              <a:solidFill>
                <a:prstClr val="black"/>
              </a:solidFill>
            </a:endParaRPr>
          </a:p>
        </p:txBody>
      </p:sp>
      <p:sp>
        <p:nvSpPr>
          <p:cNvPr id="18435" name="Rectangle 2"/>
          <p:cNvSpPr>
            <a:spLocks noGrp="1" noRot="1" noChangeAspect="1" noChangeArrowheads="1" noTextEdit="1"/>
          </p:cNvSpPr>
          <p:nvPr>
            <p:ph type="sldImg"/>
          </p:nvPr>
        </p:nvSpPr>
        <p:spPr>
          <a:xfrm>
            <a:off x="717550" y="1162050"/>
            <a:ext cx="5575300" cy="3136900"/>
          </a:xfrm>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Tree>
    <p:extLst>
      <p:ext uri="{BB962C8B-B14F-4D97-AF65-F5344CB8AC3E}">
        <p14:creationId xmlns:p14="http://schemas.microsoft.com/office/powerpoint/2010/main" val="3168189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C72AEA44-99F3-4B07-B647-24F1E2C1A650}" type="slidenum">
              <a:rPr lang="en-US" altLang="en-US" smtClean="0">
                <a:solidFill>
                  <a:prstClr val="black"/>
                </a:solidFill>
              </a:rPr>
              <a:pPr>
                <a:spcBef>
                  <a:spcPct val="0"/>
                </a:spcBef>
              </a:pPr>
              <a:t>9</a:t>
            </a:fld>
            <a:endParaRPr lang="en-US" altLang="en-US" smtClean="0">
              <a:solidFill>
                <a:prstClr val="black"/>
              </a:solidFill>
            </a:endParaRPr>
          </a:p>
        </p:txBody>
      </p:sp>
      <p:sp>
        <p:nvSpPr>
          <p:cNvPr id="18435" name="Rectangle 2"/>
          <p:cNvSpPr>
            <a:spLocks noGrp="1" noRot="1" noChangeAspect="1" noChangeArrowheads="1" noTextEdit="1"/>
          </p:cNvSpPr>
          <p:nvPr>
            <p:ph type="sldImg"/>
          </p:nvPr>
        </p:nvSpPr>
        <p:spPr>
          <a:xfrm>
            <a:off x="717550" y="1162050"/>
            <a:ext cx="5575300" cy="3136900"/>
          </a:xfrm>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Tree>
    <p:extLst>
      <p:ext uri="{BB962C8B-B14F-4D97-AF65-F5344CB8AC3E}">
        <p14:creationId xmlns:p14="http://schemas.microsoft.com/office/powerpoint/2010/main" val="65381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2892E033-6E78-4E59-80D5-9F5272DC9590}" type="slidenum">
              <a:rPr lang="en-US" altLang="en-US" smtClean="0">
                <a:solidFill>
                  <a:prstClr val="black"/>
                </a:solidFill>
              </a:rPr>
              <a:pPr>
                <a:spcBef>
                  <a:spcPct val="0"/>
                </a:spcBef>
              </a:pPr>
              <a:t>10</a:t>
            </a:fld>
            <a:endParaRPr lang="en-US" altLang="en-US" smtClean="0">
              <a:solidFill>
                <a:prstClr val="black"/>
              </a:solidFill>
            </a:endParaRPr>
          </a:p>
        </p:txBody>
      </p:sp>
      <p:sp>
        <p:nvSpPr>
          <p:cNvPr id="19459" name="Rectangle 2"/>
          <p:cNvSpPr>
            <a:spLocks noGrp="1" noRot="1" noChangeAspect="1" noChangeArrowheads="1" noTextEdit="1"/>
          </p:cNvSpPr>
          <p:nvPr>
            <p:ph type="sldImg"/>
          </p:nvPr>
        </p:nvSpPr>
        <p:spPr>
          <a:xfrm>
            <a:off x="717550" y="1162050"/>
            <a:ext cx="5575300" cy="3136900"/>
          </a:xfrm>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Tree>
    <p:extLst>
      <p:ext uri="{BB962C8B-B14F-4D97-AF65-F5344CB8AC3E}">
        <p14:creationId xmlns:p14="http://schemas.microsoft.com/office/powerpoint/2010/main" val="1711544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2892E033-6E78-4E59-80D5-9F5272DC9590}" type="slidenum">
              <a:rPr lang="en-US" altLang="en-US" smtClean="0">
                <a:solidFill>
                  <a:prstClr val="black"/>
                </a:solidFill>
              </a:rPr>
              <a:pPr>
                <a:spcBef>
                  <a:spcPct val="0"/>
                </a:spcBef>
              </a:pPr>
              <a:t>11</a:t>
            </a:fld>
            <a:endParaRPr lang="en-US" altLang="en-US" smtClean="0">
              <a:solidFill>
                <a:prstClr val="black"/>
              </a:solidFill>
            </a:endParaRPr>
          </a:p>
        </p:txBody>
      </p:sp>
      <p:sp>
        <p:nvSpPr>
          <p:cNvPr id="19459" name="Rectangle 2"/>
          <p:cNvSpPr>
            <a:spLocks noGrp="1" noRot="1" noChangeAspect="1" noChangeArrowheads="1" noTextEdit="1"/>
          </p:cNvSpPr>
          <p:nvPr>
            <p:ph type="sldImg"/>
          </p:nvPr>
        </p:nvSpPr>
        <p:spPr>
          <a:xfrm>
            <a:off x="717550" y="1162050"/>
            <a:ext cx="5575300" cy="3136900"/>
          </a:xfrm>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Tree>
    <p:extLst>
      <p:ext uri="{BB962C8B-B14F-4D97-AF65-F5344CB8AC3E}">
        <p14:creationId xmlns:p14="http://schemas.microsoft.com/office/powerpoint/2010/main" val="2114278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6C212861-B6E2-4123-838A-C61641229D1B}" type="slidenum">
              <a:rPr lang="en-US" altLang="en-US" smtClean="0"/>
              <a:pPr>
                <a:spcBef>
                  <a:spcPct val="0"/>
                </a:spcBef>
              </a:pPr>
              <a:t>15</a:t>
            </a:fld>
            <a:endParaRPr lang="en-US" altLang="en-US" smtClean="0"/>
          </a:p>
        </p:txBody>
      </p:sp>
      <p:sp>
        <p:nvSpPr>
          <p:cNvPr id="21507" name="Rectangle 2"/>
          <p:cNvSpPr>
            <a:spLocks noGrp="1" noRot="1" noChangeAspect="1" noChangeArrowheads="1" noTextEdit="1"/>
          </p:cNvSpPr>
          <p:nvPr>
            <p:ph type="sldImg"/>
          </p:nvPr>
        </p:nvSpPr>
        <p:spPr>
          <a:xfrm>
            <a:off x="717550" y="1162050"/>
            <a:ext cx="5575300" cy="3136900"/>
          </a:xfrm>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526183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44500" y="2343945"/>
            <a:ext cx="11303000" cy="1034256"/>
          </a:xfrm>
        </p:spPr>
        <p:txBody>
          <a:bodyPr anchor="b">
            <a:noAutofit/>
          </a:bodyPr>
          <a:lstStyle>
            <a:lvl1pPr algn="ctr">
              <a:lnSpc>
                <a:spcPct val="85000"/>
              </a:lnSpc>
              <a:defRPr sz="6600" spc="-51" baseline="0">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a:xfrm>
            <a:off x="1095871" y="3529775"/>
            <a:ext cx="10058400" cy="782070"/>
          </a:xfrm>
        </p:spPr>
        <p:txBody>
          <a:bodyPr lIns="91436" rIns="91436">
            <a:normAutofit/>
          </a:bodyPr>
          <a:lstStyle>
            <a:lvl1pPr marL="0" indent="0" algn="ctr">
              <a:buNone/>
              <a:defRPr sz="2400" b="1" cap="none" spc="200" baseline="0">
                <a:solidFill>
                  <a:schemeClr val="tx1"/>
                </a:solidFill>
                <a:latin typeface="Berlin Sans FB Demi" panose="020E0802020502020306" pitchFamily="34"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smtClean="0"/>
              <a:t>Click to edit master subtitle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18" y="0"/>
            <a:ext cx="12244106" cy="228147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18" y="4463419"/>
            <a:ext cx="12192000" cy="2396150"/>
          </a:xfrm>
          <a:prstGeom prst="rect">
            <a:avLst/>
          </a:prstGeom>
        </p:spPr>
      </p:pic>
    </p:spTree>
    <p:extLst>
      <p:ext uri="{BB962C8B-B14F-4D97-AF65-F5344CB8AC3E}">
        <p14:creationId xmlns:p14="http://schemas.microsoft.com/office/powerpoint/2010/main" val="2623803772"/>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0985" y="221676"/>
            <a:ext cx="11369963" cy="738909"/>
          </a:xfrm>
        </p:spPr>
        <p:txBody>
          <a:bodyPr/>
          <a:lstStyle>
            <a:lvl1pPr marL="0">
              <a:defRPr/>
            </a:lvl1pPr>
          </a:lstStyle>
          <a:p>
            <a:r>
              <a:rPr lang="en-US" dirty="0" smtClean="0"/>
              <a:t>Click to edit Master title style</a:t>
            </a:r>
            <a:endParaRPr lang="en-US" dirty="0"/>
          </a:p>
        </p:txBody>
      </p:sp>
      <p:sp>
        <p:nvSpPr>
          <p:cNvPr id="3" name="Content Placeholder 2"/>
          <p:cNvSpPr>
            <a:spLocks noGrp="1"/>
          </p:cNvSpPr>
          <p:nvPr>
            <p:ph idx="1"/>
          </p:nvPr>
        </p:nvSpPr>
        <p:spPr>
          <a:xfrm>
            <a:off x="350983" y="1219200"/>
            <a:ext cx="11406908" cy="5384800"/>
          </a:xfrm>
        </p:spPr>
        <p:txBody>
          <a:bodyPr/>
          <a:lstStyle>
            <a:lvl1pPr marL="461951" indent="-461951">
              <a:defRPr sz="2800"/>
            </a:lvl1pPr>
            <a:lvl2pPr marL="738170" indent="-538149">
              <a:defRPr sz="2800"/>
            </a:lvl2pPr>
            <a:lvl3pPr marL="858817" indent="-474651">
              <a:defRPr sz="2800"/>
            </a:lvl3pPr>
            <a:lvl4pPr marL="1144559" indent="-522275">
              <a:defRPr sz="2800"/>
            </a:lvl4pPr>
            <a:lvl5pPr marL="1376328" indent="-507987">
              <a:defRPr sz="2800"/>
            </a:lvl5pPr>
          </a:lstStyle>
          <a:p>
            <a:pPr lvl="0"/>
            <a:r>
              <a:rPr lang="en-US" dirty="0" smtClean="0"/>
              <a:t>Click to edit Master text styles</a:t>
            </a:r>
          </a:p>
          <a:p>
            <a:pPr lvl="1"/>
            <a:r>
              <a:rPr lang="en-US" dirty="0" smtClean="0"/>
              <a:t>Second level</a:t>
            </a:r>
          </a:p>
          <a:p>
            <a:pPr lvl="2"/>
            <a:r>
              <a:rPr lang="en-US" dirty="0" smtClean="0"/>
              <a:t> Third level</a:t>
            </a:r>
          </a:p>
          <a:p>
            <a:pPr lvl="3"/>
            <a:r>
              <a:rPr lang="en-US" dirty="0" smtClean="0"/>
              <a:t> Fourth level</a:t>
            </a:r>
          </a:p>
          <a:p>
            <a:pPr lvl="4"/>
            <a:r>
              <a:rPr lang="en-US" dirty="0" smtClean="0"/>
              <a:t> Fifth level</a:t>
            </a:r>
            <a:endParaRPr lang="en-US" dirty="0"/>
          </a:p>
        </p:txBody>
      </p:sp>
    </p:spTree>
    <p:extLst>
      <p:ext uri="{BB962C8B-B14F-4D97-AF65-F5344CB8AC3E}">
        <p14:creationId xmlns:p14="http://schemas.microsoft.com/office/powerpoint/2010/main" val="589979734"/>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381000"/>
            <a:ext cx="11074400" cy="609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08000" y="1371600"/>
            <a:ext cx="54864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371600"/>
            <a:ext cx="54864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24058152"/>
      </p:ext>
    </p:extLst>
  </p:cSld>
  <p:clrMapOvr>
    <a:masterClrMapping/>
  </p:clrMapOvr>
  <p:transition xmlns:p14="http://schemas.microsoft.com/office/powerpoint/2010/main" spd="med">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381000"/>
            <a:ext cx="11074400" cy="609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08000" y="1371600"/>
            <a:ext cx="54864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97600" y="1371600"/>
            <a:ext cx="5486400" cy="2476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197600" y="4000500"/>
            <a:ext cx="5486400" cy="2476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12871244"/>
      </p:ext>
    </p:extLst>
  </p:cSld>
  <p:clrMapOvr>
    <a:masterClrMapping/>
  </p:clrMapOvr>
  <p:transition xmlns:p14="http://schemas.microsoft.com/office/powerpoint/2010/main" spd="med">
    <p:zoom/>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0985" y="286607"/>
            <a:ext cx="11369963" cy="673979"/>
          </a:xfrm>
          <a:prstGeom prst="rect">
            <a:avLst/>
          </a:prstGeom>
        </p:spPr>
        <p:txBody>
          <a:bodyPr vert="horz" lIns="91436" tIns="45718" rIns="91436" bIns="45718" rtlCol="0" anchor="b">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50983" y="1219203"/>
            <a:ext cx="11406908" cy="5209309"/>
          </a:xfrm>
          <a:prstGeom prst="rect">
            <a:avLst/>
          </a:prstGeom>
        </p:spPr>
        <p:txBody>
          <a:bodyPr vert="horz" lIns="91436" tIns="45718" rIns="91436" bIns="45718" rtlCol="0">
            <a:noAutofit/>
          </a:bodyPr>
          <a:lstStyle/>
          <a:p>
            <a:pPr lvl="0"/>
            <a:r>
              <a:rPr lang="en-US" dirty="0" smtClean="0"/>
              <a:t> Click to edit Master text styles</a:t>
            </a:r>
          </a:p>
          <a:p>
            <a:pPr lvl="1"/>
            <a:r>
              <a:rPr lang="en-US" dirty="0" smtClean="0"/>
              <a:t> Second level</a:t>
            </a:r>
          </a:p>
          <a:p>
            <a:pPr lvl="2"/>
            <a:r>
              <a:rPr lang="en-US" dirty="0" smtClean="0"/>
              <a:t> Third level</a:t>
            </a:r>
          </a:p>
          <a:p>
            <a:pPr lvl="3"/>
            <a:r>
              <a:rPr lang="en-US" dirty="0" smtClean="0"/>
              <a:t> Fourth level</a:t>
            </a:r>
          </a:p>
          <a:p>
            <a:pPr lvl="4"/>
            <a:r>
              <a:rPr lang="en-US" dirty="0" smtClean="0"/>
              <a:t> Fifth level</a:t>
            </a:r>
            <a:endParaRPr lang="en-US" dirty="0"/>
          </a:p>
        </p:txBody>
      </p:sp>
      <p:cxnSp>
        <p:nvCxnSpPr>
          <p:cNvPr id="10" name="Straight Connector 9"/>
          <p:cNvCxnSpPr/>
          <p:nvPr/>
        </p:nvCxnSpPr>
        <p:spPr>
          <a:xfrm>
            <a:off x="591131" y="1100537"/>
            <a:ext cx="109728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txBox="1">
            <a:spLocks/>
          </p:cNvSpPr>
          <p:nvPr userDrawn="1"/>
        </p:nvSpPr>
        <p:spPr>
          <a:xfrm>
            <a:off x="0" y="6565686"/>
            <a:ext cx="1066800" cy="273844"/>
          </a:xfrm>
          <a:prstGeom prst="rect">
            <a:avLst/>
          </a:prstGeom>
        </p:spPr>
        <p:txBody>
          <a:bodyPr lIns="91436" tIns="45718" rIns="91436" bIns="45718"/>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F4F2234-F0AC-4578-99CD-21C2B01FA7D4}" type="slidenum">
              <a:rPr lang="en-US" sz="1600" smtClean="0">
                <a:solidFill>
                  <a:srgbClr val="000000"/>
                </a:solidFill>
              </a:rPr>
              <a:pPr/>
              <a:t>‹#›</a:t>
            </a:fld>
            <a:endParaRPr lang="en-US" sz="1600" dirty="0">
              <a:solidFill>
                <a:srgbClr val="000000"/>
              </a:solidFill>
            </a:endParaRPr>
          </a:p>
        </p:txBody>
      </p:sp>
    </p:spTree>
    <p:extLst>
      <p:ext uri="{BB962C8B-B14F-4D97-AF65-F5344CB8AC3E}">
        <p14:creationId xmlns:p14="http://schemas.microsoft.com/office/powerpoint/2010/main" val="1618742692"/>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9" r:id="rId3"/>
    <p:sldLayoutId id="2147483690" r:id="rId4"/>
  </p:sldLayoutIdLst>
  <p:timing>
    <p:tnLst>
      <p:par>
        <p:cTn xmlns:p14="http://schemas.microsoft.com/office/powerpoint/2010/main" id="1" dur="indefinite" restart="never" nodeType="tmRoot"/>
      </p:par>
    </p:tnLst>
  </p:timing>
  <p:hf hdr="0" ftr="0" dt="0"/>
  <p:txStyles>
    <p:titleStyle>
      <a:lvl1pPr algn="ctr" defTabSz="914354" rtl="0" eaLnBrk="1" latinLnBrk="0" hangingPunct="1">
        <a:lnSpc>
          <a:spcPct val="85000"/>
        </a:lnSpc>
        <a:spcBef>
          <a:spcPct val="0"/>
        </a:spcBef>
        <a:buNone/>
        <a:defRPr sz="4400" kern="1200" spc="-51" baseline="0">
          <a:solidFill>
            <a:schemeClr val="tx1"/>
          </a:solidFill>
          <a:effectLst>
            <a:outerShdw blurRad="50800" dist="38100" dir="2700000" algn="tl" rotWithShape="0">
              <a:prstClr val="black">
                <a:alpha val="40000"/>
              </a:prstClr>
            </a:outerShdw>
          </a:effectLst>
          <a:latin typeface="Berlin Sans FB Demi" panose="020E0802020502020306" pitchFamily="34" charset="0"/>
          <a:ea typeface="+mj-ea"/>
          <a:cs typeface="+mj-cs"/>
        </a:defRPr>
      </a:lvl1pPr>
    </p:titleStyle>
    <p:body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jpeg"/><Relationship Id="rId5" Type="http://schemas.openxmlformats.org/officeDocument/2006/relationships/image" Target="../media/image12.jpeg"/><Relationship Id="rId6" Type="http://schemas.openxmlformats.org/officeDocument/2006/relationships/image" Target="../media/image13.jpeg"/><Relationship Id="rId7" Type="http://schemas.openxmlformats.org/officeDocument/2006/relationships/image" Target="../media/image14.jpeg"/><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6.jpeg"/><Relationship Id="rId1" Type="http://schemas.openxmlformats.org/officeDocument/2006/relationships/slideLayout" Target="../slideLayouts/slideLayout2.xml"/><Relationship Id="rId2" Type="http://schemas.openxmlformats.org/officeDocument/2006/relationships/image" Target="../media/image15.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7.xml"/><Relationship Id="rId4" Type="http://schemas.openxmlformats.org/officeDocument/2006/relationships/oleObject" Target="../embeddings/oleObject1.bin"/><Relationship Id="rId5" Type="http://schemas.openxmlformats.org/officeDocument/2006/relationships/image" Target="../media/image36.wmf"/><Relationship Id="rId6" Type="http://schemas.openxmlformats.org/officeDocument/2006/relationships/oleObject" Target="../embeddings/oleObject2.bin"/><Relationship Id="rId7" Type="http://schemas.openxmlformats.org/officeDocument/2006/relationships/image" Target="../media/image37.wmf"/><Relationship Id="rId8" Type="http://schemas.openxmlformats.org/officeDocument/2006/relationships/oleObject" Target="../embeddings/oleObject3.bin"/><Relationship Id="rId9" Type="http://schemas.openxmlformats.org/officeDocument/2006/relationships/image" Target="../media/image38.wmf"/><Relationship Id="rId1" Type="http://schemas.openxmlformats.org/officeDocument/2006/relationships/vmlDrawing" Target="../drawings/vmlDrawing1.vml"/><Relationship Id="rId2"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8.xml"/><Relationship Id="rId4" Type="http://schemas.openxmlformats.org/officeDocument/2006/relationships/oleObject" Target="../embeddings/oleObject4.bin"/><Relationship Id="rId5" Type="http://schemas.openxmlformats.org/officeDocument/2006/relationships/image" Target="../media/image39.wmf"/><Relationship Id="rId6" Type="http://schemas.openxmlformats.org/officeDocument/2006/relationships/oleObject" Target="../embeddings/oleObject5.bin"/><Relationship Id="rId7" Type="http://schemas.openxmlformats.org/officeDocument/2006/relationships/image" Target="../media/image40.emf"/><Relationship Id="rId1" Type="http://schemas.openxmlformats.org/officeDocument/2006/relationships/vmlDrawing" Target="../drawings/vmlDrawing2.vml"/><Relationship Id="rId2"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41.emf"/></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2.png"/><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5.png"/></Relationships>
</file>

<file path=ppt/slides/_rels/slide65.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Association Rule Mining</a:t>
            </a:r>
            <a:endParaRPr lang="en-US" dirty="0"/>
          </a:p>
        </p:txBody>
      </p:sp>
      <p:pic>
        <p:nvPicPr>
          <p:cNvPr id="4" name="Picture 3"/>
          <p:cNvPicPr>
            <a:picLocks noChangeAspect="1"/>
          </p:cNvPicPr>
          <p:nvPr/>
        </p:nvPicPr>
        <p:blipFill>
          <a:blip r:embed="rId2"/>
          <a:stretch>
            <a:fillRect/>
          </a:stretch>
        </p:blipFill>
        <p:spPr>
          <a:xfrm>
            <a:off x="5174149" y="1219200"/>
            <a:ext cx="6693431" cy="5474500"/>
          </a:xfrm>
          <a:prstGeom prst="rect">
            <a:avLst/>
          </a:prstGeom>
        </p:spPr>
      </p:pic>
      <p:pic>
        <p:nvPicPr>
          <p:cNvPr id="5" name="Picture 4"/>
          <p:cNvPicPr>
            <a:picLocks noChangeAspect="1"/>
          </p:cNvPicPr>
          <p:nvPr/>
        </p:nvPicPr>
        <p:blipFill>
          <a:blip r:embed="rId3"/>
          <a:stretch>
            <a:fillRect/>
          </a:stretch>
        </p:blipFill>
        <p:spPr>
          <a:xfrm>
            <a:off x="-76966" y="3654764"/>
            <a:ext cx="5141426" cy="3203236"/>
          </a:xfrm>
          <a:prstGeom prst="rect">
            <a:avLst/>
          </a:prstGeom>
        </p:spPr>
      </p:pic>
      <p:pic>
        <p:nvPicPr>
          <p:cNvPr id="6" name="Picture 5"/>
          <p:cNvPicPr>
            <a:picLocks noChangeAspect="1"/>
          </p:cNvPicPr>
          <p:nvPr/>
        </p:nvPicPr>
        <p:blipFill>
          <a:blip r:embed="rId4"/>
          <a:stretch>
            <a:fillRect/>
          </a:stretch>
        </p:blipFill>
        <p:spPr>
          <a:xfrm>
            <a:off x="68237" y="1028521"/>
            <a:ext cx="5145205" cy="3087124"/>
          </a:xfrm>
          <a:prstGeom prst="rect">
            <a:avLst/>
          </a:prstGeom>
        </p:spPr>
      </p:pic>
    </p:spTree>
    <p:extLst>
      <p:ext uri="{BB962C8B-B14F-4D97-AF65-F5344CB8AC3E}">
        <p14:creationId xmlns:p14="http://schemas.microsoft.com/office/powerpoint/2010/main" val="67254514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101600" y="152400"/>
            <a:ext cx="12395200" cy="762000"/>
          </a:xfrm>
        </p:spPr>
        <p:txBody>
          <a:bodyPr/>
          <a:lstStyle/>
          <a:p>
            <a:pPr eaLnBrk="1" hangingPunct="1"/>
            <a:r>
              <a:rPr lang="en-US" altLang="en-US" smtClean="0"/>
              <a:t>From Frequent Itemsets to Association Rules</a:t>
            </a:r>
          </a:p>
        </p:txBody>
      </p:sp>
      <p:sp>
        <p:nvSpPr>
          <p:cNvPr id="8196" name="Rectangle 3"/>
          <p:cNvSpPr>
            <a:spLocks noGrp="1" noChangeArrowheads="1"/>
          </p:cNvSpPr>
          <p:nvPr>
            <p:ph idx="1"/>
          </p:nvPr>
        </p:nvSpPr>
        <p:spPr>
          <a:xfrm>
            <a:off x="389278" y="1149615"/>
            <a:ext cx="7253914" cy="5587315"/>
          </a:xfrm>
        </p:spPr>
        <p:txBody>
          <a:bodyPr/>
          <a:lstStyle/>
          <a:p>
            <a:pPr>
              <a:defRPr/>
            </a:pPr>
            <a:r>
              <a:rPr lang="en-US" altLang="en-US" sz="2400" dirty="0" smtClean="0">
                <a:latin typeface="Calibri" panose="020F0502020204030204" pitchFamily="34" charset="0"/>
              </a:rPr>
              <a:t>Comparing with </a:t>
            </a:r>
            <a:r>
              <a:rPr lang="en-US" altLang="en-US" sz="2400" dirty="0" err="1" smtClean="0">
                <a:latin typeface="Calibri" panose="020F0502020204030204" pitchFamily="34" charset="0"/>
              </a:rPr>
              <a:t>itemsets</a:t>
            </a:r>
            <a:r>
              <a:rPr lang="en-US" altLang="en-US" sz="2400" dirty="0" smtClean="0">
                <a:latin typeface="Calibri" panose="020F0502020204030204" pitchFamily="34" charset="0"/>
              </a:rPr>
              <a:t>, rules can be more telling</a:t>
            </a:r>
          </a:p>
          <a:p>
            <a:pPr lvl="1">
              <a:defRPr/>
            </a:pPr>
            <a:r>
              <a:rPr lang="en-US" altLang="en-US" sz="2400" dirty="0" smtClean="0">
                <a:latin typeface="Calibri" panose="020F0502020204030204" pitchFamily="34" charset="0"/>
              </a:rPr>
              <a:t>Ex.  </a:t>
            </a:r>
            <a:r>
              <a:rPr lang="en-US" altLang="en-US" sz="2400" i="1" dirty="0" smtClean="0">
                <a:latin typeface="Calibri" panose="020F0502020204030204" pitchFamily="34" charset="0"/>
                <a:sym typeface="Symbol" pitchFamily="18" charset="2"/>
              </a:rPr>
              <a:t>Diaper </a:t>
            </a:r>
            <a:r>
              <a:rPr lang="en-US" altLang="en-US" sz="2400" dirty="0" smtClean="0">
                <a:latin typeface="Calibri" panose="020F0502020204030204" pitchFamily="34" charset="0"/>
                <a:sym typeface="Wingdings" pitchFamily="2" charset="2"/>
              </a:rPr>
              <a:t></a:t>
            </a:r>
            <a:r>
              <a:rPr lang="en-US" altLang="en-US" sz="2400" i="1" dirty="0" smtClean="0">
                <a:latin typeface="Calibri" panose="020F0502020204030204" pitchFamily="34" charset="0"/>
                <a:sym typeface="Symbol" pitchFamily="18" charset="2"/>
              </a:rPr>
              <a:t> </a:t>
            </a:r>
            <a:r>
              <a:rPr lang="en-US" altLang="en-US" sz="2400" i="1" dirty="0" smtClean="0">
                <a:latin typeface="Calibri" panose="020F0502020204030204" pitchFamily="34" charset="0"/>
              </a:rPr>
              <a:t>Drink  </a:t>
            </a:r>
            <a:endParaRPr lang="en-US" altLang="en-US" sz="2400" dirty="0" smtClean="0">
              <a:latin typeface="Calibri" panose="020F0502020204030204" pitchFamily="34" charset="0"/>
              <a:sym typeface="Symbol" pitchFamily="18" charset="2"/>
            </a:endParaRPr>
          </a:p>
          <a:p>
            <a:pPr lvl="2">
              <a:defRPr/>
            </a:pPr>
            <a:r>
              <a:rPr lang="en-US" altLang="en-US" sz="2400" i="1" dirty="0" smtClean="0">
                <a:latin typeface="Calibri" panose="020F0502020204030204" pitchFamily="34" charset="0"/>
                <a:sym typeface="Symbol" pitchFamily="18" charset="2"/>
              </a:rPr>
              <a:t>Buying diapers may likely lead to buying Drinks  </a:t>
            </a:r>
            <a:endParaRPr lang="en-US" altLang="en-US" sz="2400" dirty="0" smtClean="0">
              <a:latin typeface="Calibri" panose="020F0502020204030204" pitchFamily="34" charset="0"/>
              <a:sym typeface="Symbol" pitchFamily="18" charset="2"/>
            </a:endParaRPr>
          </a:p>
          <a:p>
            <a:pPr>
              <a:defRPr/>
            </a:pPr>
            <a:r>
              <a:rPr lang="en-US" altLang="en-US" sz="2400" dirty="0" smtClean="0">
                <a:latin typeface="Calibri" panose="020F0502020204030204" pitchFamily="34" charset="0"/>
                <a:sym typeface="Symbol" pitchFamily="18" charset="2"/>
              </a:rPr>
              <a:t>How strong is this rule?  (support, confidence)</a:t>
            </a:r>
            <a:endParaRPr lang="en-US" altLang="en-US" sz="2400" dirty="0" smtClean="0">
              <a:latin typeface="Calibri" panose="020F0502020204030204" pitchFamily="34" charset="0"/>
            </a:endParaRPr>
          </a:p>
          <a:p>
            <a:pPr lvl="1">
              <a:defRPr/>
            </a:pPr>
            <a:r>
              <a:rPr lang="en-US" altLang="en-US" sz="2400" dirty="0" smtClean="0">
                <a:latin typeface="Calibri" panose="020F0502020204030204" pitchFamily="34" charset="0"/>
              </a:rPr>
              <a:t>Measuring </a:t>
            </a:r>
            <a:r>
              <a:rPr lang="en-US" altLang="en-US" sz="2400" dirty="0">
                <a:latin typeface="Calibri" panose="020F0502020204030204" pitchFamily="34" charset="0"/>
              </a:rPr>
              <a:t>a</a:t>
            </a:r>
            <a:r>
              <a:rPr lang="en-US" altLang="en-US" sz="2400" dirty="0" smtClean="0">
                <a:latin typeface="Calibri" panose="020F0502020204030204" pitchFamily="34" charset="0"/>
              </a:rPr>
              <a:t>ssociation rules:  </a:t>
            </a:r>
            <a:r>
              <a:rPr lang="en-US" altLang="en-US" sz="2400" i="1" dirty="0" smtClean="0">
                <a:latin typeface="Calibri" panose="020F0502020204030204" pitchFamily="34" charset="0"/>
              </a:rPr>
              <a:t>X </a:t>
            </a:r>
            <a:r>
              <a:rPr lang="en-US" altLang="en-US" sz="2400" dirty="0">
                <a:latin typeface="Calibri" panose="020F0502020204030204" pitchFamily="34" charset="0"/>
                <a:sym typeface="Wingdings" pitchFamily="2" charset="2"/>
              </a:rPr>
              <a:t> </a:t>
            </a:r>
            <a:r>
              <a:rPr lang="en-US" altLang="en-US" sz="2400" i="1" dirty="0">
                <a:latin typeface="Calibri" panose="020F0502020204030204" pitchFamily="34" charset="0"/>
                <a:sym typeface="Wingdings" pitchFamily="2" charset="2"/>
              </a:rPr>
              <a:t>Y</a:t>
            </a:r>
            <a:r>
              <a:rPr lang="en-US" altLang="en-US" sz="2400" i="1" dirty="0">
                <a:latin typeface="Calibri" panose="020F0502020204030204" pitchFamily="34" charset="0"/>
                <a:sym typeface="Symbol" pitchFamily="18" charset="2"/>
              </a:rPr>
              <a:t> </a:t>
            </a:r>
            <a:r>
              <a:rPr lang="en-US" altLang="en-US" sz="2400" dirty="0" smtClean="0">
                <a:latin typeface="Calibri" panose="020F0502020204030204" pitchFamily="34" charset="0"/>
                <a:sym typeface="Symbol" pitchFamily="18" charset="2"/>
              </a:rPr>
              <a:t>(s, c)</a:t>
            </a:r>
          </a:p>
          <a:p>
            <a:pPr lvl="2">
              <a:defRPr/>
            </a:pPr>
            <a:r>
              <a:rPr lang="en-US" altLang="en-US" sz="2400" dirty="0" smtClean="0">
                <a:latin typeface="Calibri" panose="020F0502020204030204" pitchFamily="34" charset="0"/>
                <a:sym typeface="Symbol" pitchFamily="18" charset="2"/>
              </a:rPr>
              <a:t>Both </a:t>
            </a:r>
            <a:r>
              <a:rPr lang="en-US" altLang="en-US" sz="2400" i="1" dirty="0">
                <a:latin typeface="Calibri" panose="020F0502020204030204" pitchFamily="34" charset="0"/>
              </a:rPr>
              <a:t>X </a:t>
            </a:r>
            <a:r>
              <a:rPr lang="en-US" altLang="en-US" sz="2400" dirty="0" smtClean="0">
                <a:latin typeface="Calibri" panose="020F0502020204030204" pitchFamily="34" charset="0"/>
                <a:sym typeface="Wingdings" pitchFamily="2" charset="2"/>
              </a:rPr>
              <a:t>and </a:t>
            </a:r>
            <a:r>
              <a:rPr lang="en-US" altLang="en-US" sz="2400" i="1" dirty="0">
                <a:latin typeface="Calibri" panose="020F0502020204030204" pitchFamily="34" charset="0"/>
                <a:sym typeface="Wingdings" pitchFamily="2" charset="2"/>
              </a:rPr>
              <a:t>Y</a:t>
            </a:r>
            <a:r>
              <a:rPr lang="en-US" altLang="en-US" sz="2400" i="1" dirty="0">
                <a:latin typeface="Calibri" panose="020F0502020204030204" pitchFamily="34" charset="0"/>
                <a:sym typeface="Symbol" pitchFamily="18" charset="2"/>
              </a:rPr>
              <a:t> </a:t>
            </a:r>
            <a:r>
              <a:rPr lang="en-US" altLang="en-US" sz="2400" dirty="0" smtClean="0">
                <a:latin typeface="Calibri" panose="020F0502020204030204" pitchFamily="34" charset="0"/>
                <a:sym typeface="Symbol" pitchFamily="18" charset="2"/>
              </a:rPr>
              <a:t>are </a:t>
            </a:r>
            <a:r>
              <a:rPr lang="en-US" altLang="en-US" sz="2400" dirty="0" err="1" smtClean="0">
                <a:latin typeface="Calibri" panose="020F0502020204030204" pitchFamily="34" charset="0"/>
                <a:sym typeface="Symbol" pitchFamily="18" charset="2"/>
              </a:rPr>
              <a:t>itemsets</a:t>
            </a:r>
            <a:endParaRPr lang="en-US" altLang="en-US" sz="2400" dirty="0" smtClean="0">
              <a:latin typeface="Calibri" panose="020F0502020204030204" pitchFamily="34" charset="0"/>
              <a:sym typeface="Symbol" pitchFamily="18" charset="2"/>
            </a:endParaRPr>
          </a:p>
          <a:p>
            <a:pPr lvl="1">
              <a:defRPr/>
            </a:pPr>
            <a:r>
              <a:rPr lang="en-US" altLang="en-US" sz="2400" dirty="0" smtClean="0">
                <a:solidFill>
                  <a:srgbClr val="FF0000"/>
                </a:solidFill>
                <a:latin typeface="Calibri" panose="020F0502020204030204" pitchFamily="34" charset="0"/>
                <a:sym typeface="Symbol" pitchFamily="18" charset="2"/>
              </a:rPr>
              <a:t>Support</a:t>
            </a:r>
            <a:r>
              <a:rPr lang="en-US" altLang="en-US" sz="2400" dirty="0" smtClean="0">
                <a:latin typeface="Calibri" panose="020F0502020204030204" pitchFamily="34" charset="0"/>
                <a:sym typeface="Symbol" pitchFamily="18" charset="2"/>
              </a:rPr>
              <a:t>, </a:t>
            </a:r>
            <a:r>
              <a:rPr lang="en-US" altLang="en-US" sz="2400" i="1" dirty="0" smtClean="0">
                <a:latin typeface="Calibri" panose="020F0502020204030204" pitchFamily="34" charset="0"/>
                <a:sym typeface="Symbol" pitchFamily="18" charset="2"/>
              </a:rPr>
              <a:t>s</a:t>
            </a:r>
            <a:r>
              <a:rPr lang="en-US" altLang="en-US" sz="2400" dirty="0" smtClean="0">
                <a:latin typeface="Calibri" panose="020F0502020204030204" pitchFamily="34" charset="0"/>
                <a:sym typeface="Symbol" pitchFamily="18" charset="2"/>
              </a:rPr>
              <a:t>: The probability that a transaction contains X  Y</a:t>
            </a:r>
          </a:p>
          <a:p>
            <a:pPr lvl="2">
              <a:defRPr/>
            </a:pPr>
            <a:r>
              <a:rPr lang="en-US" altLang="en-US" sz="2400" dirty="0" smtClean="0">
                <a:latin typeface="Calibri" panose="020F0502020204030204" pitchFamily="34" charset="0"/>
                <a:sym typeface="Symbol" pitchFamily="18" charset="2"/>
              </a:rPr>
              <a:t>Ex. s{Diaper, Drink} = 3/5 = 0.6 (i.e., 60%)</a:t>
            </a:r>
          </a:p>
          <a:p>
            <a:pPr lvl="1">
              <a:defRPr/>
            </a:pPr>
            <a:r>
              <a:rPr lang="en-US" altLang="en-US" sz="2400" dirty="0" smtClean="0">
                <a:solidFill>
                  <a:srgbClr val="FF0000"/>
                </a:solidFill>
                <a:latin typeface="Calibri" panose="020F0502020204030204" pitchFamily="34" charset="0"/>
                <a:sym typeface="Symbol" pitchFamily="18" charset="2"/>
              </a:rPr>
              <a:t>Confidence</a:t>
            </a:r>
            <a:r>
              <a:rPr lang="en-US" altLang="en-US" sz="2400" dirty="0" smtClean="0">
                <a:latin typeface="Calibri" panose="020F0502020204030204" pitchFamily="34" charset="0"/>
                <a:sym typeface="Symbol" pitchFamily="18" charset="2"/>
              </a:rPr>
              <a:t>, </a:t>
            </a:r>
            <a:r>
              <a:rPr lang="en-US" altLang="en-US" sz="2400" i="1" dirty="0" smtClean="0">
                <a:latin typeface="Calibri" panose="020F0502020204030204" pitchFamily="34" charset="0"/>
                <a:sym typeface="Symbol" pitchFamily="18" charset="2"/>
              </a:rPr>
              <a:t>c: The</a:t>
            </a:r>
            <a:r>
              <a:rPr lang="en-US" altLang="en-US" sz="2400" dirty="0" smtClean="0">
                <a:latin typeface="Calibri" panose="020F0502020204030204" pitchFamily="34" charset="0"/>
                <a:sym typeface="Symbol" pitchFamily="18" charset="2"/>
              </a:rPr>
              <a:t> </a:t>
            </a:r>
            <a:r>
              <a:rPr lang="en-US" altLang="en-US" sz="2400" i="1" dirty="0" smtClean="0">
                <a:solidFill>
                  <a:srgbClr val="FF0000"/>
                </a:solidFill>
                <a:latin typeface="Calibri" panose="020F0502020204030204" pitchFamily="34" charset="0"/>
                <a:sym typeface="Symbol" pitchFamily="18" charset="2"/>
              </a:rPr>
              <a:t>conditional probability </a:t>
            </a:r>
            <a:r>
              <a:rPr lang="en-US" altLang="en-US" sz="2400" dirty="0" smtClean="0">
                <a:latin typeface="Calibri" panose="020F0502020204030204" pitchFamily="34" charset="0"/>
                <a:sym typeface="Symbol" pitchFamily="18" charset="2"/>
              </a:rPr>
              <a:t>that a transaction containing X also contains </a:t>
            </a:r>
            <a:r>
              <a:rPr lang="en-US" altLang="en-US" sz="2400" i="1" dirty="0" smtClean="0">
                <a:latin typeface="Calibri" panose="020F0502020204030204" pitchFamily="34" charset="0"/>
                <a:sym typeface="Symbol" pitchFamily="18" charset="2"/>
              </a:rPr>
              <a:t>Y</a:t>
            </a:r>
          </a:p>
          <a:p>
            <a:pPr lvl="2">
              <a:defRPr/>
            </a:pPr>
            <a:r>
              <a:rPr lang="en-US" altLang="en-US" sz="2400" dirty="0" smtClean="0">
                <a:latin typeface="Calibri" panose="020F0502020204030204" pitchFamily="34" charset="0"/>
                <a:sym typeface="Symbol" pitchFamily="18" charset="2"/>
              </a:rPr>
              <a:t>Calculation: </a:t>
            </a:r>
            <a:r>
              <a:rPr lang="en-US" altLang="en-US" sz="2400" i="1" dirty="0" smtClean="0">
                <a:latin typeface="Calibri" panose="020F0502020204030204" pitchFamily="34" charset="0"/>
                <a:sym typeface="Symbol" pitchFamily="18" charset="2"/>
              </a:rPr>
              <a:t>c</a:t>
            </a:r>
            <a:r>
              <a:rPr lang="en-US" altLang="en-US" sz="2400" dirty="0" smtClean="0">
                <a:latin typeface="Calibri" panose="020F0502020204030204" pitchFamily="34" charset="0"/>
                <a:sym typeface="Symbol" pitchFamily="18" charset="2"/>
              </a:rPr>
              <a:t> = </a:t>
            </a:r>
            <a:r>
              <a:rPr lang="en-US" altLang="en-US" sz="2400" dirty="0">
                <a:latin typeface="Calibri" panose="020F0502020204030204" pitchFamily="34" charset="0"/>
                <a:sym typeface="Symbol" pitchFamily="18" charset="2"/>
              </a:rPr>
              <a:t>sup(X  </a:t>
            </a:r>
            <a:r>
              <a:rPr lang="en-US" altLang="en-US" sz="2400" dirty="0" smtClean="0">
                <a:latin typeface="Calibri" panose="020F0502020204030204" pitchFamily="34" charset="0"/>
                <a:sym typeface="Symbol" pitchFamily="18" charset="2"/>
              </a:rPr>
              <a:t>Y) / sup(X)</a:t>
            </a:r>
          </a:p>
          <a:p>
            <a:pPr lvl="2">
              <a:defRPr/>
            </a:pPr>
            <a:r>
              <a:rPr lang="en-US" altLang="en-US" sz="2400" dirty="0" smtClean="0">
                <a:latin typeface="Calibri" panose="020F0502020204030204" pitchFamily="34" charset="0"/>
                <a:sym typeface="Symbol" pitchFamily="18" charset="2"/>
              </a:rPr>
              <a:t>Ex. </a:t>
            </a:r>
            <a:r>
              <a:rPr lang="en-US" altLang="en-US" sz="2400" i="1" dirty="0" smtClean="0">
                <a:latin typeface="Calibri" panose="020F0502020204030204" pitchFamily="34" charset="0"/>
                <a:sym typeface="Symbol" pitchFamily="18" charset="2"/>
              </a:rPr>
              <a:t>c</a:t>
            </a:r>
            <a:r>
              <a:rPr lang="en-US" altLang="en-US" sz="2400" dirty="0" smtClean="0">
                <a:latin typeface="Calibri" panose="020F0502020204030204" pitchFamily="34" charset="0"/>
                <a:sym typeface="Symbol" pitchFamily="18" charset="2"/>
              </a:rPr>
              <a:t> = sup{Diaper, Drink}/sup{Diaper} = ¾ = 0.75</a:t>
            </a:r>
          </a:p>
        </p:txBody>
      </p:sp>
      <p:sp>
        <p:nvSpPr>
          <p:cNvPr id="7174" name="Rectangle 38"/>
          <p:cNvSpPr>
            <a:spLocks noChangeArrowheads="1"/>
          </p:cNvSpPr>
          <p:nvPr/>
        </p:nvSpPr>
        <p:spPr bwMode="auto">
          <a:xfrm>
            <a:off x="4978400" y="5410200"/>
            <a:ext cx="71120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914400" indent="-45720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defTabSz="457178" eaLnBrk="1" hangingPunct="1">
              <a:lnSpc>
                <a:spcPct val="80000"/>
              </a:lnSpc>
              <a:buClr>
                <a:srgbClr val="8C8C8C"/>
              </a:buClr>
            </a:pPr>
            <a:endParaRPr lang="en-US" altLang="en-US" sz="2400">
              <a:solidFill>
                <a:srgbClr val="000000"/>
              </a:solidFill>
              <a:latin typeface="Calibri" pitchFamily="34" charset="0"/>
              <a:sym typeface="Symbol" pitchFamily="18" charset="2"/>
            </a:endParaRPr>
          </a:p>
        </p:txBody>
      </p:sp>
      <p:sp>
        <p:nvSpPr>
          <p:cNvPr id="7176" name="TextBox 2"/>
          <p:cNvSpPr txBox="1">
            <a:spLocks noChangeArrowheads="1"/>
          </p:cNvSpPr>
          <p:nvPr/>
        </p:nvSpPr>
        <p:spPr bwMode="auto">
          <a:xfrm>
            <a:off x="7501701" y="5835825"/>
            <a:ext cx="431905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marL="0" lvl="1" defTabSz="457178" eaLnBrk="1" hangingPunct="1">
              <a:spcBef>
                <a:spcPct val="0"/>
              </a:spcBef>
              <a:buClrTx/>
              <a:buSzTx/>
              <a:buFontTx/>
              <a:buNone/>
            </a:pPr>
            <a:r>
              <a:rPr lang="en-US" altLang="en-US" sz="2000" dirty="0">
                <a:solidFill>
                  <a:srgbClr val="000000"/>
                </a:solidFill>
                <a:latin typeface="Calibri" pitchFamily="34" charset="0"/>
              </a:rPr>
              <a:t>Note: </a:t>
            </a:r>
            <a:r>
              <a:rPr lang="en-US" altLang="en-US" sz="2000" dirty="0" smtClean="0">
                <a:solidFill>
                  <a:srgbClr val="000000"/>
                </a:solidFill>
                <a:latin typeface="Calibri" pitchFamily="34" charset="0"/>
                <a:sym typeface="Symbol" pitchFamily="18" charset="2"/>
              </a:rPr>
              <a:t>X </a:t>
            </a:r>
            <a:r>
              <a:rPr lang="en-US" altLang="en-US" sz="2000" dirty="0">
                <a:solidFill>
                  <a:srgbClr val="000000"/>
                </a:solidFill>
                <a:latin typeface="Calibri" pitchFamily="34" charset="0"/>
                <a:sym typeface="Symbol" pitchFamily="18" charset="2"/>
              </a:rPr>
              <a:t> </a:t>
            </a:r>
            <a:r>
              <a:rPr lang="en-US" altLang="en-US" sz="2000" dirty="0" smtClean="0">
                <a:solidFill>
                  <a:srgbClr val="000000"/>
                </a:solidFill>
                <a:latin typeface="Calibri" pitchFamily="34" charset="0"/>
                <a:sym typeface="Symbol" pitchFamily="18" charset="2"/>
              </a:rPr>
              <a:t>Y: the union of two </a:t>
            </a:r>
            <a:r>
              <a:rPr lang="en-US" altLang="en-US" sz="2000" dirty="0" err="1" smtClean="0">
                <a:solidFill>
                  <a:srgbClr val="000000"/>
                </a:solidFill>
                <a:latin typeface="Calibri" pitchFamily="34" charset="0"/>
                <a:sym typeface="Symbol" pitchFamily="18" charset="2"/>
              </a:rPr>
              <a:t>itemsets</a:t>
            </a:r>
            <a:endParaRPr lang="en-US" altLang="en-US" sz="2000" dirty="0" smtClean="0">
              <a:solidFill>
                <a:srgbClr val="000000"/>
              </a:solidFill>
              <a:latin typeface="Calibri" pitchFamily="34" charset="0"/>
              <a:sym typeface="Symbol" pitchFamily="18" charset="2"/>
            </a:endParaRPr>
          </a:p>
          <a:p>
            <a:pPr marL="342900" lvl="1" indent="-342900" defTabSz="457178" eaLnBrk="1" hangingPunct="1">
              <a:spcBef>
                <a:spcPct val="0"/>
              </a:spcBef>
              <a:buClrTx/>
              <a:buSzTx/>
            </a:pPr>
            <a:r>
              <a:rPr lang="en-US" altLang="en-US" sz="2000" dirty="0" smtClean="0">
                <a:solidFill>
                  <a:srgbClr val="000000"/>
                </a:solidFill>
                <a:latin typeface="Calibri" pitchFamily="34" charset="0"/>
                <a:sym typeface="Symbol" pitchFamily="18" charset="2"/>
              </a:rPr>
              <a:t>The set contains both X and Y</a:t>
            </a:r>
          </a:p>
        </p:txBody>
      </p:sp>
      <p:graphicFrame>
        <p:nvGraphicFramePr>
          <p:cNvPr id="41" name="Group 44"/>
          <p:cNvGraphicFramePr>
            <a:graphicFrameLocks noGrp="1"/>
          </p:cNvGraphicFramePr>
          <p:nvPr>
            <p:extLst>
              <p:ext uri="{D42A27DB-BD31-4B8C-83A1-F6EECF244321}">
                <p14:modId xmlns:p14="http://schemas.microsoft.com/office/powerpoint/2010/main" val="3698442716"/>
              </p:ext>
            </p:extLst>
          </p:nvPr>
        </p:nvGraphicFramePr>
        <p:xfrm>
          <a:off x="7447270" y="1163180"/>
          <a:ext cx="4023457" cy="2193996"/>
        </p:xfrm>
        <a:graphic>
          <a:graphicData uri="http://schemas.openxmlformats.org/drawingml/2006/table">
            <a:tbl>
              <a:tblPr/>
              <a:tblGrid>
                <a:gridCol w="552240"/>
                <a:gridCol w="3471217"/>
              </a:tblGrid>
              <a:tr h="33221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err="1" smtClean="0">
                          <a:ln>
                            <a:noFill/>
                          </a:ln>
                          <a:solidFill>
                            <a:schemeClr val="tx1"/>
                          </a:solidFill>
                          <a:effectLst/>
                          <a:latin typeface="Calibri" panose="020F0502020204030204" pitchFamily="34" charset="0"/>
                        </a:rPr>
                        <a:t>Tid</a:t>
                      </a:r>
                      <a:endParaRPr kumimoji="0" lang="en-US" sz="1800" b="1" i="0" u="none" strike="noStrike" cap="none" normalizeH="0" baseline="0" dirty="0" smtClean="0">
                        <a:ln>
                          <a:noFill/>
                        </a:ln>
                        <a:solidFill>
                          <a:schemeClr val="tx1"/>
                        </a:solidFill>
                        <a:effectLst/>
                        <a:latin typeface="Calibri" panose="020F0502020204030204" pitchFamily="34" charset="0"/>
                      </a:endParaRPr>
                    </a:p>
                  </a:txBody>
                  <a:tcPr marL="121920" marR="121920"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smtClean="0">
                          <a:ln>
                            <a:noFill/>
                          </a:ln>
                          <a:solidFill>
                            <a:schemeClr val="tx1"/>
                          </a:solidFill>
                          <a:effectLst/>
                          <a:latin typeface="Calibri" panose="020F0502020204030204" pitchFamily="34" charset="0"/>
                        </a:rPr>
                        <a:t>Items bought</a:t>
                      </a:r>
                    </a:p>
                  </a:txBody>
                  <a:tcPr marL="121920" marR="121920"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1"/>
                    </a:solidFill>
                  </a:tcPr>
                </a:tc>
              </a:tr>
              <a:tr h="33221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Calibri" panose="020F0502020204030204" pitchFamily="34" charset="0"/>
                        </a:rPr>
                        <a:t>10</a:t>
                      </a:r>
                    </a:p>
                  </a:txBody>
                  <a:tcPr marL="121920" marR="121920"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smtClean="0">
                          <a:ln>
                            <a:noFill/>
                          </a:ln>
                          <a:solidFill>
                            <a:srgbClr val="FF0000"/>
                          </a:solidFill>
                          <a:effectLst/>
                          <a:latin typeface="Calibri" panose="020F0502020204030204" pitchFamily="34" charset="0"/>
                        </a:rPr>
                        <a:t>Drink,</a:t>
                      </a:r>
                      <a:r>
                        <a:rPr kumimoji="0" lang="en-US" sz="1800" b="0" i="0" u="none" strike="noStrike" cap="none" normalizeH="0" baseline="0" dirty="0" smtClean="0">
                          <a:ln>
                            <a:noFill/>
                          </a:ln>
                          <a:solidFill>
                            <a:schemeClr val="tx1"/>
                          </a:solidFill>
                          <a:effectLst/>
                          <a:latin typeface="Calibri" panose="020F0502020204030204" pitchFamily="34" charset="0"/>
                        </a:rPr>
                        <a:t> </a:t>
                      </a:r>
                      <a:r>
                        <a:rPr kumimoji="0" lang="en-US" sz="1800" b="0" i="0" u="none" strike="noStrike" cap="none" normalizeH="0" baseline="0" dirty="0" smtClean="0">
                          <a:ln>
                            <a:noFill/>
                          </a:ln>
                          <a:solidFill>
                            <a:srgbClr val="BD582C"/>
                          </a:solidFill>
                          <a:effectLst/>
                          <a:latin typeface="Calibri" panose="020F0502020204030204" pitchFamily="34" charset="0"/>
                        </a:rPr>
                        <a:t>Nuts</a:t>
                      </a:r>
                      <a:r>
                        <a:rPr kumimoji="0" lang="en-US" sz="1800" b="0" i="0" u="none" strike="noStrike" cap="none" normalizeH="0" baseline="0" dirty="0" smtClean="0">
                          <a:ln>
                            <a:noFill/>
                          </a:ln>
                          <a:solidFill>
                            <a:schemeClr val="tx1"/>
                          </a:solidFill>
                          <a:effectLst/>
                          <a:latin typeface="Calibri" panose="020F0502020204030204" pitchFamily="34" charset="0"/>
                        </a:rPr>
                        <a:t>, </a:t>
                      </a:r>
                      <a:r>
                        <a:rPr kumimoji="0" lang="en-US" sz="1800" b="0" i="0" u="none" strike="noStrike" cap="none" normalizeH="0" baseline="0" dirty="0" smtClean="0">
                          <a:ln>
                            <a:noFill/>
                          </a:ln>
                          <a:solidFill>
                            <a:srgbClr val="0000CC"/>
                          </a:solidFill>
                          <a:effectLst/>
                          <a:latin typeface="Calibri" panose="020F0502020204030204" pitchFamily="34" charset="0"/>
                        </a:rPr>
                        <a:t>Diaper</a:t>
                      </a:r>
                    </a:p>
                  </a:txBody>
                  <a:tcPr marL="121920" marR="121920"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3221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Calibri" panose="020F0502020204030204" pitchFamily="34" charset="0"/>
                        </a:rPr>
                        <a:t>20</a:t>
                      </a:r>
                    </a:p>
                  </a:txBody>
                  <a:tcPr marL="121920" marR="121920"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smtClean="0">
                          <a:ln>
                            <a:noFill/>
                          </a:ln>
                          <a:solidFill>
                            <a:srgbClr val="FF0000"/>
                          </a:solidFill>
                          <a:effectLst/>
                          <a:latin typeface="Calibri" panose="020F0502020204030204" pitchFamily="34" charset="0"/>
                        </a:rPr>
                        <a:t>Drink</a:t>
                      </a:r>
                      <a:r>
                        <a:rPr kumimoji="0" lang="en-US" sz="1800" b="0" i="0" u="none" strike="noStrike" cap="none" normalizeH="0" baseline="0" dirty="0" smtClean="0">
                          <a:ln>
                            <a:noFill/>
                          </a:ln>
                          <a:solidFill>
                            <a:schemeClr val="tx1"/>
                          </a:solidFill>
                          <a:effectLst/>
                          <a:latin typeface="Calibri" panose="020F0502020204030204" pitchFamily="34" charset="0"/>
                        </a:rPr>
                        <a:t>, Coffee, </a:t>
                      </a:r>
                      <a:r>
                        <a:rPr kumimoji="0" lang="en-US" sz="1800" b="0" i="0" u="none" strike="noStrike" cap="none" normalizeH="0" baseline="0" dirty="0" smtClean="0">
                          <a:ln>
                            <a:noFill/>
                          </a:ln>
                          <a:solidFill>
                            <a:srgbClr val="0000CC"/>
                          </a:solidFill>
                          <a:effectLst/>
                          <a:latin typeface="Calibri" panose="020F0502020204030204" pitchFamily="34" charset="0"/>
                        </a:rPr>
                        <a:t>Diaper</a:t>
                      </a:r>
                    </a:p>
                  </a:txBody>
                  <a:tcPr marL="121920" marR="121920"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3221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Calibri" panose="020F0502020204030204" pitchFamily="34" charset="0"/>
                        </a:rPr>
                        <a:t>30</a:t>
                      </a:r>
                    </a:p>
                  </a:txBody>
                  <a:tcPr marL="121920" marR="121920"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smtClean="0">
                          <a:ln>
                            <a:noFill/>
                          </a:ln>
                          <a:solidFill>
                            <a:srgbClr val="FF0000"/>
                          </a:solidFill>
                          <a:effectLst/>
                          <a:latin typeface="Calibri" panose="020F0502020204030204" pitchFamily="34" charset="0"/>
                        </a:rPr>
                        <a:t>Drink,</a:t>
                      </a:r>
                      <a:r>
                        <a:rPr kumimoji="0" lang="en-US" sz="1800" b="0" i="0" u="none" strike="noStrike" cap="none" normalizeH="0" baseline="0" dirty="0" smtClean="0">
                          <a:ln>
                            <a:noFill/>
                          </a:ln>
                          <a:solidFill>
                            <a:schemeClr val="tx1"/>
                          </a:solidFill>
                          <a:effectLst/>
                          <a:latin typeface="Calibri" panose="020F0502020204030204" pitchFamily="34" charset="0"/>
                        </a:rPr>
                        <a:t> </a:t>
                      </a:r>
                      <a:r>
                        <a:rPr kumimoji="0" lang="en-US" sz="1800" b="0" i="0" u="none" strike="noStrike" cap="none" normalizeH="0" baseline="0" dirty="0" smtClean="0">
                          <a:ln>
                            <a:noFill/>
                          </a:ln>
                          <a:solidFill>
                            <a:srgbClr val="0000CC"/>
                          </a:solidFill>
                          <a:effectLst/>
                          <a:latin typeface="Calibri" panose="020F0502020204030204" pitchFamily="34" charset="0"/>
                        </a:rPr>
                        <a:t>Diaper</a:t>
                      </a:r>
                      <a:r>
                        <a:rPr kumimoji="0" lang="en-US" sz="1800" b="0" i="0" u="none" strike="noStrike" cap="none" normalizeH="0" baseline="0" dirty="0" smtClean="0">
                          <a:ln>
                            <a:noFill/>
                          </a:ln>
                          <a:solidFill>
                            <a:schemeClr val="tx1"/>
                          </a:solidFill>
                          <a:effectLst/>
                          <a:latin typeface="Calibri" panose="020F0502020204030204" pitchFamily="34" charset="0"/>
                        </a:rPr>
                        <a:t>, </a:t>
                      </a:r>
                      <a:r>
                        <a:rPr kumimoji="0" lang="en-US" sz="1800" b="0" i="0" u="none" strike="noStrike" cap="none" normalizeH="0" baseline="0" dirty="0" smtClean="0">
                          <a:ln>
                            <a:noFill/>
                          </a:ln>
                          <a:solidFill>
                            <a:srgbClr val="00B050"/>
                          </a:solidFill>
                          <a:effectLst/>
                          <a:latin typeface="Calibri" panose="020F0502020204030204" pitchFamily="34" charset="0"/>
                        </a:rPr>
                        <a:t>Eggs</a:t>
                      </a:r>
                    </a:p>
                  </a:txBody>
                  <a:tcPr marL="121920" marR="121920"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3221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Calibri" panose="020F0502020204030204" pitchFamily="34" charset="0"/>
                        </a:rPr>
                        <a:t>40</a:t>
                      </a:r>
                    </a:p>
                  </a:txBody>
                  <a:tcPr marL="121920" marR="121920"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smtClean="0">
                          <a:ln>
                            <a:noFill/>
                          </a:ln>
                          <a:solidFill>
                            <a:srgbClr val="BD582C"/>
                          </a:solidFill>
                          <a:effectLst/>
                          <a:latin typeface="Calibri" panose="020F0502020204030204" pitchFamily="34" charset="0"/>
                        </a:rPr>
                        <a:t>Nuts</a:t>
                      </a:r>
                      <a:r>
                        <a:rPr kumimoji="0" lang="en-US" sz="1800" b="0" i="0" u="none" strike="noStrike" cap="none" normalizeH="0" baseline="0" dirty="0" smtClean="0">
                          <a:ln>
                            <a:noFill/>
                          </a:ln>
                          <a:solidFill>
                            <a:schemeClr val="tx1"/>
                          </a:solidFill>
                          <a:effectLst/>
                          <a:latin typeface="Calibri" panose="020F0502020204030204" pitchFamily="34" charset="0"/>
                        </a:rPr>
                        <a:t>, </a:t>
                      </a:r>
                      <a:r>
                        <a:rPr kumimoji="0" lang="en-US" sz="1800" b="0" i="0" u="none" strike="noStrike" cap="none" normalizeH="0" baseline="0" dirty="0" smtClean="0">
                          <a:ln>
                            <a:noFill/>
                          </a:ln>
                          <a:solidFill>
                            <a:srgbClr val="00B050"/>
                          </a:solidFill>
                          <a:effectLst/>
                          <a:latin typeface="Calibri" panose="020F0502020204030204" pitchFamily="34" charset="0"/>
                        </a:rPr>
                        <a:t>Eggs</a:t>
                      </a:r>
                      <a:r>
                        <a:rPr kumimoji="0" lang="en-US" sz="1800" b="0" i="0" u="none" strike="noStrike" cap="none" normalizeH="0" baseline="0" dirty="0" smtClean="0">
                          <a:ln>
                            <a:noFill/>
                          </a:ln>
                          <a:solidFill>
                            <a:schemeClr val="tx1"/>
                          </a:solidFill>
                          <a:effectLst/>
                          <a:latin typeface="Calibri" panose="020F0502020204030204" pitchFamily="34" charset="0"/>
                        </a:rPr>
                        <a:t>, Milk</a:t>
                      </a:r>
                    </a:p>
                  </a:txBody>
                  <a:tcPr marL="121920" marR="121920"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3221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Calibri" panose="020F0502020204030204" pitchFamily="34" charset="0"/>
                        </a:rPr>
                        <a:t>50</a:t>
                      </a:r>
                    </a:p>
                  </a:txBody>
                  <a:tcPr marL="121920" marR="121920"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smtClean="0">
                          <a:ln>
                            <a:noFill/>
                          </a:ln>
                          <a:solidFill>
                            <a:srgbClr val="BD582C"/>
                          </a:solidFill>
                          <a:effectLst/>
                          <a:latin typeface="Calibri" panose="020F0502020204030204" pitchFamily="34" charset="0"/>
                        </a:rPr>
                        <a:t>Nuts</a:t>
                      </a:r>
                      <a:r>
                        <a:rPr kumimoji="0" lang="en-US" sz="1800" b="0" i="0" u="none" strike="noStrike" cap="none" normalizeH="0" baseline="0" dirty="0" smtClean="0">
                          <a:ln>
                            <a:noFill/>
                          </a:ln>
                          <a:solidFill>
                            <a:schemeClr val="tx1"/>
                          </a:solidFill>
                          <a:effectLst/>
                          <a:latin typeface="Calibri" panose="020F0502020204030204" pitchFamily="34" charset="0"/>
                        </a:rPr>
                        <a:t>, Coffee, </a:t>
                      </a:r>
                      <a:r>
                        <a:rPr kumimoji="0" lang="en-US" sz="1800" b="0" i="0" u="none" strike="noStrike" cap="none" normalizeH="0" baseline="0" dirty="0" smtClean="0">
                          <a:ln>
                            <a:noFill/>
                          </a:ln>
                          <a:solidFill>
                            <a:srgbClr val="0000CC"/>
                          </a:solidFill>
                          <a:effectLst/>
                          <a:latin typeface="Calibri" panose="020F0502020204030204" pitchFamily="34" charset="0"/>
                        </a:rPr>
                        <a:t>Diaper,</a:t>
                      </a:r>
                      <a:r>
                        <a:rPr kumimoji="0" lang="en-US" sz="1800" b="0" i="0" u="none" strike="noStrike" cap="none" normalizeH="0" baseline="0" dirty="0" smtClean="0">
                          <a:ln>
                            <a:noFill/>
                          </a:ln>
                          <a:solidFill>
                            <a:schemeClr val="tx1"/>
                          </a:solidFill>
                          <a:effectLst/>
                          <a:latin typeface="Calibri" panose="020F0502020204030204" pitchFamily="34" charset="0"/>
                        </a:rPr>
                        <a:t> </a:t>
                      </a:r>
                      <a:r>
                        <a:rPr kumimoji="0" lang="en-US" sz="1800" b="0" i="0" u="none" strike="noStrike" cap="none" normalizeH="0" baseline="0" dirty="0" smtClean="0">
                          <a:ln>
                            <a:noFill/>
                          </a:ln>
                          <a:solidFill>
                            <a:srgbClr val="00B050"/>
                          </a:solidFill>
                          <a:effectLst/>
                          <a:latin typeface="Calibri" panose="020F0502020204030204" pitchFamily="34" charset="0"/>
                        </a:rPr>
                        <a:t>Eggs</a:t>
                      </a:r>
                      <a:r>
                        <a:rPr kumimoji="0" lang="en-US" sz="1800" b="0" i="0" u="none" strike="noStrike" cap="none" normalizeH="0" baseline="0" dirty="0" smtClean="0">
                          <a:ln>
                            <a:noFill/>
                          </a:ln>
                          <a:solidFill>
                            <a:schemeClr val="tx1"/>
                          </a:solidFill>
                          <a:effectLst/>
                          <a:latin typeface="Calibri" panose="020F0502020204030204" pitchFamily="34" charset="0"/>
                        </a:rPr>
                        <a:t>, Milk</a:t>
                      </a:r>
                    </a:p>
                  </a:txBody>
                  <a:tcPr marL="121920" marR="121920"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grpSp>
        <p:nvGrpSpPr>
          <p:cNvPr id="8" name="Group 7"/>
          <p:cNvGrpSpPr/>
          <p:nvPr/>
        </p:nvGrpSpPr>
        <p:grpSpPr>
          <a:xfrm>
            <a:off x="7447270" y="3371649"/>
            <a:ext cx="4410074" cy="2430433"/>
            <a:chOff x="390526" y="3448050"/>
            <a:chExt cx="4410074" cy="2430433"/>
          </a:xfrm>
        </p:grpSpPr>
        <p:grpSp>
          <p:nvGrpSpPr>
            <p:cNvPr id="7175" name="Group 37"/>
            <p:cNvGrpSpPr>
              <a:grpSpLocks/>
            </p:cNvGrpSpPr>
            <p:nvPr/>
          </p:nvGrpSpPr>
          <p:grpSpPr bwMode="auto">
            <a:xfrm>
              <a:off x="390526" y="3448050"/>
              <a:ext cx="4410074" cy="2401888"/>
              <a:chOff x="152400" y="3810000"/>
              <a:chExt cx="4049726" cy="2630488"/>
            </a:xfrm>
          </p:grpSpPr>
          <p:sp>
            <p:nvSpPr>
              <p:cNvPr id="7177" name="Oval 6"/>
              <p:cNvSpPr>
                <a:spLocks noChangeArrowheads="1"/>
              </p:cNvSpPr>
              <p:nvPr/>
            </p:nvSpPr>
            <p:spPr bwMode="auto">
              <a:xfrm>
                <a:off x="457200" y="4343400"/>
                <a:ext cx="1905000" cy="1371600"/>
              </a:xfrm>
              <a:prstGeom prst="ellipse">
                <a:avLst/>
              </a:prstGeom>
              <a:solidFill>
                <a:srgbClr val="FFFF00"/>
              </a:solidFill>
              <a:ln w="25400">
                <a:solidFill>
                  <a:schemeClr val="tx2"/>
                </a:solidFill>
                <a:round/>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defTabSz="457178" eaLnBrk="1" hangingPunct="1">
                  <a:spcBef>
                    <a:spcPct val="0"/>
                  </a:spcBef>
                  <a:buClrTx/>
                  <a:buSzTx/>
                  <a:buFontTx/>
                  <a:buNone/>
                </a:pPr>
                <a:endParaRPr lang="en-US" altLang="en-US" sz="2400">
                  <a:solidFill>
                    <a:srgbClr val="000000"/>
                  </a:solidFill>
                </a:endParaRPr>
              </a:p>
            </p:txBody>
          </p:sp>
          <p:sp>
            <p:nvSpPr>
              <p:cNvPr id="7178" name="Oval 7"/>
              <p:cNvSpPr>
                <a:spLocks noChangeArrowheads="1"/>
              </p:cNvSpPr>
              <p:nvPr/>
            </p:nvSpPr>
            <p:spPr bwMode="auto">
              <a:xfrm>
                <a:off x="1447800" y="4343400"/>
                <a:ext cx="1905000" cy="1524000"/>
              </a:xfrm>
              <a:prstGeom prst="ellipse">
                <a:avLst/>
              </a:prstGeom>
              <a:solidFill>
                <a:srgbClr val="99CCFF">
                  <a:alpha val="50195"/>
                </a:srgbClr>
              </a:solidFill>
              <a:ln w="25400">
                <a:solidFill>
                  <a:schemeClr val="hlink"/>
                </a:solidFill>
                <a:round/>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defTabSz="457178" eaLnBrk="1" hangingPunct="1">
                  <a:spcBef>
                    <a:spcPct val="0"/>
                  </a:spcBef>
                  <a:buClrTx/>
                  <a:buSzTx/>
                  <a:buFontTx/>
                  <a:buNone/>
                </a:pPr>
                <a:endParaRPr lang="en-US" altLang="en-US" sz="2400">
                  <a:solidFill>
                    <a:srgbClr val="000000"/>
                  </a:solidFill>
                </a:endParaRPr>
              </a:p>
            </p:txBody>
          </p:sp>
          <p:sp>
            <p:nvSpPr>
              <p:cNvPr id="7179" name="Line 8"/>
              <p:cNvSpPr>
                <a:spLocks noChangeShapeType="1"/>
              </p:cNvSpPr>
              <p:nvPr/>
            </p:nvSpPr>
            <p:spPr bwMode="auto">
              <a:xfrm flipH="1">
                <a:off x="762000" y="5029200"/>
                <a:ext cx="228600" cy="7620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pPr defTabSz="457178"/>
                <a:endParaRPr lang="en-US">
                  <a:solidFill>
                    <a:srgbClr val="000000"/>
                  </a:solidFill>
                </a:endParaRPr>
              </a:p>
            </p:txBody>
          </p:sp>
          <p:sp>
            <p:nvSpPr>
              <p:cNvPr id="7180" name="Line 9"/>
              <p:cNvSpPr>
                <a:spLocks noChangeShapeType="1"/>
              </p:cNvSpPr>
              <p:nvPr/>
            </p:nvSpPr>
            <p:spPr bwMode="auto">
              <a:xfrm flipV="1">
                <a:off x="3048000" y="4495800"/>
                <a:ext cx="228600" cy="68580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defTabSz="457178"/>
                <a:endParaRPr lang="en-US">
                  <a:solidFill>
                    <a:srgbClr val="000000"/>
                  </a:solidFill>
                </a:endParaRPr>
              </a:p>
            </p:txBody>
          </p:sp>
          <p:sp>
            <p:nvSpPr>
              <p:cNvPr id="7181" name="Line 10"/>
              <p:cNvSpPr>
                <a:spLocks noChangeShapeType="1"/>
              </p:cNvSpPr>
              <p:nvPr/>
            </p:nvSpPr>
            <p:spPr bwMode="auto">
              <a:xfrm flipH="1" flipV="1">
                <a:off x="1981200" y="4191000"/>
                <a:ext cx="152400" cy="838200"/>
              </a:xfrm>
              <a:prstGeom prst="line">
                <a:avLst/>
              </a:prstGeom>
              <a:noFill/>
              <a:ln w="9525">
                <a:solidFill>
                  <a:srgbClr val="008000"/>
                </a:solidFill>
                <a:round/>
                <a:headEnd/>
                <a:tailEnd/>
              </a:ln>
              <a:extLst>
                <a:ext uri="{909E8E84-426E-40dd-AFC4-6F175D3DCCD1}">
                  <a14:hiddenFill xmlns:a14="http://schemas.microsoft.com/office/drawing/2010/main">
                    <a:noFill/>
                  </a14:hiddenFill>
                </a:ext>
              </a:extLst>
            </p:spPr>
            <p:txBody>
              <a:bodyPr wrap="none" anchor="ctr"/>
              <a:lstStyle/>
              <a:p>
                <a:pPr defTabSz="457178"/>
                <a:endParaRPr lang="en-US">
                  <a:solidFill>
                    <a:srgbClr val="000000"/>
                  </a:solidFill>
                </a:endParaRPr>
              </a:p>
            </p:txBody>
          </p:sp>
          <p:sp>
            <p:nvSpPr>
              <p:cNvPr id="7182" name="Text Box 11"/>
              <p:cNvSpPr txBox="1">
                <a:spLocks noChangeArrowheads="1"/>
              </p:cNvSpPr>
              <p:nvPr/>
            </p:nvSpPr>
            <p:spPr bwMode="auto">
              <a:xfrm>
                <a:off x="2743200" y="3810000"/>
                <a:ext cx="1458926" cy="768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defTabSz="457178">
                  <a:lnSpc>
                    <a:spcPct val="110000"/>
                  </a:lnSpc>
                  <a:spcBef>
                    <a:spcPct val="0"/>
                  </a:spcBef>
                  <a:buClrTx/>
                  <a:buSzTx/>
                  <a:buFontTx/>
                  <a:buNone/>
                </a:pPr>
                <a:r>
                  <a:rPr lang="en-US" altLang="en-US" sz="1800" b="1">
                    <a:solidFill>
                      <a:srgbClr val="2998E3"/>
                    </a:solidFill>
                    <a:latin typeface="Calibri" pitchFamily="34" charset="0"/>
                  </a:rPr>
                  <a:t>Containing diaper</a:t>
                </a:r>
                <a:endParaRPr lang="en-US" altLang="en-US" sz="2000" b="1" u="sng">
                  <a:solidFill>
                    <a:srgbClr val="000000"/>
                  </a:solidFill>
                  <a:latin typeface="Calibri" pitchFamily="34" charset="0"/>
                </a:endParaRPr>
              </a:p>
            </p:txBody>
          </p:sp>
          <p:sp>
            <p:nvSpPr>
              <p:cNvPr id="7183" name="Text Box 12"/>
              <p:cNvSpPr txBox="1">
                <a:spLocks noChangeArrowheads="1"/>
              </p:cNvSpPr>
              <p:nvPr/>
            </p:nvSpPr>
            <p:spPr bwMode="auto">
              <a:xfrm>
                <a:off x="1347788" y="3810000"/>
                <a:ext cx="1395413" cy="707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defTabSz="457178">
                  <a:spcBef>
                    <a:spcPct val="0"/>
                  </a:spcBef>
                  <a:buClrTx/>
                  <a:buSzTx/>
                  <a:buFontTx/>
                  <a:buNone/>
                </a:pPr>
                <a:r>
                  <a:rPr lang="en-US" altLang="en-US" sz="1800" b="1" dirty="0">
                    <a:solidFill>
                      <a:srgbClr val="000000"/>
                    </a:solidFill>
                    <a:latin typeface="Calibri" pitchFamily="34" charset="0"/>
                  </a:rPr>
                  <a:t>Containing both</a:t>
                </a:r>
                <a:endParaRPr lang="en-US" altLang="en-US" sz="2000" b="1" u="sng" dirty="0">
                  <a:solidFill>
                    <a:srgbClr val="000000"/>
                  </a:solidFill>
                  <a:latin typeface="Calibri" pitchFamily="34" charset="0"/>
                </a:endParaRPr>
              </a:p>
            </p:txBody>
          </p:sp>
          <p:sp>
            <p:nvSpPr>
              <p:cNvPr id="7184" name="Text Box 13"/>
              <p:cNvSpPr txBox="1">
                <a:spLocks noChangeArrowheads="1"/>
              </p:cNvSpPr>
              <p:nvPr/>
            </p:nvSpPr>
            <p:spPr bwMode="auto">
              <a:xfrm>
                <a:off x="228600" y="5715000"/>
                <a:ext cx="1636122" cy="43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defTabSz="457178">
                  <a:lnSpc>
                    <a:spcPct val="110000"/>
                  </a:lnSpc>
                  <a:spcBef>
                    <a:spcPct val="0"/>
                  </a:spcBef>
                  <a:buClrTx/>
                  <a:buSzTx/>
                  <a:buFontTx/>
                  <a:buNone/>
                </a:pPr>
                <a:r>
                  <a:rPr lang="en-US" altLang="en-US" sz="1800" b="1" dirty="0">
                    <a:solidFill>
                      <a:srgbClr val="637052"/>
                    </a:solidFill>
                    <a:latin typeface="Calibri" pitchFamily="34" charset="0"/>
                  </a:rPr>
                  <a:t>Containing </a:t>
                </a:r>
                <a:r>
                  <a:rPr lang="en-US" altLang="en-US" sz="1800" b="1" dirty="0" smtClean="0">
                    <a:solidFill>
                      <a:srgbClr val="637052"/>
                    </a:solidFill>
                    <a:latin typeface="Calibri" pitchFamily="34" charset="0"/>
                  </a:rPr>
                  <a:t>Drink</a:t>
                </a:r>
                <a:endParaRPr lang="en-US" altLang="en-US" sz="2000" b="1" u="sng" dirty="0">
                  <a:solidFill>
                    <a:srgbClr val="000000"/>
                  </a:solidFill>
                  <a:latin typeface="Calibri" pitchFamily="34" charset="0"/>
                </a:endParaRPr>
              </a:p>
            </p:txBody>
          </p:sp>
          <p:sp>
            <p:nvSpPr>
              <p:cNvPr id="7185" name="Rectangle 14"/>
              <p:cNvSpPr>
                <a:spLocks noChangeArrowheads="1"/>
              </p:cNvSpPr>
              <p:nvPr/>
            </p:nvSpPr>
            <p:spPr bwMode="auto">
              <a:xfrm>
                <a:off x="152400" y="3810000"/>
                <a:ext cx="3886200" cy="26304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defTabSz="457178" eaLnBrk="1" hangingPunct="1">
                  <a:spcBef>
                    <a:spcPct val="0"/>
                  </a:spcBef>
                  <a:buClrTx/>
                  <a:buSzTx/>
                  <a:buFontTx/>
                  <a:buNone/>
                </a:pPr>
                <a:endParaRPr lang="en-US" altLang="en-US" sz="2400">
                  <a:solidFill>
                    <a:srgbClr val="000000"/>
                  </a:solidFill>
                </a:endParaRPr>
              </a:p>
            </p:txBody>
          </p:sp>
        </p:grpSp>
        <p:sp>
          <p:nvSpPr>
            <p:cNvPr id="2" name="TextBox 1"/>
            <p:cNvSpPr txBox="1"/>
            <p:nvPr/>
          </p:nvSpPr>
          <p:spPr>
            <a:xfrm>
              <a:off x="1104981" y="4348151"/>
              <a:ext cx="792836" cy="369332"/>
            </a:xfrm>
            <a:prstGeom prst="rect">
              <a:avLst/>
            </a:prstGeom>
            <a:noFill/>
          </p:spPr>
          <p:txBody>
            <a:bodyPr wrap="square" rtlCol="0">
              <a:spAutoFit/>
            </a:bodyPr>
            <a:lstStyle/>
            <a:p>
              <a:pPr algn="ctr" defTabSz="914400" fontAlgn="base">
                <a:spcBef>
                  <a:spcPct val="20000"/>
                </a:spcBef>
                <a:spcAft>
                  <a:spcPct val="0"/>
                </a:spcAft>
                <a:buClr>
                  <a:srgbClr val="8C8C8C"/>
                </a:buClr>
                <a:buSzPct val="60000"/>
              </a:pPr>
              <a:r>
                <a:rPr lang="en-US" sz="1800" b="1" dirty="0" smtClean="0">
                  <a:solidFill>
                    <a:srgbClr val="FF0000"/>
                  </a:solidFill>
                </a:rPr>
                <a:t>Drink</a:t>
              </a:r>
              <a:endParaRPr lang="en-US" sz="1800" b="1" dirty="0">
                <a:solidFill>
                  <a:srgbClr val="0000CC"/>
                </a:solidFill>
              </a:endParaRPr>
            </a:p>
          </p:txBody>
        </p:sp>
        <p:sp>
          <p:nvSpPr>
            <p:cNvPr id="4" name="Rectangle 3"/>
            <p:cNvSpPr/>
            <p:nvPr/>
          </p:nvSpPr>
          <p:spPr>
            <a:xfrm>
              <a:off x="2868728" y="4392020"/>
              <a:ext cx="752129" cy="338554"/>
            </a:xfrm>
            <a:prstGeom prst="rect">
              <a:avLst/>
            </a:prstGeom>
          </p:spPr>
          <p:txBody>
            <a:bodyPr wrap="none">
              <a:spAutoFit/>
            </a:bodyPr>
            <a:lstStyle/>
            <a:p>
              <a:pPr algn="ctr" defTabSz="914400" fontAlgn="base">
                <a:spcBef>
                  <a:spcPct val="20000"/>
                </a:spcBef>
                <a:spcAft>
                  <a:spcPct val="0"/>
                </a:spcAft>
                <a:buClr>
                  <a:srgbClr val="8C8C8C"/>
                </a:buClr>
                <a:buSzPct val="60000"/>
              </a:pPr>
              <a:r>
                <a:rPr lang="en-US" sz="1600" b="1" dirty="0" smtClean="0">
                  <a:solidFill>
                    <a:srgbClr val="0000CC"/>
                  </a:solidFill>
                </a:rPr>
                <a:t>Diaper</a:t>
              </a:r>
              <a:endParaRPr lang="en-US" sz="1600" b="1" dirty="0">
                <a:solidFill>
                  <a:srgbClr val="0000CC"/>
                </a:solidFill>
              </a:endParaRPr>
            </a:p>
          </p:txBody>
        </p:sp>
        <p:sp>
          <p:nvSpPr>
            <p:cNvPr id="5" name="TextBox 4"/>
            <p:cNvSpPr txBox="1"/>
            <p:nvPr/>
          </p:nvSpPr>
          <p:spPr>
            <a:xfrm>
              <a:off x="1703445" y="4252061"/>
              <a:ext cx="1181252" cy="646331"/>
            </a:xfrm>
            <a:prstGeom prst="rect">
              <a:avLst/>
            </a:prstGeom>
            <a:noFill/>
          </p:spPr>
          <p:txBody>
            <a:bodyPr wrap="square" rtlCol="0">
              <a:spAutoFit/>
            </a:bodyPr>
            <a:lstStyle/>
            <a:p>
              <a:pPr algn="ctr" defTabSz="914400" fontAlgn="base">
                <a:spcBef>
                  <a:spcPct val="20000"/>
                </a:spcBef>
                <a:spcAft>
                  <a:spcPct val="0"/>
                </a:spcAft>
                <a:buClr>
                  <a:srgbClr val="8C8C8C"/>
                </a:buClr>
                <a:buSzPct val="60000"/>
              </a:pPr>
              <a:r>
                <a:rPr lang="en-US" sz="1800" b="1" dirty="0" smtClean="0">
                  <a:solidFill>
                    <a:srgbClr val="FF0000"/>
                  </a:solidFill>
                </a:rPr>
                <a:t>{Drink} </a:t>
              </a:r>
              <a:r>
                <a:rPr lang="en-US" altLang="en-US" sz="1800" b="1" dirty="0">
                  <a:solidFill>
                    <a:srgbClr val="000000"/>
                  </a:solidFill>
                  <a:sym typeface="Symbol" pitchFamily="18" charset="2"/>
                </a:rPr>
                <a:t></a:t>
              </a:r>
              <a:r>
                <a:rPr lang="en-US" altLang="en-US" sz="1800" b="1" dirty="0" smtClean="0">
                  <a:solidFill>
                    <a:srgbClr val="000000"/>
                  </a:solidFill>
                  <a:sym typeface="Symbol" pitchFamily="18" charset="2"/>
                </a:rPr>
                <a:t> </a:t>
              </a:r>
              <a:r>
                <a:rPr lang="en-US" altLang="en-US" sz="1800" b="1" dirty="0" smtClean="0">
                  <a:solidFill>
                    <a:srgbClr val="0000CC"/>
                  </a:solidFill>
                  <a:sym typeface="Symbol" pitchFamily="18" charset="2"/>
                </a:rPr>
                <a:t>{</a:t>
              </a:r>
              <a:r>
                <a:rPr lang="en-US" sz="1800" b="1" dirty="0" smtClean="0">
                  <a:solidFill>
                    <a:srgbClr val="0000CC"/>
                  </a:solidFill>
                </a:rPr>
                <a:t>Diaper}</a:t>
              </a:r>
              <a:endParaRPr lang="en-US" sz="1800" b="1" dirty="0">
                <a:solidFill>
                  <a:srgbClr val="0000CC"/>
                </a:solidFill>
              </a:endParaRPr>
            </a:p>
          </p:txBody>
        </p:sp>
        <p:sp>
          <p:nvSpPr>
            <p:cNvPr id="6" name="Rectangle 5"/>
            <p:cNvSpPr/>
            <p:nvPr/>
          </p:nvSpPr>
          <p:spPr>
            <a:xfrm>
              <a:off x="535814" y="5478373"/>
              <a:ext cx="3902030" cy="400110"/>
            </a:xfrm>
            <a:prstGeom prst="rect">
              <a:avLst/>
            </a:prstGeom>
          </p:spPr>
          <p:txBody>
            <a:bodyPr wrap="none">
              <a:spAutoFit/>
            </a:bodyPr>
            <a:lstStyle/>
            <a:p>
              <a:pPr algn="ctr" defTabSz="914400" fontAlgn="base">
                <a:spcBef>
                  <a:spcPct val="20000"/>
                </a:spcBef>
                <a:spcAft>
                  <a:spcPct val="0"/>
                </a:spcAft>
                <a:buClr>
                  <a:srgbClr val="8C8C8C"/>
                </a:buClr>
                <a:buSzPct val="60000"/>
              </a:pPr>
              <a:r>
                <a:rPr lang="en-US" sz="2000" dirty="0" smtClean="0">
                  <a:solidFill>
                    <a:srgbClr val="FF0000"/>
                  </a:solidFill>
                </a:rPr>
                <a:t>{Drink} </a:t>
              </a:r>
              <a:r>
                <a:rPr lang="en-US" altLang="en-US" sz="2000" dirty="0">
                  <a:solidFill>
                    <a:srgbClr val="000000"/>
                  </a:solidFill>
                  <a:sym typeface="Symbol" pitchFamily="18" charset="2"/>
                </a:rPr>
                <a:t> </a:t>
              </a:r>
              <a:r>
                <a:rPr lang="en-US" altLang="en-US" sz="2000" dirty="0">
                  <a:solidFill>
                    <a:srgbClr val="0000CC"/>
                  </a:solidFill>
                  <a:sym typeface="Symbol" pitchFamily="18" charset="2"/>
                </a:rPr>
                <a:t>{</a:t>
              </a:r>
              <a:r>
                <a:rPr lang="en-US" sz="2000" dirty="0">
                  <a:solidFill>
                    <a:srgbClr val="0000CC"/>
                  </a:solidFill>
                </a:rPr>
                <a:t>Diaper</a:t>
              </a:r>
              <a:r>
                <a:rPr lang="en-US" sz="2000" dirty="0" smtClean="0">
                  <a:solidFill>
                    <a:srgbClr val="0000CC"/>
                  </a:solidFill>
                </a:rPr>
                <a:t>} = </a:t>
              </a:r>
              <a:r>
                <a:rPr lang="en-US" sz="2000" dirty="0" smtClean="0">
                  <a:solidFill>
                    <a:srgbClr val="FF0000"/>
                  </a:solidFill>
                </a:rPr>
                <a:t>{Drink, </a:t>
              </a:r>
              <a:r>
                <a:rPr lang="en-US" sz="2000" dirty="0" smtClean="0">
                  <a:solidFill>
                    <a:srgbClr val="0000CC"/>
                  </a:solidFill>
                </a:rPr>
                <a:t>Diaper</a:t>
              </a:r>
              <a:r>
                <a:rPr lang="en-US" sz="2000" dirty="0">
                  <a:solidFill>
                    <a:srgbClr val="0000CC"/>
                  </a:solidFill>
                </a:rPr>
                <a:t>}</a:t>
              </a:r>
              <a:r>
                <a:rPr lang="en-US" sz="2000" dirty="0" smtClean="0">
                  <a:solidFill>
                    <a:srgbClr val="0000CC"/>
                  </a:solidFill>
                </a:rPr>
                <a:t> </a:t>
              </a:r>
              <a:endParaRPr lang="en-US" sz="2000" dirty="0">
                <a:solidFill>
                  <a:srgbClr val="0000CC"/>
                </a:solidFill>
              </a:endParaRPr>
            </a:p>
          </p:txBody>
        </p:sp>
      </p:grpSp>
      <p:sp>
        <p:nvSpPr>
          <p:cNvPr id="22" name="Right Arrow 21"/>
          <p:cNvSpPr/>
          <p:nvPr/>
        </p:nvSpPr>
        <p:spPr>
          <a:xfrm rot="7889056">
            <a:off x="6768264" y="3484539"/>
            <a:ext cx="469447" cy="3143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US">
              <a:solidFill>
                <a:prstClr val="white"/>
              </a:solidFill>
            </a:endParaRPr>
          </a:p>
        </p:txBody>
      </p:sp>
    </p:spTree>
    <p:extLst>
      <p:ext uri="{BB962C8B-B14F-4D97-AF65-F5344CB8AC3E}">
        <p14:creationId xmlns:p14="http://schemas.microsoft.com/office/powerpoint/2010/main" val="39507941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9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9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19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196">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19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196">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17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19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19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19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19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6" grpId="0"/>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101600" y="152400"/>
            <a:ext cx="12395200" cy="762000"/>
          </a:xfrm>
        </p:spPr>
        <p:txBody>
          <a:bodyPr/>
          <a:lstStyle/>
          <a:p>
            <a:r>
              <a:rPr lang="en-US" altLang="en-US" dirty="0" smtClean="0"/>
              <a:t>Mining Frequent </a:t>
            </a:r>
            <a:r>
              <a:rPr lang="en-US" altLang="en-US" dirty="0" err="1" smtClean="0"/>
              <a:t>Itemsets</a:t>
            </a:r>
            <a:r>
              <a:rPr lang="en-US" altLang="en-US" dirty="0" smtClean="0"/>
              <a:t> and Association Rules</a:t>
            </a:r>
          </a:p>
        </p:txBody>
      </p:sp>
      <p:sp>
        <p:nvSpPr>
          <p:cNvPr id="8196" name="Rectangle 3"/>
          <p:cNvSpPr>
            <a:spLocks noGrp="1" noChangeArrowheads="1"/>
          </p:cNvSpPr>
          <p:nvPr>
            <p:ph idx="1"/>
          </p:nvPr>
        </p:nvSpPr>
        <p:spPr>
          <a:xfrm>
            <a:off x="547106" y="1225325"/>
            <a:ext cx="7213600" cy="1848951"/>
          </a:xfrm>
        </p:spPr>
        <p:txBody>
          <a:bodyPr/>
          <a:lstStyle/>
          <a:p>
            <a:pPr>
              <a:spcBef>
                <a:spcPts val="200"/>
              </a:spcBef>
              <a:defRPr/>
            </a:pPr>
            <a:r>
              <a:rPr lang="en-US" altLang="en-US" sz="2400" b="1" dirty="0" smtClean="0">
                <a:latin typeface="Calibri" panose="020F0502020204030204" pitchFamily="34" charset="0"/>
              </a:rPr>
              <a:t>Association rule mining</a:t>
            </a:r>
          </a:p>
          <a:p>
            <a:pPr lvl="1">
              <a:spcBef>
                <a:spcPts val="200"/>
              </a:spcBef>
              <a:defRPr/>
            </a:pPr>
            <a:r>
              <a:rPr lang="en-US" altLang="en-US" sz="2400" dirty="0" smtClean="0">
                <a:latin typeface="Calibri" panose="020F0502020204030204" pitchFamily="34" charset="0"/>
              </a:rPr>
              <a:t>Given two </a:t>
            </a:r>
            <a:r>
              <a:rPr lang="en-US" altLang="en-US" sz="2400" dirty="0">
                <a:latin typeface="Calibri" panose="020F0502020204030204" pitchFamily="34" charset="0"/>
              </a:rPr>
              <a:t>thresholds: </a:t>
            </a:r>
            <a:r>
              <a:rPr lang="en-US" altLang="en-US" sz="2400" i="1" dirty="0" err="1">
                <a:latin typeface="Calibri" panose="020F0502020204030204" pitchFamily="34" charset="0"/>
              </a:rPr>
              <a:t>minsup</a:t>
            </a:r>
            <a:r>
              <a:rPr lang="en-US" altLang="en-US" sz="2400" i="1" dirty="0">
                <a:latin typeface="Calibri" panose="020F0502020204030204" pitchFamily="34" charset="0"/>
              </a:rPr>
              <a:t>, </a:t>
            </a:r>
            <a:r>
              <a:rPr lang="en-US" altLang="en-US" sz="2400" i="1" dirty="0" err="1" smtClean="0">
                <a:latin typeface="Calibri" panose="020F0502020204030204" pitchFamily="34" charset="0"/>
              </a:rPr>
              <a:t>minconf</a:t>
            </a:r>
            <a:endParaRPr lang="en-US" altLang="en-US" sz="2400" dirty="0" smtClean="0">
              <a:latin typeface="Calibri" panose="020F0502020204030204" pitchFamily="34" charset="0"/>
            </a:endParaRPr>
          </a:p>
          <a:p>
            <a:pPr lvl="1">
              <a:spcBef>
                <a:spcPts val="200"/>
              </a:spcBef>
              <a:defRPr/>
            </a:pPr>
            <a:r>
              <a:rPr lang="en-US" altLang="en-US" sz="2400" dirty="0" smtClean="0">
                <a:latin typeface="Calibri" panose="020F0502020204030204" pitchFamily="34" charset="0"/>
              </a:rPr>
              <a:t>Find </a:t>
            </a:r>
            <a:r>
              <a:rPr lang="en-US" altLang="en-US" sz="2400" dirty="0">
                <a:solidFill>
                  <a:srgbClr val="FF0000"/>
                </a:solidFill>
                <a:latin typeface="Calibri" panose="020F0502020204030204" pitchFamily="34" charset="0"/>
              </a:rPr>
              <a:t>all</a:t>
            </a:r>
            <a:r>
              <a:rPr lang="en-US" altLang="en-US" sz="2400" dirty="0">
                <a:latin typeface="Calibri" panose="020F0502020204030204" pitchFamily="34" charset="0"/>
              </a:rPr>
              <a:t> of the </a:t>
            </a:r>
            <a:r>
              <a:rPr lang="en-US" altLang="en-US" sz="2400" dirty="0" smtClean="0">
                <a:latin typeface="Calibri" panose="020F0502020204030204" pitchFamily="34" charset="0"/>
              </a:rPr>
              <a:t>rules, </a:t>
            </a:r>
            <a:r>
              <a:rPr lang="en-US" altLang="en-US" sz="2400" i="1" dirty="0">
                <a:latin typeface="Calibri" panose="020F0502020204030204" pitchFamily="34" charset="0"/>
              </a:rPr>
              <a:t>X </a:t>
            </a:r>
            <a:r>
              <a:rPr lang="en-US" altLang="en-US" sz="2400" dirty="0">
                <a:latin typeface="Calibri" panose="020F0502020204030204" pitchFamily="34" charset="0"/>
                <a:sym typeface="Wingdings" pitchFamily="2" charset="2"/>
              </a:rPr>
              <a:t> </a:t>
            </a:r>
            <a:r>
              <a:rPr lang="en-US" altLang="en-US" sz="2400" i="1" dirty="0" smtClean="0">
                <a:latin typeface="Calibri" panose="020F0502020204030204" pitchFamily="34" charset="0"/>
                <a:sym typeface="Wingdings" pitchFamily="2" charset="2"/>
              </a:rPr>
              <a:t>Y </a:t>
            </a:r>
            <a:r>
              <a:rPr lang="en-US" altLang="en-US" sz="2400" dirty="0" smtClean="0">
                <a:latin typeface="Calibri" panose="020F0502020204030204" pitchFamily="34" charset="0"/>
                <a:sym typeface="Wingdings" pitchFamily="2" charset="2"/>
              </a:rPr>
              <a:t>(s, c)</a:t>
            </a:r>
          </a:p>
          <a:p>
            <a:pPr lvl="2">
              <a:spcBef>
                <a:spcPts val="200"/>
              </a:spcBef>
              <a:defRPr/>
            </a:pPr>
            <a:r>
              <a:rPr lang="en-US" altLang="en-US" sz="2400" dirty="0" smtClean="0">
                <a:latin typeface="Calibri" panose="020F0502020204030204" pitchFamily="34" charset="0"/>
              </a:rPr>
              <a:t>such that, s ≥ </a:t>
            </a:r>
            <a:r>
              <a:rPr lang="en-US" altLang="en-US" sz="2400" i="1" dirty="0" err="1" smtClean="0">
                <a:latin typeface="Calibri" panose="020F0502020204030204" pitchFamily="34" charset="0"/>
              </a:rPr>
              <a:t>minsup</a:t>
            </a:r>
            <a:r>
              <a:rPr lang="en-US" altLang="en-US" sz="2400" i="1" dirty="0" smtClean="0">
                <a:latin typeface="Calibri" panose="020F0502020204030204" pitchFamily="34" charset="0"/>
              </a:rPr>
              <a:t> </a:t>
            </a:r>
            <a:r>
              <a:rPr lang="en-US" altLang="en-US" sz="2400" dirty="0" smtClean="0">
                <a:latin typeface="Calibri" panose="020F0502020204030204" pitchFamily="34" charset="0"/>
              </a:rPr>
              <a:t>and</a:t>
            </a:r>
            <a:r>
              <a:rPr lang="en-US" altLang="en-US" sz="2400" i="1" dirty="0" smtClean="0">
                <a:latin typeface="Calibri" panose="020F0502020204030204" pitchFamily="34" charset="0"/>
              </a:rPr>
              <a:t>  c </a:t>
            </a:r>
            <a:r>
              <a:rPr lang="en-US" altLang="en-US" sz="2400" dirty="0" smtClean="0">
                <a:latin typeface="Calibri" panose="020F0502020204030204" pitchFamily="34" charset="0"/>
              </a:rPr>
              <a:t>≥ </a:t>
            </a:r>
            <a:r>
              <a:rPr lang="en-US" altLang="en-US" sz="2400" i="1" dirty="0" err="1" smtClean="0">
                <a:latin typeface="Calibri" panose="020F0502020204030204" pitchFamily="34" charset="0"/>
              </a:rPr>
              <a:t>minconf</a:t>
            </a:r>
            <a:r>
              <a:rPr lang="en-US" altLang="en-US" sz="2400" i="1" dirty="0" smtClean="0">
                <a:latin typeface="Calibri" panose="020F0502020204030204" pitchFamily="34" charset="0"/>
              </a:rPr>
              <a:t> </a:t>
            </a:r>
            <a:endParaRPr lang="en-US" altLang="en-US" sz="2400" dirty="0" smtClean="0">
              <a:latin typeface="Calibri" panose="020F0502020204030204" pitchFamily="34" charset="0"/>
            </a:endParaRPr>
          </a:p>
        </p:txBody>
      </p:sp>
      <p:graphicFrame>
        <p:nvGraphicFramePr>
          <p:cNvPr id="41" name="Group 44"/>
          <p:cNvGraphicFramePr>
            <a:graphicFrameLocks noGrp="1"/>
          </p:cNvGraphicFramePr>
          <p:nvPr>
            <p:extLst>
              <p:ext uri="{D42A27DB-BD31-4B8C-83A1-F6EECF244321}">
                <p14:modId xmlns:p14="http://schemas.microsoft.com/office/powerpoint/2010/main" val="4061151006"/>
              </p:ext>
            </p:extLst>
          </p:nvPr>
        </p:nvGraphicFramePr>
        <p:xfrm>
          <a:off x="7026859" y="1259417"/>
          <a:ext cx="4023457" cy="2193996"/>
        </p:xfrm>
        <a:graphic>
          <a:graphicData uri="http://schemas.openxmlformats.org/drawingml/2006/table">
            <a:tbl>
              <a:tblPr/>
              <a:tblGrid>
                <a:gridCol w="552240"/>
                <a:gridCol w="3471217"/>
              </a:tblGrid>
              <a:tr h="33221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err="1" smtClean="0">
                          <a:ln>
                            <a:noFill/>
                          </a:ln>
                          <a:solidFill>
                            <a:schemeClr val="tx1"/>
                          </a:solidFill>
                          <a:effectLst/>
                          <a:latin typeface="Calibri" panose="020F0502020204030204" pitchFamily="34" charset="0"/>
                        </a:rPr>
                        <a:t>Tid</a:t>
                      </a:r>
                      <a:endParaRPr kumimoji="0" lang="en-US" sz="1800" b="1" i="0" u="none" strike="noStrike" cap="none" normalizeH="0" baseline="0" dirty="0" smtClean="0">
                        <a:ln>
                          <a:noFill/>
                        </a:ln>
                        <a:solidFill>
                          <a:schemeClr val="tx1"/>
                        </a:solidFill>
                        <a:effectLst/>
                        <a:latin typeface="Calibri" panose="020F0502020204030204" pitchFamily="34" charset="0"/>
                      </a:endParaRPr>
                    </a:p>
                  </a:txBody>
                  <a:tcPr marL="121920" marR="121920"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smtClean="0">
                          <a:ln>
                            <a:noFill/>
                          </a:ln>
                          <a:solidFill>
                            <a:schemeClr val="tx1"/>
                          </a:solidFill>
                          <a:effectLst/>
                          <a:latin typeface="Calibri" panose="020F0502020204030204" pitchFamily="34" charset="0"/>
                        </a:rPr>
                        <a:t>Items bought</a:t>
                      </a:r>
                    </a:p>
                  </a:txBody>
                  <a:tcPr marL="121920" marR="121920"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1"/>
                    </a:solidFill>
                  </a:tcPr>
                </a:tc>
              </a:tr>
              <a:tr h="33221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Calibri" panose="020F0502020204030204" pitchFamily="34" charset="0"/>
                        </a:rPr>
                        <a:t>10</a:t>
                      </a:r>
                    </a:p>
                  </a:txBody>
                  <a:tcPr marL="121920" marR="121920"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smtClean="0">
                          <a:ln>
                            <a:noFill/>
                          </a:ln>
                          <a:solidFill>
                            <a:srgbClr val="FF0000"/>
                          </a:solidFill>
                          <a:effectLst/>
                          <a:latin typeface="Calibri" panose="020F0502020204030204" pitchFamily="34" charset="0"/>
                        </a:rPr>
                        <a:t>Drink,</a:t>
                      </a:r>
                      <a:r>
                        <a:rPr kumimoji="0" lang="en-US" sz="1800" b="0" i="0" u="none" strike="noStrike" cap="none" normalizeH="0" baseline="0" dirty="0" smtClean="0">
                          <a:ln>
                            <a:noFill/>
                          </a:ln>
                          <a:solidFill>
                            <a:schemeClr val="tx1"/>
                          </a:solidFill>
                          <a:effectLst/>
                          <a:latin typeface="Calibri" panose="020F0502020204030204" pitchFamily="34" charset="0"/>
                        </a:rPr>
                        <a:t> </a:t>
                      </a:r>
                      <a:r>
                        <a:rPr kumimoji="0" lang="en-US" sz="1800" b="0" i="0" u="none" strike="noStrike" cap="none" normalizeH="0" baseline="0" dirty="0" smtClean="0">
                          <a:ln>
                            <a:noFill/>
                          </a:ln>
                          <a:solidFill>
                            <a:srgbClr val="BD582C"/>
                          </a:solidFill>
                          <a:effectLst/>
                          <a:latin typeface="Calibri" panose="020F0502020204030204" pitchFamily="34" charset="0"/>
                        </a:rPr>
                        <a:t>Nuts</a:t>
                      </a:r>
                      <a:r>
                        <a:rPr kumimoji="0" lang="en-US" sz="1800" b="0" i="0" u="none" strike="noStrike" cap="none" normalizeH="0" baseline="0" dirty="0" smtClean="0">
                          <a:ln>
                            <a:noFill/>
                          </a:ln>
                          <a:solidFill>
                            <a:schemeClr val="tx1"/>
                          </a:solidFill>
                          <a:effectLst/>
                          <a:latin typeface="Calibri" panose="020F0502020204030204" pitchFamily="34" charset="0"/>
                        </a:rPr>
                        <a:t>, </a:t>
                      </a:r>
                      <a:r>
                        <a:rPr kumimoji="0" lang="en-US" sz="1800" b="0" i="0" u="none" strike="noStrike" cap="none" normalizeH="0" baseline="0" dirty="0" smtClean="0">
                          <a:ln>
                            <a:noFill/>
                          </a:ln>
                          <a:solidFill>
                            <a:srgbClr val="0000CC"/>
                          </a:solidFill>
                          <a:effectLst/>
                          <a:latin typeface="Calibri" panose="020F0502020204030204" pitchFamily="34" charset="0"/>
                        </a:rPr>
                        <a:t>Diaper</a:t>
                      </a:r>
                    </a:p>
                  </a:txBody>
                  <a:tcPr marL="121920" marR="121920"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3221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Calibri" panose="020F0502020204030204" pitchFamily="34" charset="0"/>
                        </a:rPr>
                        <a:t>20</a:t>
                      </a:r>
                    </a:p>
                  </a:txBody>
                  <a:tcPr marL="121920" marR="121920"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smtClean="0">
                          <a:ln>
                            <a:noFill/>
                          </a:ln>
                          <a:solidFill>
                            <a:srgbClr val="FF0000"/>
                          </a:solidFill>
                          <a:effectLst/>
                          <a:latin typeface="Calibri" panose="020F0502020204030204" pitchFamily="34" charset="0"/>
                        </a:rPr>
                        <a:t>Drink</a:t>
                      </a:r>
                      <a:r>
                        <a:rPr kumimoji="0" lang="en-US" sz="1800" b="0" i="0" u="none" strike="noStrike" cap="none" normalizeH="0" baseline="0" dirty="0" smtClean="0">
                          <a:ln>
                            <a:noFill/>
                          </a:ln>
                          <a:solidFill>
                            <a:schemeClr val="tx1"/>
                          </a:solidFill>
                          <a:effectLst/>
                          <a:latin typeface="Calibri" panose="020F0502020204030204" pitchFamily="34" charset="0"/>
                        </a:rPr>
                        <a:t>, Coffee, </a:t>
                      </a:r>
                      <a:r>
                        <a:rPr kumimoji="0" lang="en-US" sz="1800" b="0" i="0" u="none" strike="noStrike" cap="none" normalizeH="0" baseline="0" dirty="0" smtClean="0">
                          <a:ln>
                            <a:noFill/>
                          </a:ln>
                          <a:solidFill>
                            <a:srgbClr val="0000CC"/>
                          </a:solidFill>
                          <a:effectLst/>
                          <a:latin typeface="Calibri" panose="020F0502020204030204" pitchFamily="34" charset="0"/>
                        </a:rPr>
                        <a:t>Diaper</a:t>
                      </a:r>
                    </a:p>
                  </a:txBody>
                  <a:tcPr marL="121920" marR="121920"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3221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Calibri" panose="020F0502020204030204" pitchFamily="34" charset="0"/>
                        </a:rPr>
                        <a:t>30</a:t>
                      </a:r>
                    </a:p>
                  </a:txBody>
                  <a:tcPr marL="121920" marR="121920"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smtClean="0">
                          <a:ln>
                            <a:noFill/>
                          </a:ln>
                          <a:solidFill>
                            <a:srgbClr val="FF0000"/>
                          </a:solidFill>
                          <a:effectLst/>
                          <a:latin typeface="Calibri" panose="020F0502020204030204" pitchFamily="34" charset="0"/>
                        </a:rPr>
                        <a:t>Drink,</a:t>
                      </a:r>
                      <a:r>
                        <a:rPr kumimoji="0" lang="en-US" sz="1800" b="0" i="0" u="none" strike="noStrike" cap="none" normalizeH="0" baseline="0" dirty="0" smtClean="0">
                          <a:ln>
                            <a:noFill/>
                          </a:ln>
                          <a:solidFill>
                            <a:schemeClr val="tx1"/>
                          </a:solidFill>
                          <a:effectLst/>
                          <a:latin typeface="Calibri" panose="020F0502020204030204" pitchFamily="34" charset="0"/>
                        </a:rPr>
                        <a:t> </a:t>
                      </a:r>
                      <a:r>
                        <a:rPr kumimoji="0" lang="en-US" sz="1800" b="0" i="0" u="none" strike="noStrike" cap="none" normalizeH="0" baseline="0" dirty="0" smtClean="0">
                          <a:ln>
                            <a:noFill/>
                          </a:ln>
                          <a:solidFill>
                            <a:srgbClr val="0000CC"/>
                          </a:solidFill>
                          <a:effectLst/>
                          <a:latin typeface="Calibri" panose="020F0502020204030204" pitchFamily="34" charset="0"/>
                        </a:rPr>
                        <a:t>Diaper</a:t>
                      </a:r>
                      <a:r>
                        <a:rPr kumimoji="0" lang="en-US" sz="1800" b="0" i="0" u="none" strike="noStrike" cap="none" normalizeH="0" baseline="0" dirty="0" smtClean="0">
                          <a:ln>
                            <a:noFill/>
                          </a:ln>
                          <a:solidFill>
                            <a:schemeClr val="tx1"/>
                          </a:solidFill>
                          <a:effectLst/>
                          <a:latin typeface="Calibri" panose="020F0502020204030204" pitchFamily="34" charset="0"/>
                        </a:rPr>
                        <a:t>, </a:t>
                      </a:r>
                      <a:r>
                        <a:rPr kumimoji="0" lang="en-US" sz="1800" b="0" i="0" u="none" strike="noStrike" cap="none" normalizeH="0" baseline="0" dirty="0" smtClean="0">
                          <a:ln>
                            <a:noFill/>
                          </a:ln>
                          <a:solidFill>
                            <a:srgbClr val="00B050"/>
                          </a:solidFill>
                          <a:effectLst/>
                          <a:latin typeface="Calibri" panose="020F0502020204030204" pitchFamily="34" charset="0"/>
                        </a:rPr>
                        <a:t>Eggs</a:t>
                      </a:r>
                    </a:p>
                  </a:txBody>
                  <a:tcPr marL="121920" marR="121920"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3221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Calibri" panose="020F0502020204030204" pitchFamily="34" charset="0"/>
                        </a:rPr>
                        <a:t>40</a:t>
                      </a:r>
                    </a:p>
                  </a:txBody>
                  <a:tcPr marL="121920" marR="121920"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smtClean="0">
                          <a:ln>
                            <a:noFill/>
                          </a:ln>
                          <a:solidFill>
                            <a:srgbClr val="BD582C"/>
                          </a:solidFill>
                          <a:effectLst/>
                          <a:latin typeface="Calibri" panose="020F0502020204030204" pitchFamily="34" charset="0"/>
                        </a:rPr>
                        <a:t>Nuts</a:t>
                      </a:r>
                      <a:r>
                        <a:rPr kumimoji="0" lang="en-US" sz="1800" b="0" i="0" u="none" strike="noStrike" cap="none" normalizeH="0" baseline="0" dirty="0" smtClean="0">
                          <a:ln>
                            <a:noFill/>
                          </a:ln>
                          <a:solidFill>
                            <a:schemeClr val="tx1"/>
                          </a:solidFill>
                          <a:effectLst/>
                          <a:latin typeface="Calibri" panose="020F0502020204030204" pitchFamily="34" charset="0"/>
                        </a:rPr>
                        <a:t>, </a:t>
                      </a:r>
                      <a:r>
                        <a:rPr kumimoji="0" lang="en-US" sz="1800" b="0" i="0" u="none" strike="noStrike" cap="none" normalizeH="0" baseline="0" dirty="0" smtClean="0">
                          <a:ln>
                            <a:noFill/>
                          </a:ln>
                          <a:solidFill>
                            <a:srgbClr val="00B050"/>
                          </a:solidFill>
                          <a:effectLst/>
                          <a:latin typeface="Calibri" panose="020F0502020204030204" pitchFamily="34" charset="0"/>
                        </a:rPr>
                        <a:t>Eggs</a:t>
                      </a:r>
                      <a:r>
                        <a:rPr kumimoji="0" lang="en-US" sz="1800" b="0" i="0" u="none" strike="noStrike" cap="none" normalizeH="0" baseline="0" dirty="0" smtClean="0">
                          <a:ln>
                            <a:noFill/>
                          </a:ln>
                          <a:solidFill>
                            <a:schemeClr val="tx1"/>
                          </a:solidFill>
                          <a:effectLst/>
                          <a:latin typeface="Calibri" panose="020F0502020204030204" pitchFamily="34" charset="0"/>
                        </a:rPr>
                        <a:t>, Milk</a:t>
                      </a:r>
                    </a:p>
                  </a:txBody>
                  <a:tcPr marL="121920" marR="121920"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021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Calibri" panose="020F0502020204030204" pitchFamily="34" charset="0"/>
                        </a:rPr>
                        <a:t>50</a:t>
                      </a:r>
                    </a:p>
                  </a:txBody>
                  <a:tcPr marL="121920" marR="121920"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smtClean="0">
                          <a:ln>
                            <a:noFill/>
                          </a:ln>
                          <a:solidFill>
                            <a:srgbClr val="BD582C"/>
                          </a:solidFill>
                          <a:effectLst/>
                          <a:latin typeface="Calibri" panose="020F0502020204030204" pitchFamily="34" charset="0"/>
                        </a:rPr>
                        <a:t>Nuts</a:t>
                      </a:r>
                      <a:r>
                        <a:rPr kumimoji="0" lang="en-US" sz="1800" b="0" i="0" u="none" strike="noStrike" cap="none" normalizeH="0" baseline="0" dirty="0" smtClean="0">
                          <a:ln>
                            <a:noFill/>
                          </a:ln>
                          <a:solidFill>
                            <a:schemeClr val="tx1"/>
                          </a:solidFill>
                          <a:effectLst/>
                          <a:latin typeface="Calibri" panose="020F0502020204030204" pitchFamily="34" charset="0"/>
                        </a:rPr>
                        <a:t>, Coffee, </a:t>
                      </a:r>
                      <a:r>
                        <a:rPr kumimoji="0" lang="en-US" sz="1800" b="0" i="0" u="none" strike="noStrike" cap="none" normalizeH="0" baseline="0" dirty="0" smtClean="0">
                          <a:ln>
                            <a:noFill/>
                          </a:ln>
                          <a:solidFill>
                            <a:srgbClr val="0000CC"/>
                          </a:solidFill>
                          <a:effectLst/>
                          <a:latin typeface="Calibri" panose="020F0502020204030204" pitchFamily="34" charset="0"/>
                        </a:rPr>
                        <a:t>Diaper,</a:t>
                      </a:r>
                      <a:r>
                        <a:rPr kumimoji="0" lang="en-US" sz="1800" b="0" i="0" u="none" strike="noStrike" cap="none" normalizeH="0" baseline="0" dirty="0" smtClean="0">
                          <a:ln>
                            <a:noFill/>
                          </a:ln>
                          <a:solidFill>
                            <a:schemeClr val="tx1"/>
                          </a:solidFill>
                          <a:effectLst/>
                          <a:latin typeface="Calibri" panose="020F0502020204030204" pitchFamily="34" charset="0"/>
                        </a:rPr>
                        <a:t> </a:t>
                      </a:r>
                      <a:r>
                        <a:rPr kumimoji="0" lang="en-US" sz="1800" b="0" i="0" u="none" strike="noStrike" cap="none" normalizeH="0" baseline="0" dirty="0" smtClean="0">
                          <a:ln>
                            <a:noFill/>
                          </a:ln>
                          <a:solidFill>
                            <a:srgbClr val="00B050"/>
                          </a:solidFill>
                          <a:effectLst/>
                          <a:latin typeface="Calibri" panose="020F0502020204030204" pitchFamily="34" charset="0"/>
                        </a:rPr>
                        <a:t>Eggs</a:t>
                      </a:r>
                      <a:r>
                        <a:rPr kumimoji="0" lang="en-US" sz="1800" b="0" i="0" u="none" strike="noStrike" cap="none" normalizeH="0" baseline="0" dirty="0" smtClean="0">
                          <a:ln>
                            <a:noFill/>
                          </a:ln>
                          <a:solidFill>
                            <a:schemeClr val="tx1"/>
                          </a:solidFill>
                          <a:effectLst/>
                          <a:latin typeface="Calibri" panose="020F0502020204030204" pitchFamily="34" charset="0"/>
                        </a:rPr>
                        <a:t>, Milk</a:t>
                      </a:r>
                    </a:p>
                  </a:txBody>
                  <a:tcPr marL="121920" marR="121920"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
        <p:nvSpPr>
          <p:cNvPr id="23" name="Rectangle 3"/>
          <p:cNvSpPr txBox="1">
            <a:spLocks noChangeArrowheads="1"/>
          </p:cNvSpPr>
          <p:nvPr/>
        </p:nvSpPr>
        <p:spPr>
          <a:xfrm>
            <a:off x="547106" y="3019491"/>
            <a:ext cx="5401749" cy="2897714"/>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spcBef>
                <a:spcPts val="200"/>
              </a:spcBef>
              <a:defRPr/>
            </a:pPr>
            <a:r>
              <a:rPr lang="en-US" altLang="en-US" sz="2400" dirty="0" smtClean="0">
                <a:solidFill>
                  <a:srgbClr val="000000"/>
                </a:solidFill>
              </a:rPr>
              <a:t>Let</a:t>
            </a:r>
            <a:r>
              <a:rPr lang="en-US" altLang="en-US" sz="2400" i="1" dirty="0" smtClean="0">
                <a:solidFill>
                  <a:srgbClr val="000000"/>
                </a:solidFill>
              </a:rPr>
              <a:t>  </a:t>
            </a:r>
            <a:r>
              <a:rPr lang="en-US" altLang="en-US" sz="2400" i="1" dirty="0" err="1" smtClean="0">
                <a:solidFill>
                  <a:srgbClr val="000000"/>
                </a:solidFill>
              </a:rPr>
              <a:t>minsup</a:t>
            </a:r>
            <a:r>
              <a:rPr lang="en-US" altLang="en-US" sz="2400" i="1" dirty="0" smtClean="0">
                <a:solidFill>
                  <a:srgbClr val="000000"/>
                </a:solidFill>
              </a:rPr>
              <a:t> = 50% </a:t>
            </a:r>
          </a:p>
          <a:p>
            <a:pPr lvl="2">
              <a:spcBef>
                <a:spcPts val="200"/>
              </a:spcBef>
              <a:defRPr/>
            </a:pPr>
            <a:r>
              <a:rPr lang="en-US" altLang="en-US" sz="2400" dirty="0" smtClean="0">
                <a:solidFill>
                  <a:srgbClr val="000000"/>
                </a:solidFill>
              </a:rPr>
              <a:t>Freq. 1-itemsets: Drink: 3, Nuts: 3, Diaper: 4, Eggs: 3</a:t>
            </a:r>
          </a:p>
          <a:p>
            <a:pPr lvl="2">
              <a:spcBef>
                <a:spcPts val="200"/>
              </a:spcBef>
              <a:defRPr/>
            </a:pPr>
            <a:r>
              <a:rPr lang="en-US" altLang="en-US" sz="2400" dirty="0" smtClean="0">
                <a:solidFill>
                  <a:srgbClr val="000000"/>
                </a:solidFill>
              </a:rPr>
              <a:t>Freq. 2-itemsets:  {Drink, Diaper}: 3</a:t>
            </a:r>
            <a:endParaRPr lang="en-US" altLang="en-US" sz="2400" i="1" dirty="0" smtClean="0">
              <a:solidFill>
                <a:srgbClr val="000000"/>
              </a:solidFill>
              <a:sym typeface="Symbol" pitchFamily="18" charset="2"/>
            </a:endParaRPr>
          </a:p>
          <a:p>
            <a:pPr>
              <a:spcBef>
                <a:spcPts val="200"/>
              </a:spcBef>
              <a:defRPr/>
            </a:pPr>
            <a:endParaRPr lang="en-US" altLang="en-US" sz="2400" dirty="0" smtClean="0">
              <a:solidFill>
                <a:srgbClr val="000000"/>
              </a:solidFill>
            </a:endParaRPr>
          </a:p>
          <a:p>
            <a:pPr>
              <a:spcBef>
                <a:spcPts val="200"/>
              </a:spcBef>
              <a:defRPr/>
            </a:pPr>
            <a:r>
              <a:rPr lang="en-US" altLang="en-US" sz="2400" dirty="0" smtClean="0">
                <a:solidFill>
                  <a:srgbClr val="000000"/>
                </a:solidFill>
              </a:rPr>
              <a:t>Let </a:t>
            </a:r>
            <a:r>
              <a:rPr lang="en-US" altLang="en-US" sz="2400" i="1" dirty="0" err="1" smtClean="0">
                <a:solidFill>
                  <a:srgbClr val="000000"/>
                </a:solidFill>
              </a:rPr>
              <a:t>minconf</a:t>
            </a:r>
            <a:r>
              <a:rPr lang="en-US" altLang="en-US" sz="2400" i="1" dirty="0" smtClean="0">
                <a:solidFill>
                  <a:srgbClr val="000000"/>
                </a:solidFill>
              </a:rPr>
              <a:t> = 50%</a:t>
            </a:r>
            <a:endParaRPr lang="en-US" altLang="en-US" sz="2400" dirty="0" smtClean="0">
              <a:solidFill>
                <a:srgbClr val="000000"/>
              </a:solidFill>
            </a:endParaRPr>
          </a:p>
          <a:p>
            <a:pPr lvl="1">
              <a:spcBef>
                <a:spcPts val="200"/>
              </a:spcBef>
              <a:defRPr/>
            </a:pPr>
            <a:r>
              <a:rPr lang="en-US" altLang="en-US" sz="2400" i="1" dirty="0" smtClean="0">
                <a:solidFill>
                  <a:srgbClr val="000000"/>
                </a:solidFill>
              </a:rPr>
              <a:t>Drink </a:t>
            </a:r>
            <a:r>
              <a:rPr lang="en-US" altLang="en-US" sz="2400" dirty="0" smtClean="0">
                <a:solidFill>
                  <a:srgbClr val="000000"/>
                </a:solidFill>
                <a:sym typeface="Wingdings" pitchFamily="2" charset="2"/>
              </a:rPr>
              <a:t></a:t>
            </a:r>
            <a:r>
              <a:rPr lang="en-US" altLang="en-US" sz="2400" i="1" dirty="0" smtClean="0">
                <a:solidFill>
                  <a:srgbClr val="000000"/>
                </a:solidFill>
                <a:sym typeface="Symbol" pitchFamily="18" charset="2"/>
              </a:rPr>
              <a:t> Diaper  </a:t>
            </a:r>
            <a:r>
              <a:rPr lang="en-US" altLang="en-US" sz="2400" dirty="0" smtClean="0">
                <a:solidFill>
                  <a:srgbClr val="000000"/>
                </a:solidFill>
                <a:sym typeface="Symbol" pitchFamily="18" charset="2"/>
              </a:rPr>
              <a:t>(60%, 100%)</a:t>
            </a:r>
          </a:p>
          <a:p>
            <a:pPr lvl="1">
              <a:spcBef>
                <a:spcPts val="200"/>
              </a:spcBef>
              <a:defRPr/>
            </a:pPr>
            <a:r>
              <a:rPr lang="en-US" altLang="en-US" sz="2400" i="1" dirty="0" smtClean="0">
                <a:solidFill>
                  <a:srgbClr val="000000"/>
                </a:solidFill>
              </a:rPr>
              <a:t>Diaper </a:t>
            </a:r>
            <a:r>
              <a:rPr lang="en-US" altLang="en-US" sz="2400" dirty="0" smtClean="0">
                <a:solidFill>
                  <a:srgbClr val="000000"/>
                </a:solidFill>
                <a:sym typeface="Wingdings" pitchFamily="2" charset="2"/>
              </a:rPr>
              <a:t></a:t>
            </a:r>
            <a:r>
              <a:rPr lang="en-US" altLang="en-US" sz="2400" i="1" dirty="0" smtClean="0">
                <a:solidFill>
                  <a:srgbClr val="000000"/>
                </a:solidFill>
                <a:sym typeface="Symbol" pitchFamily="18" charset="2"/>
              </a:rPr>
              <a:t> Drink  </a:t>
            </a:r>
            <a:r>
              <a:rPr lang="en-US" altLang="en-US" sz="2400" dirty="0" smtClean="0">
                <a:solidFill>
                  <a:srgbClr val="000000"/>
                </a:solidFill>
                <a:sym typeface="Symbol" pitchFamily="18" charset="2"/>
              </a:rPr>
              <a:t>(60%, 75%)</a:t>
            </a:r>
          </a:p>
        </p:txBody>
      </p:sp>
      <p:sp>
        <p:nvSpPr>
          <p:cNvPr id="24" name="Rectangle 3"/>
          <p:cNvSpPr txBox="1">
            <a:spLocks noChangeArrowheads="1"/>
          </p:cNvSpPr>
          <p:nvPr/>
        </p:nvSpPr>
        <p:spPr>
          <a:xfrm>
            <a:off x="6590427" y="3602630"/>
            <a:ext cx="4586013" cy="2314575"/>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spcBef>
                <a:spcPts val="200"/>
              </a:spcBef>
              <a:defRPr/>
            </a:pPr>
            <a:r>
              <a:rPr lang="en-US" altLang="en-US" sz="2400" b="1" dirty="0" smtClean="0">
                <a:solidFill>
                  <a:srgbClr val="000000"/>
                </a:solidFill>
              </a:rPr>
              <a:t>Observations: </a:t>
            </a:r>
          </a:p>
          <a:p>
            <a:pPr lvl="1">
              <a:spcBef>
                <a:spcPts val="200"/>
              </a:spcBef>
              <a:defRPr/>
            </a:pPr>
            <a:r>
              <a:rPr lang="en-US" altLang="en-US" sz="2400" dirty="0" smtClean="0">
                <a:solidFill>
                  <a:srgbClr val="000000"/>
                </a:solidFill>
              </a:rPr>
              <a:t>Mining association rules and mining frequent patterns are very close problems</a:t>
            </a:r>
          </a:p>
          <a:p>
            <a:pPr lvl="1">
              <a:spcBef>
                <a:spcPts val="200"/>
              </a:spcBef>
              <a:defRPr/>
            </a:pPr>
            <a:r>
              <a:rPr lang="en-US" altLang="en-US" sz="2400" dirty="0" smtClean="0">
                <a:solidFill>
                  <a:srgbClr val="000000"/>
                </a:solidFill>
              </a:rPr>
              <a:t>Scalable methods are needed for mining large datasets</a:t>
            </a:r>
          </a:p>
        </p:txBody>
      </p:sp>
      <p:sp>
        <p:nvSpPr>
          <p:cNvPr id="9" name="TextBox 8"/>
          <p:cNvSpPr txBox="1"/>
          <p:nvPr/>
        </p:nvSpPr>
        <p:spPr>
          <a:xfrm>
            <a:off x="1665632" y="6306087"/>
            <a:ext cx="3164695" cy="461665"/>
          </a:xfrm>
          <a:prstGeom prst="rect">
            <a:avLst/>
          </a:prstGeom>
          <a:solidFill>
            <a:srgbClr val="FFFF00"/>
          </a:solidFill>
        </p:spPr>
        <p:txBody>
          <a:bodyPr wrap="square" rtlCol="0">
            <a:spAutoFit/>
          </a:bodyPr>
          <a:lstStyle/>
          <a:p>
            <a:pPr defTabSz="457178">
              <a:spcBef>
                <a:spcPts val="200"/>
              </a:spcBef>
              <a:defRPr/>
            </a:pPr>
            <a:r>
              <a:rPr lang="en-US" altLang="en-US" sz="2400" dirty="0">
                <a:solidFill>
                  <a:srgbClr val="0033CC"/>
                </a:solidFill>
              </a:rPr>
              <a:t>(Q: Are these all rules</a:t>
            </a:r>
            <a:r>
              <a:rPr lang="en-US" altLang="en-US" sz="2400" dirty="0" smtClean="0">
                <a:solidFill>
                  <a:srgbClr val="0033CC"/>
                </a:solidFill>
              </a:rPr>
              <a:t>?)</a:t>
            </a:r>
            <a:endParaRPr lang="en-US" altLang="en-US" sz="2400" dirty="0">
              <a:solidFill>
                <a:srgbClr val="0033CC"/>
              </a:solidFill>
            </a:endParaRPr>
          </a:p>
        </p:txBody>
      </p:sp>
      <p:sp>
        <p:nvSpPr>
          <p:cNvPr id="2" name="Right Arrow 1"/>
          <p:cNvSpPr/>
          <p:nvPr/>
        </p:nvSpPr>
        <p:spPr>
          <a:xfrm rot="8697408">
            <a:off x="5948855" y="2945874"/>
            <a:ext cx="641572" cy="5255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3585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9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9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4">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84108" y="1219200"/>
            <a:ext cx="9503716" cy="5205413"/>
          </a:xfrm>
          <a:prstGeom prst="rect">
            <a:avLst/>
          </a:prstGeom>
        </p:spPr>
      </p:pic>
    </p:spTree>
    <p:extLst>
      <p:ext uri="{BB962C8B-B14F-4D97-AF65-F5344CB8AC3E}">
        <p14:creationId xmlns:p14="http://schemas.microsoft.com/office/powerpoint/2010/main" val="54610998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Naïve Algorithm</a:t>
            </a:r>
            <a:endParaRPr lang="en-US" dirty="0"/>
          </a:p>
        </p:txBody>
      </p:sp>
      <p:pic>
        <p:nvPicPr>
          <p:cNvPr id="4" name="Picture 3"/>
          <p:cNvPicPr>
            <a:picLocks noChangeAspect="1"/>
          </p:cNvPicPr>
          <p:nvPr/>
        </p:nvPicPr>
        <p:blipFill>
          <a:blip r:embed="rId2"/>
          <a:stretch>
            <a:fillRect/>
          </a:stretch>
        </p:blipFill>
        <p:spPr>
          <a:xfrm>
            <a:off x="5669096" y="1173174"/>
            <a:ext cx="3434652" cy="1661413"/>
          </a:xfrm>
          <a:prstGeom prst="rect">
            <a:avLst/>
          </a:prstGeom>
        </p:spPr>
      </p:pic>
      <p:pic>
        <p:nvPicPr>
          <p:cNvPr id="5" name="Picture 4"/>
          <p:cNvPicPr>
            <a:picLocks noChangeAspect="1"/>
          </p:cNvPicPr>
          <p:nvPr/>
        </p:nvPicPr>
        <p:blipFill>
          <a:blip r:embed="rId3"/>
          <a:stretch>
            <a:fillRect/>
          </a:stretch>
        </p:blipFill>
        <p:spPr>
          <a:xfrm>
            <a:off x="743366" y="2955321"/>
            <a:ext cx="3902679" cy="3902679"/>
          </a:xfrm>
          <a:prstGeom prst="rect">
            <a:avLst/>
          </a:prstGeom>
        </p:spPr>
      </p:pic>
      <p:grpSp>
        <p:nvGrpSpPr>
          <p:cNvPr id="11" name="Group 10"/>
          <p:cNvGrpSpPr/>
          <p:nvPr/>
        </p:nvGrpSpPr>
        <p:grpSpPr>
          <a:xfrm>
            <a:off x="9139697" y="1093891"/>
            <a:ext cx="2754182" cy="2202967"/>
            <a:chOff x="9139697" y="1093891"/>
            <a:chExt cx="2754182" cy="2202967"/>
          </a:xfrm>
        </p:grpSpPr>
        <p:pic>
          <p:nvPicPr>
            <p:cNvPr id="6" name="Picture 5"/>
            <p:cNvPicPr>
              <a:picLocks noChangeAspect="1"/>
            </p:cNvPicPr>
            <p:nvPr/>
          </p:nvPicPr>
          <p:blipFill>
            <a:blip r:embed="rId4"/>
            <a:stretch>
              <a:fillRect/>
            </a:stretch>
          </p:blipFill>
          <p:spPr>
            <a:xfrm>
              <a:off x="9139697" y="1093891"/>
              <a:ext cx="2754182" cy="1804925"/>
            </a:xfrm>
            <a:prstGeom prst="rect">
              <a:avLst/>
            </a:prstGeom>
          </p:spPr>
        </p:pic>
        <p:sp>
          <p:nvSpPr>
            <p:cNvPr id="7" name="TextBox 6"/>
            <p:cNvSpPr txBox="1"/>
            <p:nvPr/>
          </p:nvSpPr>
          <p:spPr>
            <a:xfrm>
              <a:off x="9803157" y="2927526"/>
              <a:ext cx="1347620" cy="369332"/>
            </a:xfrm>
            <a:prstGeom prst="rect">
              <a:avLst/>
            </a:prstGeom>
            <a:noFill/>
          </p:spPr>
          <p:txBody>
            <a:bodyPr wrap="none" rtlCol="0">
              <a:spAutoFit/>
            </a:bodyPr>
            <a:lstStyle/>
            <a:p>
              <a:r>
                <a:rPr lang="en-US" sz="1800" dirty="0" smtClean="0"/>
                <a:t>Support of 2</a:t>
              </a:r>
              <a:endParaRPr lang="en-US" sz="1800" dirty="0"/>
            </a:p>
          </p:txBody>
        </p:sp>
      </p:grpSp>
      <p:pic>
        <p:nvPicPr>
          <p:cNvPr id="8" name="Picture 7"/>
          <p:cNvPicPr>
            <a:picLocks noChangeAspect="1"/>
          </p:cNvPicPr>
          <p:nvPr/>
        </p:nvPicPr>
        <p:blipFill>
          <a:blip r:embed="rId5"/>
          <a:stretch>
            <a:fillRect/>
          </a:stretch>
        </p:blipFill>
        <p:spPr>
          <a:xfrm>
            <a:off x="6509085" y="5086748"/>
            <a:ext cx="4161333" cy="1288032"/>
          </a:xfrm>
          <a:prstGeom prst="rect">
            <a:avLst/>
          </a:prstGeom>
        </p:spPr>
      </p:pic>
      <p:pic>
        <p:nvPicPr>
          <p:cNvPr id="9" name="Picture 8"/>
          <p:cNvPicPr>
            <a:picLocks noChangeAspect="1"/>
          </p:cNvPicPr>
          <p:nvPr/>
        </p:nvPicPr>
        <p:blipFill>
          <a:blip r:embed="rId6"/>
          <a:stretch>
            <a:fillRect/>
          </a:stretch>
        </p:blipFill>
        <p:spPr>
          <a:xfrm>
            <a:off x="387168" y="1274480"/>
            <a:ext cx="5037089" cy="1451681"/>
          </a:xfrm>
          <a:prstGeom prst="rect">
            <a:avLst/>
          </a:prstGeom>
        </p:spPr>
      </p:pic>
      <p:pic>
        <p:nvPicPr>
          <p:cNvPr id="10" name="Picture 9"/>
          <p:cNvPicPr>
            <a:picLocks noChangeAspect="1"/>
          </p:cNvPicPr>
          <p:nvPr/>
        </p:nvPicPr>
        <p:blipFill>
          <a:blip r:embed="rId7"/>
          <a:stretch>
            <a:fillRect/>
          </a:stretch>
        </p:blipFill>
        <p:spPr>
          <a:xfrm>
            <a:off x="5236143" y="3802657"/>
            <a:ext cx="6553200" cy="863600"/>
          </a:xfrm>
          <a:prstGeom prst="rect">
            <a:avLst/>
          </a:prstGeom>
        </p:spPr>
      </p:pic>
    </p:spTree>
    <p:extLst>
      <p:ext uri="{BB962C8B-B14F-4D97-AF65-F5344CB8AC3E}">
        <p14:creationId xmlns:p14="http://schemas.microsoft.com/office/powerpoint/2010/main" val="20993668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Improved Version</a:t>
            </a:r>
            <a:endParaRPr lang="en-US" dirty="0"/>
          </a:p>
        </p:txBody>
      </p:sp>
      <p:pic>
        <p:nvPicPr>
          <p:cNvPr id="4" name="Picture 3"/>
          <p:cNvPicPr>
            <a:picLocks noChangeAspect="1"/>
          </p:cNvPicPr>
          <p:nvPr/>
        </p:nvPicPr>
        <p:blipFill>
          <a:blip r:embed="rId2"/>
          <a:stretch>
            <a:fillRect/>
          </a:stretch>
        </p:blipFill>
        <p:spPr>
          <a:xfrm>
            <a:off x="4539671" y="1094845"/>
            <a:ext cx="6692900" cy="2146300"/>
          </a:xfrm>
          <a:prstGeom prst="rect">
            <a:avLst/>
          </a:prstGeom>
        </p:spPr>
      </p:pic>
      <p:pic>
        <p:nvPicPr>
          <p:cNvPr id="5" name="Picture 4"/>
          <p:cNvPicPr>
            <a:picLocks noChangeAspect="1"/>
          </p:cNvPicPr>
          <p:nvPr/>
        </p:nvPicPr>
        <p:blipFill>
          <a:blip r:embed="rId3"/>
          <a:stretch>
            <a:fillRect/>
          </a:stretch>
        </p:blipFill>
        <p:spPr>
          <a:xfrm>
            <a:off x="697825" y="1173174"/>
            <a:ext cx="3434652" cy="1661413"/>
          </a:xfrm>
          <a:prstGeom prst="rect">
            <a:avLst/>
          </a:prstGeom>
        </p:spPr>
      </p:pic>
      <p:pic>
        <p:nvPicPr>
          <p:cNvPr id="6" name="Picture 5"/>
          <p:cNvPicPr>
            <a:picLocks noChangeAspect="1"/>
          </p:cNvPicPr>
          <p:nvPr/>
        </p:nvPicPr>
        <p:blipFill>
          <a:blip r:embed="rId4"/>
          <a:stretch>
            <a:fillRect/>
          </a:stretch>
        </p:blipFill>
        <p:spPr>
          <a:xfrm>
            <a:off x="3119624" y="3438681"/>
            <a:ext cx="4480914" cy="3082508"/>
          </a:xfrm>
          <a:prstGeom prst="rect">
            <a:avLst/>
          </a:prstGeom>
        </p:spPr>
      </p:pic>
      <p:sp>
        <p:nvSpPr>
          <p:cNvPr id="7" name="TextBox 6"/>
          <p:cNvSpPr txBox="1"/>
          <p:nvPr/>
        </p:nvSpPr>
        <p:spPr>
          <a:xfrm>
            <a:off x="7604029" y="5297428"/>
            <a:ext cx="4452223" cy="384721"/>
          </a:xfrm>
          <a:prstGeom prst="rect">
            <a:avLst/>
          </a:prstGeom>
          <a:noFill/>
        </p:spPr>
        <p:txBody>
          <a:bodyPr wrap="none" rtlCol="0">
            <a:spAutoFit/>
          </a:bodyPr>
          <a:lstStyle/>
          <a:p>
            <a:r>
              <a:rPr lang="en-US" dirty="0" smtClean="0"/>
              <a:t>So instead of 15 rows now we have only 11</a:t>
            </a:r>
            <a:endParaRPr lang="en-US" dirty="0"/>
          </a:p>
        </p:txBody>
      </p:sp>
    </p:spTree>
    <p:extLst>
      <p:ext uri="{BB962C8B-B14F-4D97-AF65-F5344CB8AC3E}">
        <p14:creationId xmlns:p14="http://schemas.microsoft.com/office/powerpoint/2010/main" val="271485682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0" y="76200"/>
            <a:ext cx="12192000" cy="935019"/>
          </a:xfrm>
        </p:spPr>
        <p:txBody>
          <a:bodyPr>
            <a:normAutofit fontScale="90000"/>
          </a:bodyPr>
          <a:lstStyle/>
          <a:p>
            <a:pPr eaLnBrk="1" hangingPunct="1"/>
            <a:r>
              <a:rPr lang="en-US" altLang="en-US" dirty="0" smtClean="0"/>
              <a:t>Challenge: There Are Too Many Frequent Patterns!</a:t>
            </a:r>
          </a:p>
        </p:txBody>
      </p:sp>
      <p:sp>
        <p:nvSpPr>
          <p:cNvPr id="9220" name="Rectangle 3"/>
          <p:cNvSpPr>
            <a:spLocks noGrp="1" noChangeArrowheads="1"/>
          </p:cNvSpPr>
          <p:nvPr>
            <p:ph idx="1"/>
          </p:nvPr>
        </p:nvSpPr>
        <p:spPr>
          <a:xfrm>
            <a:off x="508000" y="1238250"/>
            <a:ext cx="11684000" cy="5181600"/>
          </a:xfrm>
        </p:spPr>
        <p:txBody>
          <a:bodyPr/>
          <a:lstStyle/>
          <a:p>
            <a:pPr eaLnBrk="1" hangingPunct="1">
              <a:defRPr/>
            </a:pPr>
            <a:r>
              <a:rPr lang="en-US" altLang="en-US" sz="2400" dirty="0" smtClean="0">
                <a:latin typeface="Calibri" panose="020F0502020204030204" pitchFamily="34" charset="0"/>
              </a:rPr>
              <a:t>A long pattern contains a combinatorial number of sub-patterns</a:t>
            </a:r>
          </a:p>
          <a:p>
            <a:pPr eaLnBrk="1" hangingPunct="1">
              <a:defRPr/>
            </a:pPr>
            <a:r>
              <a:rPr lang="en-US" altLang="en-US" sz="2400" dirty="0" smtClean="0">
                <a:latin typeface="Calibri" panose="020F0502020204030204" pitchFamily="34" charset="0"/>
              </a:rPr>
              <a:t>How many frequent </a:t>
            </a:r>
            <a:r>
              <a:rPr lang="en-US" altLang="en-US" sz="2400" dirty="0" err="1" smtClean="0">
                <a:latin typeface="Calibri" panose="020F0502020204030204" pitchFamily="34" charset="0"/>
              </a:rPr>
              <a:t>itemsets</a:t>
            </a:r>
            <a:r>
              <a:rPr lang="en-US" altLang="en-US" sz="2400" dirty="0" smtClean="0">
                <a:latin typeface="Calibri" panose="020F0502020204030204" pitchFamily="34" charset="0"/>
              </a:rPr>
              <a:t> does the following TDB</a:t>
            </a:r>
            <a:r>
              <a:rPr lang="en-US" altLang="en-US" sz="2400" baseline="-25000" dirty="0" smtClean="0">
                <a:latin typeface="Calibri" panose="020F0502020204030204" pitchFamily="34" charset="0"/>
              </a:rPr>
              <a:t>1</a:t>
            </a:r>
            <a:r>
              <a:rPr lang="en-US" altLang="en-US" sz="2400" dirty="0" smtClean="0">
                <a:latin typeface="Calibri" panose="020F0502020204030204" pitchFamily="34" charset="0"/>
              </a:rPr>
              <a:t> </a:t>
            </a:r>
            <a:r>
              <a:rPr lang="en-US" altLang="en-US" sz="2400" dirty="0" smtClean="0">
                <a:latin typeface="Calibri" panose="020F0502020204030204" pitchFamily="34" charset="0"/>
                <a:sym typeface="Wingdings" pitchFamily="2" charset="2"/>
              </a:rPr>
              <a:t>contain?</a:t>
            </a:r>
            <a:endParaRPr lang="en-US" altLang="en-US" sz="2400" dirty="0" smtClean="0">
              <a:latin typeface="Calibri" panose="020F0502020204030204" pitchFamily="34" charset="0"/>
            </a:endParaRPr>
          </a:p>
          <a:p>
            <a:pPr lvl="1" eaLnBrk="1" hangingPunct="1">
              <a:defRPr/>
            </a:pPr>
            <a:r>
              <a:rPr lang="en-US" altLang="en-US" sz="2400" dirty="0" smtClean="0">
                <a:latin typeface="Calibri" panose="020F0502020204030204" pitchFamily="34" charset="0"/>
              </a:rPr>
              <a:t>TDB</a:t>
            </a:r>
            <a:r>
              <a:rPr lang="en-US" altLang="en-US" sz="2400" baseline="-25000" dirty="0" smtClean="0">
                <a:latin typeface="Calibri" panose="020F0502020204030204" pitchFamily="34" charset="0"/>
              </a:rPr>
              <a:t>1:	 </a:t>
            </a:r>
            <a:r>
              <a:rPr lang="en-US" altLang="en-US" sz="2400" dirty="0" smtClean="0">
                <a:latin typeface="Calibri" panose="020F0502020204030204" pitchFamily="34" charset="0"/>
              </a:rPr>
              <a:t>T</a:t>
            </a:r>
            <a:r>
              <a:rPr lang="en-US" altLang="en-US" sz="2400" baseline="-25000" dirty="0" smtClean="0">
                <a:latin typeface="Calibri" panose="020F0502020204030204" pitchFamily="34" charset="0"/>
              </a:rPr>
              <a:t>1</a:t>
            </a:r>
            <a:r>
              <a:rPr lang="en-US" altLang="en-US" sz="2400" dirty="0" smtClean="0">
                <a:latin typeface="Calibri" panose="020F0502020204030204" pitchFamily="34" charset="0"/>
              </a:rPr>
              <a:t>: {a</a:t>
            </a:r>
            <a:r>
              <a:rPr lang="en-US" altLang="en-US" sz="2400" baseline="-25000" dirty="0" smtClean="0">
                <a:latin typeface="Calibri" panose="020F0502020204030204" pitchFamily="34" charset="0"/>
              </a:rPr>
              <a:t>1</a:t>
            </a:r>
            <a:r>
              <a:rPr lang="en-US" altLang="en-US" sz="2400" dirty="0" smtClean="0">
                <a:latin typeface="Calibri" panose="020F0502020204030204" pitchFamily="34" charset="0"/>
              </a:rPr>
              <a:t>, …, a</a:t>
            </a:r>
            <a:r>
              <a:rPr lang="en-US" altLang="en-US" sz="2400" baseline="-25000" dirty="0" smtClean="0">
                <a:latin typeface="Calibri" panose="020F0502020204030204" pitchFamily="34" charset="0"/>
              </a:rPr>
              <a:t>50</a:t>
            </a:r>
            <a:r>
              <a:rPr lang="en-US" altLang="en-US" sz="2400" dirty="0" smtClean="0">
                <a:latin typeface="Calibri" panose="020F0502020204030204" pitchFamily="34" charset="0"/>
              </a:rPr>
              <a:t>};  T</a:t>
            </a:r>
            <a:r>
              <a:rPr lang="en-US" altLang="en-US" sz="2400" baseline="-25000" dirty="0" smtClean="0">
                <a:latin typeface="Calibri" panose="020F0502020204030204" pitchFamily="34" charset="0"/>
              </a:rPr>
              <a:t>2</a:t>
            </a:r>
            <a:r>
              <a:rPr lang="en-US" altLang="en-US" sz="2400" dirty="0" smtClean="0">
                <a:latin typeface="Calibri" panose="020F0502020204030204" pitchFamily="34" charset="0"/>
              </a:rPr>
              <a:t>: {a</a:t>
            </a:r>
            <a:r>
              <a:rPr lang="en-US" altLang="en-US" sz="2400" baseline="-25000" dirty="0" smtClean="0">
                <a:latin typeface="Calibri" panose="020F0502020204030204" pitchFamily="34" charset="0"/>
              </a:rPr>
              <a:t>1</a:t>
            </a:r>
            <a:r>
              <a:rPr lang="en-US" altLang="en-US" sz="2400" dirty="0" smtClean="0">
                <a:latin typeface="Calibri" panose="020F0502020204030204" pitchFamily="34" charset="0"/>
              </a:rPr>
              <a:t>, …, a</a:t>
            </a:r>
            <a:r>
              <a:rPr lang="en-US" altLang="en-US" sz="2400" baseline="-25000" dirty="0" smtClean="0">
                <a:latin typeface="Calibri" panose="020F0502020204030204" pitchFamily="34" charset="0"/>
              </a:rPr>
              <a:t>100</a:t>
            </a:r>
            <a:r>
              <a:rPr lang="en-US" altLang="en-US" sz="2400" dirty="0" smtClean="0">
                <a:latin typeface="Calibri" panose="020F0502020204030204" pitchFamily="34" charset="0"/>
              </a:rPr>
              <a:t>}</a:t>
            </a:r>
          </a:p>
          <a:p>
            <a:pPr lvl="1" eaLnBrk="1" hangingPunct="1">
              <a:defRPr/>
            </a:pPr>
            <a:r>
              <a:rPr lang="en-US" altLang="en-US" sz="2400" dirty="0" smtClean="0">
                <a:latin typeface="Calibri" panose="020F0502020204030204" pitchFamily="34" charset="0"/>
                <a:sym typeface="Wingdings" pitchFamily="2" charset="2"/>
              </a:rPr>
              <a:t>Assuming (absolute) </a:t>
            </a:r>
            <a:r>
              <a:rPr lang="en-US" altLang="en-US" sz="2400" i="1" dirty="0" err="1" smtClean="0">
                <a:latin typeface="Calibri" panose="020F0502020204030204" pitchFamily="34" charset="0"/>
                <a:sym typeface="Wingdings" pitchFamily="2" charset="2"/>
              </a:rPr>
              <a:t>minsup</a:t>
            </a:r>
            <a:r>
              <a:rPr lang="en-US" altLang="en-US" sz="2400" i="1" dirty="0" smtClean="0">
                <a:latin typeface="Calibri" panose="020F0502020204030204" pitchFamily="34" charset="0"/>
                <a:sym typeface="Wingdings" pitchFamily="2" charset="2"/>
              </a:rPr>
              <a:t> </a:t>
            </a:r>
            <a:r>
              <a:rPr lang="en-US" altLang="en-US" sz="2400" dirty="0" smtClean="0">
                <a:latin typeface="Calibri" panose="020F0502020204030204" pitchFamily="34" charset="0"/>
                <a:sym typeface="Wingdings" pitchFamily="2" charset="2"/>
              </a:rPr>
              <a:t>= 1</a:t>
            </a:r>
          </a:p>
          <a:p>
            <a:pPr lvl="1" eaLnBrk="1" hangingPunct="1">
              <a:defRPr/>
            </a:pPr>
            <a:r>
              <a:rPr lang="en-US" altLang="en-US" sz="2400" dirty="0" smtClean="0">
                <a:latin typeface="Calibri" panose="020F0502020204030204" pitchFamily="34" charset="0"/>
                <a:sym typeface="Wingdings" pitchFamily="2" charset="2"/>
              </a:rPr>
              <a:t>Let’s have a try</a:t>
            </a:r>
          </a:p>
          <a:p>
            <a:pPr marL="400050" lvl="1" indent="0">
              <a:buNone/>
              <a:defRPr/>
            </a:pPr>
            <a:r>
              <a:rPr lang="en-US" altLang="en-US" sz="2400" dirty="0" smtClean="0">
                <a:latin typeface="Calibri" panose="020F0502020204030204" pitchFamily="34" charset="0"/>
              </a:rPr>
              <a:t>1-itemsets:  {a</a:t>
            </a:r>
            <a:r>
              <a:rPr lang="en-US" altLang="en-US" sz="2400" baseline="-25000" dirty="0" smtClean="0">
                <a:latin typeface="Calibri" panose="020F0502020204030204" pitchFamily="34" charset="0"/>
              </a:rPr>
              <a:t>1</a:t>
            </a:r>
            <a:r>
              <a:rPr lang="en-US" altLang="en-US" sz="2400" dirty="0" smtClean="0">
                <a:latin typeface="Calibri" panose="020F0502020204030204" pitchFamily="34" charset="0"/>
              </a:rPr>
              <a:t>}: 2, {a</a:t>
            </a:r>
            <a:r>
              <a:rPr lang="en-US" altLang="en-US" sz="2400" baseline="-25000" dirty="0" smtClean="0">
                <a:latin typeface="Calibri" panose="020F0502020204030204" pitchFamily="34" charset="0"/>
              </a:rPr>
              <a:t>2</a:t>
            </a:r>
            <a:r>
              <a:rPr lang="en-US" altLang="en-US" sz="2400" dirty="0" smtClean="0">
                <a:latin typeface="Calibri" panose="020F0502020204030204" pitchFamily="34" charset="0"/>
              </a:rPr>
              <a:t>}: 2, …, {a</a:t>
            </a:r>
            <a:r>
              <a:rPr lang="en-US" altLang="en-US" sz="2400" baseline="-25000" dirty="0" smtClean="0">
                <a:latin typeface="Calibri" panose="020F0502020204030204" pitchFamily="34" charset="0"/>
              </a:rPr>
              <a:t>50</a:t>
            </a:r>
            <a:r>
              <a:rPr lang="en-US" altLang="en-US" sz="2400" dirty="0" smtClean="0">
                <a:latin typeface="Calibri" panose="020F0502020204030204" pitchFamily="34" charset="0"/>
              </a:rPr>
              <a:t>}: 2, {a</a:t>
            </a:r>
            <a:r>
              <a:rPr lang="en-US" altLang="en-US" sz="2400" baseline="-25000" dirty="0" smtClean="0">
                <a:latin typeface="Calibri" panose="020F0502020204030204" pitchFamily="34" charset="0"/>
              </a:rPr>
              <a:t>51</a:t>
            </a:r>
            <a:r>
              <a:rPr lang="en-US" altLang="en-US" sz="2400" dirty="0" smtClean="0">
                <a:latin typeface="Calibri" panose="020F0502020204030204" pitchFamily="34" charset="0"/>
              </a:rPr>
              <a:t>}: 1, …, {a</a:t>
            </a:r>
            <a:r>
              <a:rPr lang="en-US" altLang="en-US" sz="2400" baseline="-25000" dirty="0" smtClean="0">
                <a:latin typeface="Calibri" panose="020F0502020204030204" pitchFamily="34" charset="0"/>
              </a:rPr>
              <a:t>100</a:t>
            </a:r>
            <a:r>
              <a:rPr lang="en-US" altLang="en-US" sz="2400" dirty="0" smtClean="0">
                <a:latin typeface="Calibri" panose="020F0502020204030204" pitchFamily="34" charset="0"/>
              </a:rPr>
              <a:t>}: 1, </a:t>
            </a:r>
          </a:p>
          <a:p>
            <a:pPr marL="400050" lvl="1" indent="0">
              <a:buNone/>
              <a:defRPr/>
            </a:pPr>
            <a:r>
              <a:rPr lang="en-US" altLang="en-US" sz="2400" dirty="0" smtClean="0">
                <a:latin typeface="Calibri" panose="020F0502020204030204" pitchFamily="34" charset="0"/>
              </a:rPr>
              <a:t>2-itemsets: {a</a:t>
            </a:r>
            <a:r>
              <a:rPr lang="en-US" altLang="en-US" sz="2400" baseline="-25000" dirty="0" smtClean="0">
                <a:latin typeface="Calibri" panose="020F0502020204030204" pitchFamily="34" charset="0"/>
              </a:rPr>
              <a:t>1</a:t>
            </a:r>
            <a:r>
              <a:rPr lang="en-US" altLang="en-US" sz="2400" dirty="0" smtClean="0">
                <a:latin typeface="Calibri" panose="020F0502020204030204" pitchFamily="34" charset="0"/>
              </a:rPr>
              <a:t>, a</a:t>
            </a:r>
            <a:r>
              <a:rPr lang="en-US" altLang="en-US" sz="2400" baseline="-25000" dirty="0" smtClean="0">
                <a:latin typeface="Calibri" panose="020F0502020204030204" pitchFamily="34" charset="0"/>
              </a:rPr>
              <a:t>2</a:t>
            </a:r>
            <a:r>
              <a:rPr lang="en-US" altLang="en-US" sz="2400" dirty="0" smtClean="0">
                <a:latin typeface="Calibri" panose="020F0502020204030204" pitchFamily="34" charset="0"/>
              </a:rPr>
              <a:t>}: 2, …, {a</a:t>
            </a:r>
            <a:r>
              <a:rPr lang="en-US" altLang="en-US" sz="2400" baseline="-25000" dirty="0" smtClean="0">
                <a:latin typeface="Calibri" panose="020F0502020204030204" pitchFamily="34" charset="0"/>
              </a:rPr>
              <a:t>1</a:t>
            </a:r>
            <a:r>
              <a:rPr lang="en-US" altLang="en-US" sz="2400" dirty="0" smtClean="0">
                <a:latin typeface="Calibri" panose="020F0502020204030204" pitchFamily="34" charset="0"/>
              </a:rPr>
              <a:t>, a</a:t>
            </a:r>
            <a:r>
              <a:rPr lang="en-US" altLang="en-US" sz="2400" baseline="-25000" dirty="0" smtClean="0">
                <a:latin typeface="Calibri" panose="020F0502020204030204" pitchFamily="34" charset="0"/>
              </a:rPr>
              <a:t>50</a:t>
            </a:r>
            <a:r>
              <a:rPr lang="en-US" altLang="en-US" sz="2400" dirty="0">
                <a:latin typeface="Calibri" panose="020F0502020204030204" pitchFamily="34" charset="0"/>
              </a:rPr>
              <a:t>}: </a:t>
            </a:r>
            <a:r>
              <a:rPr lang="en-US" altLang="en-US" sz="2400" dirty="0" smtClean="0">
                <a:latin typeface="Calibri" panose="020F0502020204030204" pitchFamily="34" charset="0"/>
              </a:rPr>
              <a:t>2, {a</a:t>
            </a:r>
            <a:r>
              <a:rPr lang="en-US" altLang="en-US" sz="2400" baseline="-25000" dirty="0" smtClean="0">
                <a:latin typeface="Calibri" panose="020F0502020204030204" pitchFamily="34" charset="0"/>
              </a:rPr>
              <a:t>1</a:t>
            </a:r>
            <a:r>
              <a:rPr lang="en-US" altLang="en-US" sz="2400" dirty="0" smtClean="0">
                <a:latin typeface="Calibri" panose="020F0502020204030204" pitchFamily="34" charset="0"/>
              </a:rPr>
              <a:t>, a</a:t>
            </a:r>
            <a:r>
              <a:rPr lang="en-US" altLang="en-US" sz="2400" baseline="-25000" dirty="0" smtClean="0">
                <a:latin typeface="Calibri" panose="020F0502020204030204" pitchFamily="34" charset="0"/>
              </a:rPr>
              <a:t>51</a:t>
            </a:r>
            <a:r>
              <a:rPr lang="en-US" altLang="en-US" sz="2400" dirty="0">
                <a:latin typeface="Calibri" panose="020F0502020204030204" pitchFamily="34" charset="0"/>
              </a:rPr>
              <a:t>}: </a:t>
            </a:r>
            <a:r>
              <a:rPr lang="en-US" altLang="en-US" sz="2400" dirty="0" smtClean="0">
                <a:latin typeface="Calibri" panose="020F0502020204030204" pitchFamily="34" charset="0"/>
              </a:rPr>
              <a:t>1 …, …, {a</a:t>
            </a:r>
            <a:r>
              <a:rPr lang="en-US" altLang="en-US" sz="2400" baseline="-25000" dirty="0" smtClean="0">
                <a:latin typeface="Calibri" panose="020F0502020204030204" pitchFamily="34" charset="0"/>
              </a:rPr>
              <a:t>99</a:t>
            </a:r>
            <a:r>
              <a:rPr lang="en-US" altLang="en-US" sz="2400" dirty="0" smtClean="0">
                <a:latin typeface="Calibri" panose="020F0502020204030204" pitchFamily="34" charset="0"/>
              </a:rPr>
              <a:t>, a</a:t>
            </a:r>
            <a:r>
              <a:rPr lang="en-US" altLang="en-US" sz="2400" baseline="-25000" dirty="0" smtClean="0">
                <a:latin typeface="Calibri" panose="020F0502020204030204" pitchFamily="34" charset="0"/>
              </a:rPr>
              <a:t>100</a:t>
            </a:r>
            <a:r>
              <a:rPr lang="en-US" altLang="en-US" sz="2400" dirty="0">
                <a:latin typeface="Calibri" panose="020F0502020204030204" pitchFamily="34" charset="0"/>
              </a:rPr>
              <a:t>}: </a:t>
            </a:r>
            <a:r>
              <a:rPr lang="en-US" altLang="en-US" sz="2400" dirty="0" smtClean="0">
                <a:latin typeface="Calibri" panose="020F0502020204030204" pitchFamily="34" charset="0"/>
              </a:rPr>
              <a:t>1, </a:t>
            </a:r>
          </a:p>
          <a:p>
            <a:pPr marL="400050" lvl="1" indent="0" eaLnBrk="1" hangingPunct="1">
              <a:buFont typeface="Wingdings" pitchFamily="2" charset="2"/>
              <a:buNone/>
              <a:defRPr/>
            </a:pPr>
            <a:r>
              <a:rPr lang="en-US" altLang="en-US" sz="2400" dirty="0" smtClean="0">
                <a:latin typeface="Calibri" panose="020F0502020204030204" pitchFamily="34" charset="0"/>
              </a:rPr>
              <a:t>…, …, …, …</a:t>
            </a:r>
          </a:p>
          <a:p>
            <a:pPr marL="400050" lvl="1" indent="0" eaLnBrk="1" hangingPunct="1">
              <a:buFont typeface="Wingdings" pitchFamily="2" charset="2"/>
              <a:buNone/>
              <a:defRPr/>
            </a:pPr>
            <a:r>
              <a:rPr lang="en-US" altLang="en-US" sz="2400" dirty="0" smtClean="0">
                <a:latin typeface="Calibri" panose="020F0502020204030204" pitchFamily="34" charset="0"/>
              </a:rPr>
              <a:t>99-itemsets: {a</a:t>
            </a:r>
            <a:r>
              <a:rPr lang="en-US" altLang="en-US" sz="2400" baseline="-25000" dirty="0" smtClean="0">
                <a:latin typeface="Calibri" panose="020F0502020204030204" pitchFamily="34" charset="0"/>
              </a:rPr>
              <a:t>1</a:t>
            </a:r>
            <a:r>
              <a:rPr lang="en-US" altLang="en-US" sz="2400" dirty="0" smtClean="0">
                <a:latin typeface="Calibri" panose="020F0502020204030204" pitchFamily="34" charset="0"/>
              </a:rPr>
              <a:t>, a</a:t>
            </a:r>
            <a:r>
              <a:rPr lang="en-US" altLang="en-US" sz="2400" baseline="-25000" dirty="0" smtClean="0">
                <a:latin typeface="Calibri" panose="020F0502020204030204" pitchFamily="34" charset="0"/>
              </a:rPr>
              <a:t>2</a:t>
            </a:r>
            <a:r>
              <a:rPr lang="en-US" altLang="en-US" sz="2400" dirty="0" smtClean="0">
                <a:latin typeface="Calibri" panose="020F0502020204030204" pitchFamily="34" charset="0"/>
              </a:rPr>
              <a:t>, …, a</a:t>
            </a:r>
            <a:r>
              <a:rPr lang="en-US" altLang="en-US" sz="2400" baseline="-25000" dirty="0" smtClean="0">
                <a:latin typeface="Calibri" panose="020F0502020204030204" pitchFamily="34" charset="0"/>
              </a:rPr>
              <a:t>99</a:t>
            </a:r>
            <a:r>
              <a:rPr lang="en-US" altLang="en-US" sz="2400" dirty="0" smtClean="0">
                <a:latin typeface="Calibri" panose="020F0502020204030204" pitchFamily="34" charset="0"/>
              </a:rPr>
              <a:t>}: 1, …, {a</a:t>
            </a:r>
            <a:r>
              <a:rPr lang="en-US" altLang="en-US" sz="2400" baseline="-25000" dirty="0" smtClean="0">
                <a:latin typeface="Calibri" panose="020F0502020204030204" pitchFamily="34" charset="0"/>
              </a:rPr>
              <a:t>2</a:t>
            </a:r>
            <a:r>
              <a:rPr lang="en-US" altLang="en-US" sz="2400" dirty="0" smtClean="0">
                <a:latin typeface="Calibri" panose="020F0502020204030204" pitchFamily="34" charset="0"/>
              </a:rPr>
              <a:t>, a</a:t>
            </a:r>
            <a:r>
              <a:rPr lang="en-US" altLang="en-US" sz="2400" baseline="-25000" dirty="0" smtClean="0">
                <a:latin typeface="Calibri" panose="020F0502020204030204" pitchFamily="34" charset="0"/>
              </a:rPr>
              <a:t>3</a:t>
            </a:r>
            <a:r>
              <a:rPr lang="en-US" altLang="en-US" sz="2400" dirty="0" smtClean="0">
                <a:latin typeface="Calibri" panose="020F0502020204030204" pitchFamily="34" charset="0"/>
              </a:rPr>
              <a:t>, …, a</a:t>
            </a:r>
            <a:r>
              <a:rPr lang="en-US" altLang="en-US" sz="2400" baseline="-25000" dirty="0" smtClean="0">
                <a:latin typeface="Calibri" panose="020F0502020204030204" pitchFamily="34" charset="0"/>
              </a:rPr>
              <a:t>100</a:t>
            </a:r>
            <a:r>
              <a:rPr lang="en-US" altLang="en-US" sz="2400" dirty="0" smtClean="0">
                <a:latin typeface="Calibri" panose="020F0502020204030204" pitchFamily="34" charset="0"/>
              </a:rPr>
              <a:t>}: 1</a:t>
            </a:r>
          </a:p>
          <a:p>
            <a:pPr marL="400050" lvl="1" indent="0" eaLnBrk="1" hangingPunct="1">
              <a:buFont typeface="Wingdings" pitchFamily="2" charset="2"/>
              <a:buNone/>
              <a:defRPr/>
            </a:pPr>
            <a:r>
              <a:rPr lang="en-US" altLang="en-US" sz="2400" dirty="0" smtClean="0">
                <a:latin typeface="Calibri" panose="020F0502020204030204" pitchFamily="34" charset="0"/>
              </a:rPr>
              <a:t>100-itemset: {a</a:t>
            </a:r>
            <a:r>
              <a:rPr lang="en-US" altLang="en-US" sz="2400" baseline="-25000" dirty="0" smtClean="0">
                <a:latin typeface="Calibri" panose="020F0502020204030204" pitchFamily="34" charset="0"/>
              </a:rPr>
              <a:t>1</a:t>
            </a:r>
            <a:r>
              <a:rPr lang="en-US" altLang="en-US" sz="2400" dirty="0" smtClean="0">
                <a:latin typeface="Calibri" panose="020F0502020204030204" pitchFamily="34" charset="0"/>
              </a:rPr>
              <a:t>, a</a:t>
            </a:r>
            <a:r>
              <a:rPr lang="en-US" altLang="en-US" sz="2400" baseline="-25000" dirty="0" smtClean="0">
                <a:latin typeface="Calibri" panose="020F0502020204030204" pitchFamily="34" charset="0"/>
              </a:rPr>
              <a:t>2</a:t>
            </a:r>
            <a:r>
              <a:rPr lang="en-US" altLang="en-US" sz="2400" dirty="0" smtClean="0">
                <a:latin typeface="Calibri" panose="020F0502020204030204" pitchFamily="34" charset="0"/>
              </a:rPr>
              <a:t>, …, a</a:t>
            </a:r>
            <a:r>
              <a:rPr lang="en-US" altLang="en-US" sz="2400" baseline="-25000" dirty="0" smtClean="0">
                <a:latin typeface="Calibri" panose="020F0502020204030204" pitchFamily="34" charset="0"/>
              </a:rPr>
              <a:t>100</a:t>
            </a:r>
            <a:r>
              <a:rPr lang="en-US" altLang="en-US" sz="2400" dirty="0" smtClean="0">
                <a:latin typeface="Calibri" panose="020F0502020204030204" pitchFamily="34" charset="0"/>
              </a:rPr>
              <a:t>}: 1</a:t>
            </a:r>
          </a:p>
          <a:p>
            <a:pPr>
              <a:defRPr/>
            </a:pPr>
            <a:r>
              <a:rPr lang="en-US" altLang="en-US" sz="2400" dirty="0">
                <a:latin typeface="Calibri" panose="020F0502020204030204" pitchFamily="34" charset="0"/>
              </a:rPr>
              <a:t>The total number of frequent </a:t>
            </a:r>
            <a:r>
              <a:rPr lang="en-US" altLang="en-US" sz="2400" dirty="0" err="1">
                <a:latin typeface="Calibri" panose="020F0502020204030204" pitchFamily="34" charset="0"/>
              </a:rPr>
              <a:t>itemsets</a:t>
            </a:r>
            <a:r>
              <a:rPr lang="en-US" altLang="en-US" sz="2400" dirty="0">
                <a:latin typeface="Calibri" panose="020F0502020204030204" pitchFamily="34" charset="0"/>
              </a:rPr>
              <a:t>:</a:t>
            </a:r>
          </a:p>
        </p:txBody>
      </p:sp>
      <p:pic>
        <p:nvPicPr>
          <p:cNvPr id="7" name="Picture 6"/>
          <p:cNvPicPr>
            <a:picLocks noChangeAspect="1"/>
          </p:cNvPicPr>
          <p:nvPr/>
        </p:nvPicPr>
        <p:blipFill>
          <a:blip r:embed="rId3"/>
          <a:stretch>
            <a:fillRect/>
          </a:stretch>
        </p:blipFill>
        <p:spPr>
          <a:xfrm>
            <a:off x="1786951" y="6083903"/>
            <a:ext cx="5754388" cy="671893"/>
          </a:xfrm>
          <a:prstGeom prst="rect">
            <a:avLst/>
          </a:prstGeom>
        </p:spPr>
      </p:pic>
      <p:grpSp>
        <p:nvGrpSpPr>
          <p:cNvPr id="8" name="Group 7"/>
          <p:cNvGrpSpPr/>
          <p:nvPr/>
        </p:nvGrpSpPr>
        <p:grpSpPr>
          <a:xfrm>
            <a:off x="7266158" y="5127968"/>
            <a:ext cx="3565438" cy="958327"/>
            <a:chOff x="7438171" y="4983116"/>
            <a:chExt cx="3565438" cy="958327"/>
          </a:xfrm>
        </p:grpSpPr>
        <p:sp>
          <p:nvSpPr>
            <p:cNvPr id="9" name="TextBox 8"/>
            <p:cNvSpPr txBox="1"/>
            <p:nvPr/>
          </p:nvSpPr>
          <p:spPr>
            <a:xfrm>
              <a:off x="7713352" y="4983116"/>
              <a:ext cx="3290257" cy="830997"/>
            </a:xfrm>
            <a:prstGeom prst="rect">
              <a:avLst/>
            </a:prstGeom>
            <a:solidFill>
              <a:srgbClr val="F0CDBC"/>
            </a:solidFill>
          </p:spPr>
          <p:txBody>
            <a:bodyPr wrap="square" rtlCol="0">
              <a:spAutoFit/>
            </a:bodyPr>
            <a:lstStyle/>
            <a:p>
              <a:r>
                <a:rPr lang="en-US" sz="2400" dirty="0" smtClean="0"/>
                <a:t>A too huge set for any one to compute or store!</a:t>
              </a:r>
              <a:endParaRPr lang="en-US" sz="2400" dirty="0"/>
            </a:p>
          </p:txBody>
        </p:sp>
        <p:sp>
          <p:nvSpPr>
            <p:cNvPr id="10" name="Left Arrow 9"/>
            <p:cNvSpPr/>
            <p:nvPr/>
          </p:nvSpPr>
          <p:spPr>
            <a:xfrm rot="19310420">
              <a:off x="7438171" y="5608068"/>
              <a:ext cx="371475" cy="33337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265845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2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220">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22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22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22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220">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220">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220">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220">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220">
                                            <p:txEl>
                                              <p:pRg st="10" end="1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0" y="0"/>
            <a:ext cx="12191999" cy="868218"/>
          </a:xfrm>
        </p:spPr>
        <p:txBody>
          <a:bodyPr>
            <a:normAutofit/>
          </a:bodyPr>
          <a:lstStyle/>
          <a:p>
            <a:pPr eaLnBrk="1" hangingPunct="1"/>
            <a:r>
              <a:rPr lang="en-US" altLang="en-US" sz="3600" dirty="0" smtClean="0"/>
              <a:t>Expressing Patterns in Compressed Form: Closed Patterns</a:t>
            </a:r>
          </a:p>
        </p:txBody>
      </p:sp>
      <p:sp>
        <p:nvSpPr>
          <p:cNvPr id="10244" name="Rectangle 3"/>
          <p:cNvSpPr>
            <a:spLocks noGrp="1" noChangeArrowheads="1"/>
          </p:cNvSpPr>
          <p:nvPr>
            <p:ph idx="1"/>
          </p:nvPr>
        </p:nvSpPr>
        <p:spPr>
          <a:xfrm>
            <a:off x="617316" y="1233218"/>
            <a:ext cx="9117811" cy="5398492"/>
          </a:xfrm>
        </p:spPr>
        <p:txBody>
          <a:bodyPr/>
          <a:lstStyle/>
          <a:p>
            <a:pPr eaLnBrk="1" hangingPunct="1">
              <a:spcAft>
                <a:spcPts val="600"/>
              </a:spcAft>
            </a:pPr>
            <a:r>
              <a:rPr lang="en-US" altLang="en-US" sz="2400" dirty="0" smtClean="0"/>
              <a:t>How to handle such a challenge?</a:t>
            </a:r>
          </a:p>
          <a:p>
            <a:pPr eaLnBrk="1" hangingPunct="1">
              <a:spcAft>
                <a:spcPts val="600"/>
              </a:spcAft>
            </a:pPr>
            <a:r>
              <a:rPr lang="en-US" altLang="en-US" sz="2400" dirty="0" smtClean="0"/>
              <a:t>Solution 1: </a:t>
            </a:r>
            <a:r>
              <a:rPr lang="en-US" altLang="en-US" sz="2400" b="1" dirty="0" smtClean="0"/>
              <a:t>Closed patterns</a:t>
            </a:r>
            <a:r>
              <a:rPr lang="en-US" altLang="en-US" sz="2400" dirty="0" smtClean="0"/>
              <a:t>:  A pattern (</a:t>
            </a:r>
            <a:r>
              <a:rPr lang="en-US" altLang="en-US" sz="2400" dirty="0" err="1" smtClean="0"/>
              <a:t>itemset</a:t>
            </a:r>
            <a:r>
              <a:rPr lang="en-US" altLang="en-US" sz="2400" dirty="0" smtClean="0"/>
              <a:t>) X</a:t>
            </a:r>
            <a:r>
              <a:rPr lang="en-US" altLang="en-US" sz="2400" dirty="0" smtClean="0">
                <a:solidFill>
                  <a:schemeClr val="hlink"/>
                </a:solidFill>
              </a:rPr>
              <a:t> </a:t>
            </a:r>
            <a:r>
              <a:rPr lang="en-US" altLang="en-US" sz="2400" dirty="0" smtClean="0"/>
              <a:t>is </a:t>
            </a:r>
            <a:r>
              <a:rPr lang="en-US" altLang="en-US" sz="2400" dirty="0" smtClean="0">
                <a:solidFill>
                  <a:srgbClr val="FF0000"/>
                </a:solidFill>
              </a:rPr>
              <a:t>closed</a:t>
            </a:r>
            <a:r>
              <a:rPr lang="en-US" altLang="en-US" sz="2400" dirty="0" smtClean="0">
                <a:solidFill>
                  <a:schemeClr val="hlink"/>
                </a:solidFill>
              </a:rPr>
              <a:t> </a:t>
            </a:r>
            <a:r>
              <a:rPr lang="en-US" altLang="en-US" sz="2400" dirty="0" smtClean="0"/>
              <a:t>if X is </a:t>
            </a:r>
            <a:r>
              <a:rPr lang="en-US" altLang="en-US" sz="2400" i="1" dirty="0" smtClean="0"/>
              <a:t>frequent,</a:t>
            </a:r>
            <a:r>
              <a:rPr lang="en-US" altLang="en-US" sz="2400" dirty="0" smtClean="0"/>
              <a:t> and there exists </a:t>
            </a:r>
            <a:r>
              <a:rPr lang="en-US" altLang="en-US" sz="2400" i="1" dirty="0" smtClean="0"/>
              <a:t>no super-pattern </a:t>
            </a:r>
            <a:r>
              <a:rPr lang="en-US" altLang="en-US" sz="2400" dirty="0" smtClean="0"/>
              <a:t>Y </a:t>
            </a:r>
            <a:r>
              <a:rPr lang="he-IL" altLang="en-US" sz="2400" dirty="0" smtClean="0"/>
              <a:t>כ</a:t>
            </a:r>
            <a:r>
              <a:rPr lang="en-US" altLang="en-US" sz="2400" dirty="0" smtClean="0"/>
              <a:t> X, </a:t>
            </a:r>
            <a:r>
              <a:rPr lang="en-US" altLang="en-US" sz="2400" i="1" dirty="0" smtClean="0"/>
              <a:t>with the same support</a:t>
            </a:r>
            <a:r>
              <a:rPr lang="en-US" altLang="en-US" sz="2400" dirty="0" smtClean="0"/>
              <a:t> as X 	</a:t>
            </a:r>
          </a:p>
          <a:p>
            <a:pPr lvl="1">
              <a:spcAft>
                <a:spcPts val="600"/>
              </a:spcAft>
            </a:pPr>
            <a:r>
              <a:rPr lang="en-US" altLang="en-US" sz="2400" dirty="0"/>
              <a:t>Let Transaction DB TDB</a:t>
            </a:r>
            <a:r>
              <a:rPr lang="en-US" altLang="en-US" sz="2400" baseline="-25000" dirty="0"/>
              <a:t>1</a:t>
            </a:r>
            <a:r>
              <a:rPr lang="en-US" altLang="en-US" sz="2400" dirty="0"/>
              <a:t>:</a:t>
            </a:r>
            <a:r>
              <a:rPr lang="en-US" altLang="en-US" sz="2400" baseline="-25000" dirty="0"/>
              <a:t>   </a:t>
            </a:r>
            <a:r>
              <a:rPr lang="en-US" altLang="en-US" sz="2400" baseline="-25000" dirty="0" smtClean="0"/>
              <a:t> </a:t>
            </a:r>
            <a:r>
              <a:rPr lang="en-US" altLang="en-US" sz="2400" dirty="0"/>
              <a:t>T</a:t>
            </a:r>
            <a:r>
              <a:rPr lang="en-US" altLang="en-US" sz="2400" baseline="-25000" dirty="0"/>
              <a:t>1</a:t>
            </a:r>
            <a:r>
              <a:rPr lang="en-US" altLang="en-US" sz="2400" dirty="0"/>
              <a:t>: {a</a:t>
            </a:r>
            <a:r>
              <a:rPr lang="en-US" altLang="en-US" sz="2400" baseline="-25000" dirty="0"/>
              <a:t>1</a:t>
            </a:r>
            <a:r>
              <a:rPr lang="en-US" altLang="en-US" sz="2400" dirty="0"/>
              <a:t>, …, a</a:t>
            </a:r>
            <a:r>
              <a:rPr lang="en-US" altLang="en-US" sz="2400" baseline="-25000" dirty="0"/>
              <a:t>50</a:t>
            </a:r>
            <a:r>
              <a:rPr lang="en-US" altLang="en-US" sz="2400" dirty="0"/>
              <a:t>};  T</a:t>
            </a:r>
            <a:r>
              <a:rPr lang="en-US" altLang="en-US" sz="2400" baseline="-25000" dirty="0"/>
              <a:t>2</a:t>
            </a:r>
            <a:r>
              <a:rPr lang="en-US" altLang="en-US" sz="2400" dirty="0"/>
              <a:t>: {a</a:t>
            </a:r>
            <a:r>
              <a:rPr lang="en-US" altLang="en-US" sz="2400" baseline="-25000" dirty="0"/>
              <a:t>1</a:t>
            </a:r>
            <a:r>
              <a:rPr lang="en-US" altLang="en-US" sz="2400" dirty="0"/>
              <a:t>, …, a</a:t>
            </a:r>
            <a:r>
              <a:rPr lang="en-US" altLang="en-US" sz="2400" baseline="-25000" dirty="0"/>
              <a:t>100</a:t>
            </a:r>
            <a:r>
              <a:rPr lang="en-US" altLang="en-US" sz="2400" dirty="0"/>
              <a:t>} </a:t>
            </a:r>
          </a:p>
          <a:p>
            <a:pPr lvl="1">
              <a:spcAft>
                <a:spcPts val="600"/>
              </a:spcAft>
            </a:pPr>
            <a:r>
              <a:rPr lang="en-US" altLang="en-US" sz="2400" dirty="0"/>
              <a:t>Suppose </a:t>
            </a:r>
            <a:r>
              <a:rPr lang="en-US" altLang="en-US" sz="2400" i="1" dirty="0" err="1">
                <a:latin typeface="Calibri" pitchFamily="34" charset="0"/>
                <a:sym typeface="Wingdings" pitchFamily="2" charset="2"/>
              </a:rPr>
              <a:t>minsup</a:t>
            </a:r>
            <a:r>
              <a:rPr lang="en-US" altLang="en-US" sz="2400" i="1" dirty="0">
                <a:latin typeface="Calibri" pitchFamily="34" charset="0"/>
                <a:sym typeface="Wingdings" pitchFamily="2" charset="2"/>
              </a:rPr>
              <a:t> </a:t>
            </a:r>
            <a:r>
              <a:rPr lang="en-US" altLang="en-US" sz="2400" dirty="0">
                <a:latin typeface="Calibri" pitchFamily="34" charset="0"/>
                <a:sym typeface="Wingdings" pitchFamily="2" charset="2"/>
              </a:rPr>
              <a:t>= </a:t>
            </a:r>
            <a:r>
              <a:rPr lang="en-US" altLang="en-US" sz="2400" dirty="0" smtClean="0">
                <a:latin typeface="Calibri" pitchFamily="34" charset="0"/>
                <a:sym typeface="Wingdings" pitchFamily="2" charset="2"/>
              </a:rPr>
              <a:t>1. </a:t>
            </a:r>
            <a:r>
              <a:rPr lang="en-US" altLang="en-US" sz="2400" dirty="0" smtClean="0"/>
              <a:t>How </a:t>
            </a:r>
            <a:r>
              <a:rPr lang="en-US" altLang="en-US" sz="2400" dirty="0"/>
              <a:t>many closed patterns does TDB</a:t>
            </a:r>
            <a:r>
              <a:rPr lang="en-US" altLang="en-US" sz="2400" baseline="-25000" dirty="0"/>
              <a:t>1</a:t>
            </a:r>
            <a:r>
              <a:rPr lang="en-US" altLang="en-US" sz="2400" dirty="0"/>
              <a:t> </a:t>
            </a:r>
            <a:r>
              <a:rPr lang="en-US" altLang="en-US" sz="2400" dirty="0" smtClean="0"/>
              <a:t>contain? </a:t>
            </a:r>
          </a:p>
          <a:p>
            <a:pPr lvl="2">
              <a:spcAft>
                <a:spcPts val="600"/>
              </a:spcAft>
            </a:pPr>
            <a:r>
              <a:rPr lang="en-US" altLang="en-US" sz="2400" dirty="0" smtClean="0"/>
              <a:t> Two:  P</a:t>
            </a:r>
            <a:r>
              <a:rPr lang="en-US" altLang="en-US" sz="2400" baseline="-25000" dirty="0" smtClean="0"/>
              <a:t>1</a:t>
            </a:r>
            <a:r>
              <a:rPr lang="en-US" altLang="en-US" sz="2400" dirty="0" smtClean="0"/>
              <a:t>: “{a</a:t>
            </a:r>
            <a:r>
              <a:rPr lang="en-US" altLang="en-US" sz="2400" baseline="-25000" dirty="0" smtClean="0"/>
              <a:t>1</a:t>
            </a:r>
            <a:r>
              <a:rPr lang="en-US" altLang="en-US" sz="2400" dirty="0" smtClean="0"/>
              <a:t>, …, a</a:t>
            </a:r>
            <a:r>
              <a:rPr lang="en-US" altLang="en-US" sz="2400" baseline="-25000" dirty="0" smtClean="0"/>
              <a:t>50</a:t>
            </a:r>
            <a:r>
              <a:rPr lang="en-US" altLang="en-US" sz="2400" dirty="0">
                <a:latin typeface="Calibri" panose="020F0502020204030204" pitchFamily="34" charset="0"/>
              </a:rPr>
              <a:t>}</a:t>
            </a:r>
            <a:r>
              <a:rPr lang="en-US" altLang="en-US" sz="2400" dirty="0" smtClean="0"/>
              <a:t>: 2”;  P</a:t>
            </a:r>
            <a:r>
              <a:rPr lang="en-US" altLang="en-US" sz="2400" baseline="-25000" dirty="0" smtClean="0"/>
              <a:t>2</a:t>
            </a:r>
            <a:r>
              <a:rPr lang="en-US" altLang="en-US" sz="2400" dirty="0" smtClean="0"/>
              <a:t>: “{a</a:t>
            </a:r>
            <a:r>
              <a:rPr lang="en-US" altLang="en-US" sz="2400" baseline="-25000" dirty="0" smtClean="0"/>
              <a:t>1</a:t>
            </a:r>
            <a:r>
              <a:rPr lang="en-US" altLang="en-US" sz="2400" dirty="0" smtClean="0"/>
              <a:t>, …, a</a:t>
            </a:r>
            <a:r>
              <a:rPr lang="en-US" altLang="en-US" sz="2400" baseline="-25000" dirty="0" smtClean="0"/>
              <a:t>100</a:t>
            </a:r>
            <a:r>
              <a:rPr lang="en-US" altLang="en-US" sz="2400" dirty="0">
                <a:latin typeface="Calibri" panose="020F0502020204030204" pitchFamily="34" charset="0"/>
              </a:rPr>
              <a:t>}</a:t>
            </a:r>
            <a:r>
              <a:rPr lang="en-US" altLang="en-US" sz="2400" dirty="0" smtClean="0"/>
              <a:t>: 1” </a:t>
            </a:r>
          </a:p>
          <a:p>
            <a:pPr eaLnBrk="1" hangingPunct="1">
              <a:spcAft>
                <a:spcPts val="600"/>
              </a:spcAft>
            </a:pPr>
            <a:r>
              <a:rPr lang="en-US" altLang="en-US" sz="2400" dirty="0" smtClean="0">
                <a:solidFill>
                  <a:srgbClr val="FF0000"/>
                </a:solidFill>
              </a:rPr>
              <a:t>Closed pattern </a:t>
            </a:r>
            <a:r>
              <a:rPr lang="en-US" altLang="en-US" sz="2400" dirty="0" smtClean="0"/>
              <a:t>is a </a:t>
            </a:r>
            <a:r>
              <a:rPr lang="en-US" altLang="en-US" sz="2400" dirty="0" smtClean="0">
                <a:solidFill>
                  <a:srgbClr val="FF0000"/>
                </a:solidFill>
              </a:rPr>
              <a:t>lossless compression </a:t>
            </a:r>
            <a:r>
              <a:rPr lang="en-US" altLang="en-US" sz="2400" dirty="0" smtClean="0"/>
              <a:t>of frequent patterns</a:t>
            </a:r>
          </a:p>
          <a:p>
            <a:pPr lvl="1" eaLnBrk="1" hangingPunct="1">
              <a:spcAft>
                <a:spcPts val="600"/>
              </a:spcAft>
            </a:pPr>
            <a:r>
              <a:rPr lang="en-US" altLang="en-US" sz="2400" dirty="0" smtClean="0"/>
              <a:t>Reduces the # of patterns but does not lose the support information!</a:t>
            </a:r>
          </a:p>
          <a:p>
            <a:pPr lvl="1">
              <a:spcAft>
                <a:spcPts val="600"/>
              </a:spcAft>
            </a:pPr>
            <a:r>
              <a:rPr lang="en-US" altLang="en-US" sz="2400" dirty="0" smtClean="0"/>
              <a:t>You will still be able to say: “{a</a:t>
            </a:r>
            <a:r>
              <a:rPr lang="en-US" altLang="en-US" sz="2400" baseline="-25000" dirty="0" smtClean="0"/>
              <a:t>2</a:t>
            </a:r>
            <a:r>
              <a:rPr lang="en-US" altLang="en-US" sz="2400" dirty="0" smtClean="0"/>
              <a:t>, </a:t>
            </a:r>
            <a:r>
              <a:rPr lang="en-US" altLang="en-US" sz="2400" dirty="0"/>
              <a:t>…, </a:t>
            </a:r>
            <a:r>
              <a:rPr lang="en-US" altLang="en-US" sz="2400" dirty="0" smtClean="0"/>
              <a:t>a</a:t>
            </a:r>
            <a:r>
              <a:rPr lang="en-US" altLang="en-US" sz="2400" baseline="-25000" dirty="0" smtClean="0"/>
              <a:t>40</a:t>
            </a:r>
            <a:r>
              <a:rPr lang="en-US" altLang="en-US" sz="2400" dirty="0">
                <a:latin typeface="Calibri" panose="020F0502020204030204" pitchFamily="34" charset="0"/>
              </a:rPr>
              <a:t>}</a:t>
            </a:r>
            <a:r>
              <a:rPr lang="en-US" altLang="en-US" sz="2400" dirty="0" smtClean="0"/>
              <a:t>: </a:t>
            </a:r>
            <a:r>
              <a:rPr lang="en-US" altLang="en-US" sz="2400" dirty="0"/>
              <a:t>2</a:t>
            </a:r>
            <a:r>
              <a:rPr lang="en-US" altLang="en-US" sz="2400" dirty="0" smtClean="0"/>
              <a:t>”, “{a</a:t>
            </a:r>
            <a:r>
              <a:rPr lang="en-US" altLang="en-US" sz="2400" baseline="-25000" dirty="0" smtClean="0"/>
              <a:t>5</a:t>
            </a:r>
            <a:r>
              <a:rPr lang="en-US" altLang="en-US" sz="2400" dirty="0" smtClean="0"/>
              <a:t>, a</a:t>
            </a:r>
            <a:r>
              <a:rPr lang="en-US" altLang="en-US" sz="2400" baseline="-25000" dirty="0" smtClean="0"/>
              <a:t>51</a:t>
            </a:r>
            <a:r>
              <a:rPr lang="en-US" altLang="en-US" sz="2400" dirty="0">
                <a:latin typeface="Calibri" panose="020F0502020204030204" pitchFamily="34" charset="0"/>
              </a:rPr>
              <a:t>}</a:t>
            </a:r>
            <a:r>
              <a:rPr lang="en-US" altLang="en-US" sz="2400" dirty="0" smtClean="0"/>
              <a:t>: 1”</a:t>
            </a:r>
            <a:endParaRPr lang="en-US" altLang="en-US" sz="2400" dirty="0"/>
          </a:p>
        </p:txBody>
      </p:sp>
    </p:spTree>
    <p:extLst>
      <p:ext uri="{BB962C8B-B14F-4D97-AF65-F5344CB8AC3E}">
        <p14:creationId xmlns:p14="http://schemas.microsoft.com/office/powerpoint/2010/main" val="1388147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4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4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24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4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4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0" y="240145"/>
            <a:ext cx="12191999" cy="655782"/>
          </a:xfrm>
        </p:spPr>
        <p:txBody>
          <a:bodyPr>
            <a:normAutofit/>
          </a:bodyPr>
          <a:lstStyle/>
          <a:p>
            <a:pPr eaLnBrk="1" hangingPunct="1"/>
            <a:r>
              <a:rPr lang="en-US" altLang="en-US" sz="3600" dirty="0" smtClean="0"/>
              <a:t>Expressing Patterns in Compressed Form: Max-Patterns</a:t>
            </a:r>
          </a:p>
        </p:txBody>
      </p:sp>
      <p:sp>
        <p:nvSpPr>
          <p:cNvPr id="10244" name="Rectangle 3"/>
          <p:cNvSpPr>
            <a:spLocks noGrp="1" noChangeArrowheads="1"/>
          </p:cNvSpPr>
          <p:nvPr>
            <p:ph idx="1"/>
          </p:nvPr>
        </p:nvSpPr>
        <p:spPr>
          <a:xfrm>
            <a:off x="524953" y="1173020"/>
            <a:ext cx="9200938" cy="5560290"/>
          </a:xfrm>
        </p:spPr>
        <p:txBody>
          <a:bodyPr/>
          <a:lstStyle/>
          <a:p>
            <a:pPr eaLnBrk="1" hangingPunct="1">
              <a:lnSpc>
                <a:spcPct val="110000"/>
              </a:lnSpc>
            </a:pPr>
            <a:r>
              <a:rPr lang="en-US" altLang="en-US" sz="2400" dirty="0" smtClean="0"/>
              <a:t>Solution 2: </a:t>
            </a:r>
            <a:r>
              <a:rPr lang="en-US" altLang="en-US" sz="2400" b="1" dirty="0" smtClean="0"/>
              <a:t>Max-patterns</a:t>
            </a:r>
            <a:r>
              <a:rPr lang="en-US" altLang="en-US" sz="2400" dirty="0" smtClean="0"/>
              <a:t>:  A pattern X is a </a:t>
            </a:r>
            <a:r>
              <a:rPr lang="en-US" altLang="en-US" sz="2400" dirty="0" smtClean="0">
                <a:solidFill>
                  <a:srgbClr val="FF0000"/>
                </a:solidFill>
              </a:rPr>
              <a:t>max-pattern</a:t>
            </a:r>
            <a:r>
              <a:rPr lang="en-US" altLang="en-US" sz="2400" dirty="0" smtClean="0"/>
              <a:t> if X is frequent and there exists no frequent super-pattern Y </a:t>
            </a:r>
            <a:r>
              <a:rPr lang="he-IL" altLang="en-US" sz="2400" dirty="0" smtClean="0"/>
              <a:t>כ</a:t>
            </a:r>
            <a:r>
              <a:rPr lang="en-US" altLang="en-US" sz="2400" dirty="0" smtClean="0"/>
              <a:t> X </a:t>
            </a:r>
          </a:p>
          <a:p>
            <a:pPr eaLnBrk="1" hangingPunct="1">
              <a:lnSpc>
                <a:spcPct val="110000"/>
              </a:lnSpc>
            </a:pPr>
            <a:r>
              <a:rPr lang="en-US" altLang="en-US" sz="2400" dirty="0" smtClean="0"/>
              <a:t>Difference from close-patterns?</a:t>
            </a:r>
          </a:p>
          <a:p>
            <a:pPr lvl="1">
              <a:lnSpc>
                <a:spcPct val="110000"/>
              </a:lnSpc>
            </a:pPr>
            <a:r>
              <a:rPr lang="en-US" altLang="en-US" sz="2400" dirty="0" smtClean="0"/>
              <a:t>Do not care the real support of the sub-patterns of a max-pattern</a:t>
            </a:r>
          </a:p>
          <a:p>
            <a:pPr lvl="1">
              <a:spcAft>
                <a:spcPts val="600"/>
              </a:spcAft>
            </a:pPr>
            <a:r>
              <a:rPr lang="en-US" altLang="en-US" sz="2400" dirty="0"/>
              <a:t>Let Transaction DB TDB</a:t>
            </a:r>
            <a:r>
              <a:rPr lang="en-US" altLang="en-US" sz="2400" baseline="-25000" dirty="0"/>
              <a:t>1</a:t>
            </a:r>
            <a:r>
              <a:rPr lang="en-US" altLang="en-US" sz="2400" dirty="0"/>
              <a:t>:</a:t>
            </a:r>
            <a:r>
              <a:rPr lang="en-US" altLang="en-US" sz="2400" baseline="-25000" dirty="0"/>
              <a:t>    </a:t>
            </a:r>
            <a:r>
              <a:rPr lang="en-US" altLang="en-US" sz="2400" dirty="0"/>
              <a:t>T</a:t>
            </a:r>
            <a:r>
              <a:rPr lang="en-US" altLang="en-US" sz="2400" baseline="-25000" dirty="0"/>
              <a:t>1</a:t>
            </a:r>
            <a:r>
              <a:rPr lang="en-US" altLang="en-US" sz="2400" dirty="0"/>
              <a:t>: {a</a:t>
            </a:r>
            <a:r>
              <a:rPr lang="en-US" altLang="en-US" sz="2400" baseline="-25000" dirty="0"/>
              <a:t>1</a:t>
            </a:r>
            <a:r>
              <a:rPr lang="en-US" altLang="en-US" sz="2400" dirty="0"/>
              <a:t>, …, a</a:t>
            </a:r>
            <a:r>
              <a:rPr lang="en-US" altLang="en-US" sz="2400" baseline="-25000" dirty="0"/>
              <a:t>50</a:t>
            </a:r>
            <a:r>
              <a:rPr lang="en-US" altLang="en-US" sz="2400" dirty="0"/>
              <a:t>};  T</a:t>
            </a:r>
            <a:r>
              <a:rPr lang="en-US" altLang="en-US" sz="2400" baseline="-25000" dirty="0"/>
              <a:t>2</a:t>
            </a:r>
            <a:r>
              <a:rPr lang="en-US" altLang="en-US" sz="2400" dirty="0"/>
              <a:t>: {a</a:t>
            </a:r>
            <a:r>
              <a:rPr lang="en-US" altLang="en-US" sz="2400" baseline="-25000" dirty="0"/>
              <a:t>1</a:t>
            </a:r>
            <a:r>
              <a:rPr lang="en-US" altLang="en-US" sz="2400" dirty="0"/>
              <a:t>, …, a</a:t>
            </a:r>
            <a:r>
              <a:rPr lang="en-US" altLang="en-US" sz="2400" baseline="-25000" dirty="0"/>
              <a:t>100</a:t>
            </a:r>
            <a:r>
              <a:rPr lang="en-US" altLang="en-US" sz="2400" dirty="0"/>
              <a:t>} </a:t>
            </a:r>
          </a:p>
          <a:p>
            <a:pPr lvl="1">
              <a:spcAft>
                <a:spcPts val="600"/>
              </a:spcAft>
            </a:pPr>
            <a:r>
              <a:rPr lang="en-US" altLang="en-US" sz="2400" dirty="0"/>
              <a:t>Suppose </a:t>
            </a:r>
            <a:r>
              <a:rPr lang="en-US" altLang="en-US" sz="2400" i="1" dirty="0" err="1">
                <a:latin typeface="Calibri" pitchFamily="34" charset="0"/>
                <a:sym typeface="Wingdings" pitchFamily="2" charset="2"/>
              </a:rPr>
              <a:t>minsup</a:t>
            </a:r>
            <a:r>
              <a:rPr lang="en-US" altLang="en-US" sz="2400" i="1" dirty="0">
                <a:latin typeface="Calibri" pitchFamily="34" charset="0"/>
                <a:sym typeface="Wingdings" pitchFamily="2" charset="2"/>
              </a:rPr>
              <a:t> </a:t>
            </a:r>
            <a:r>
              <a:rPr lang="en-US" altLang="en-US" sz="2400" dirty="0">
                <a:latin typeface="Calibri" pitchFamily="34" charset="0"/>
                <a:sym typeface="Wingdings" pitchFamily="2" charset="2"/>
              </a:rPr>
              <a:t>= 1. </a:t>
            </a:r>
            <a:r>
              <a:rPr lang="en-US" altLang="en-US" sz="2400" dirty="0"/>
              <a:t>How many </a:t>
            </a:r>
            <a:r>
              <a:rPr lang="en-US" altLang="en-US" sz="2400" dirty="0" smtClean="0"/>
              <a:t>max-patterns </a:t>
            </a:r>
            <a:r>
              <a:rPr lang="en-US" altLang="en-US" sz="2400" dirty="0"/>
              <a:t>does TDB</a:t>
            </a:r>
            <a:r>
              <a:rPr lang="en-US" altLang="en-US" sz="2400" baseline="-25000" dirty="0"/>
              <a:t>1</a:t>
            </a:r>
            <a:r>
              <a:rPr lang="en-US" altLang="en-US" sz="2400" dirty="0"/>
              <a:t> contain? </a:t>
            </a:r>
          </a:p>
          <a:p>
            <a:pPr lvl="2">
              <a:spcAft>
                <a:spcPts val="600"/>
              </a:spcAft>
            </a:pPr>
            <a:r>
              <a:rPr lang="en-US" altLang="en-US" sz="2400" dirty="0"/>
              <a:t> </a:t>
            </a:r>
            <a:r>
              <a:rPr lang="en-US" altLang="en-US" sz="2400" dirty="0">
                <a:latin typeface="Calibri" pitchFamily="34" charset="0"/>
              </a:rPr>
              <a:t>One:  P: </a:t>
            </a:r>
            <a:r>
              <a:rPr lang="en-US" altLang="en-US" sz="2400" dirty="0" smtClean="0">
                <a:latin typeface="Calibri" pitchFamily="34" charset="0"/>
              </a:rPr>
              <a:t>“{a</a:t>
            </a:r>
            <a:r>
              <a:rPr lang="en-US" altLang="en-US" sz="2400" baseline="-25000" dirty="0" smtClean="0">
                <a:latin typeface="Calibri" pitchFamily="34" charset="0"/>
              </a:rPr>
              <a:t>1</a:t>
            </a:r>
            <a:r>
              <a:rPr lang="en-US" altLang="en-US" sz="2400" dirty="0">
                <a:latin typeface="Calibri" pitchFamily="34" charset="0"/>
              </a:rPr>
              <a:t>, …, </a:t>
            </a:r>
            <a:r>
              <a:rPr lang="en-US" altLang="en-US" sz="2400" dirty="0" smtClean="0">
                <a:latin typeface="Calibri" pitchFamily="34" charset="0"/>
              </a:rPr>
              <a:t>a</a:t>
            </a:r>
            <a:r>
              <a:rPr lang="en-US" altLang="en-US" sz="2400" baseline="-25000" dirty="0" smtClean="0">
                <a:latin typeface="Calibri" pitchFamily="34" charset="0"/>
              </a:rPr>
              <a:t>100</a:t>
            </a:r>
            <a:r>
              <a:rPr lang="en-US" altLang="en-US" sz="2400" dirty="0">
                <a:latin typeface="Calibri" panose="020F0502020204030204" pitchFamily="34" charset="0"/>
              </a:rPr>
              <a:t>}: 1” </a:t>
            </a:r>
            <a:endParaRPr lang="en-US" altLang="en-US" sz="2400" dirty="0"/>
          </a:p>
          <a:p>
            <a:r>
              <a:rPr lang="en-US" altLang="en-US" sz="2400" dirty="0" smtClean="0">
                <a:solidFill>
                  <a:srgbClr val="FF0000"/>
                </a:solidFill>
              </a:rPr>
              <a:t>Max-pattern</a:t>
            </a:r>
            <a:r>
              <a:rPr lang="en-US" altLang="en-US" sz="2400" dirty="0" smtClean="0"/>
              <a:t> is a </a:t>
            </a:r>
            <a:r>
              <a:rPr lang="en-US" altLang="en-US" sz="2400" dirty="0" err="1" smtClean="0">
                <a:solidFill>
                  <a:srgbClr val="FF0000"/>
                </a:solidFill>
              </a:rPr>
              <a:t>lossy</a:t>
            </a:r>
            <a:r>
              <a:rPr lang="en-US" altLang="en-US" sz="2400" dirty="0" smtClean="0">
                <a:solidFill>
                  <a:srgbClr val="FF0000"/>
                </a:solidFill>
              </a:rPr>
              <a:t> compression</a:t>
            </a:r>
            <a:r>
              <a:rPr lang="en-US" altLang="en-US" sz="2400" dirty="0" smtClean="0"/>
              <a:t>! </a:t>
            </a:r>
          </a:p>
          <a:p>
            <a:pPr lvl="1"/>
            <a:r>
              <a:rPr lang="en-US" altLang="en-US" sz="2400" dirty="0" smtClean="0"/>
              <a:t>We only know {a</a:t>
            </a:r>
            <a:r>
              <a:rPr lang="en-US" altLang="en-US" sz="2400" baseline="-25000" dirty="0" smtClean="0"/>
              <a:t>1</a:t>
            </a:r>
            <a:r>
              <a:rPr lang="en-US" altLang="en-US" sz="2400" dirty="0"/>
              <a:t>, …, </a:t>
            </a:r>
            <a:r>
              <a:rPr lang="en-US" altLang="en-US" sz="2400" dirty="0" smtClean="0"/>
              <a:t>a</a:t>
            </a:r>
            <a:r>
              <a:rPr lang="en-US" altLang="en-US" sz="2400" baseline="-25000" dirty="0" smtClean="0"/>
              <a:t>40</a:t>
            </a:r>
            <a:r>
              <a:rPr lang="en-US" altLang="en-US" sz="2400" dirty="0">
                <a:latin typeface="Calibri" panose="020F0502020204030204" pitchFamily="34" charset="0"/>
              </a:rPr>
              <a:t>}</a:t>
            </a:r>
            <a:r>
              <a:rPr lang="en-US" altLang="en-US" sz="2400" dirty="0" smtClean="0"/>
              <a:t> is frequent</a:t>
            </a:r>
          </a:p>
          <a:p>
            <a:pPr lvl="1"/>
            <a:r>
              <a:rPr lang="en-US" altLang="en-US" sz="2400" dirty="0" smtClean="0"/>
              <a:t>But we do not know the real support </a:t>
            </a:r>
            <a:r>
              <a:rPr lang="en-US" altLang="en-US" sz="2400" dirty="0"/>
              <a:t>of </a:t>
            </a:r>
            <a:r>
              <a:rPr lang="en-US" altLang="en-US" sz="2400" dirty="0" smtClean="0"/>
              <a:t>{a</a:t>
            </a:r>
            <a:r>
              <a:rPr lang="en-US" altLang="en-US" sz="2400" baseline="-25000" dirty="0" smtClean="0"/>
              <a:t>1</a:t>
            </a:r>
            <a:r>
              <a:rPr lang="en-US" altLang="en-US" sz="2400" dirty="0"/>
              <a:t>, …, </a:t>
            </a:r>
            <a:r>
              <a:rPr lang="en-US" altLang="en-US" sz="2400" dirty="0" smtClean="0"/>
              <a:t>a</a:t>
            </a:r>
            <a:r>
              <a:rPr lang="en-US" altLang="en-US" sz="2400" baseline="-25000" dirty="0" smtClean="0"/>
              <a:t>40</a:t>
            </a:r>
            <a:r>
              <a:rPr lang="en-US" altLang="en-US" sz="2400" dirty="0">
                <a:latin typeface="Calibri" panose="020F0502020204030204" pitchFamily="34" charset="0"/>
              </a:rPr>
              <a:t>}</a:t>
            </a:r>
            <a:r>
              <a:rPr lang="en-US" altLang="en-US" sz="2400" dirty="0" smtClean="0"/>
              <a:t>, …, any more!</a:t>
            </a:r>
          </a:p>
          <a:p>
            <a:r>
              <a:rPr lang="en-US" altLang="en-US" sz="2400" dirty="0" smtClean="0"/>
              <a:t>Thus in many applications, mining close-patterns is more desirable than mining max-patterns</a:t>
            </a:r>
          </a:p>
        </p:txBody>
      </p:sp>
    </p:spTree>
    <p:extLst>
      <p:ext uri="{BB962C8B-B14F-4D97-AF65-F5344CB8AC3E}">
        <p14:creationId xmlns:p14="http://schemas.microsoft.com/office/powerpoint/2010/main" val="1521075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4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4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4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44">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244">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24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24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Closed Patterns</a:t>
            </a:r>
            <a:endParaRPr lang="en-US" dirty="0"/>
          </a:p>
        </p:txBody>
      </p:sp>
      <p:pic>
        <p:nvPicPr>
          <p:cNvPr id="5" name="Content Placeholder 4"/>
          <p:cNvPicPr>
            <a:picLocks noGrp="1" noChangeAspect="1"/>
          </p:cNvPicPr>
          <p:nvPr>
            <p:ph idx="1"/>
          </p:nvPr>
        </p:nvPicPr>
        <p:blipFill>
          <a:blip r:embed="rId2"/>
          <a:stretch>
            <a:fillRect/>
          </a:stretch>
        </p:blipFill>
        <p:spPr>
          <a:xfrm>
            <a:off x="516433" y="1214644"/>
            <a:ext cx="7936190" cy="1427850"/>
          </a:xfrm>
          <a:prstGeom prst="rect">
            <a:avLst/>
          </a:prstGeom>
        </p:spPr>
      </p:pic>
      <p:pic>
        <p:nvPicPr>
          <p:cNvPr id="4" name="Picture 3"/>
          <p:cNvPicPr>
            <a:picLocks noChangeAspect="1"/>
          </p:cNvPicPr>
          <p:nvPr/>
        </p:nvPicPr>
        <p:blipFill>
          <a:blip r:embed="rId3"/>
          <a:stretch>
            <a:fillRect/>
          </a:stretch>
        </p:blipFill>
        <p:spPr>
          <a:xfrm>
            <a:off x="8543427" y="0"/>
            <a:ext cx="3457575" cy="1533525"/>
          </a:xfrm>
          <a:prstGeom prst="rect">
            <a:avLst/>
          </a:prstGeom>
        </p:spPr>
      </p:pic>
      <p:pic>
        <p:nvPicPr>
          <p:cNvPr id="6" name="Picture 5"/>
          <p:cNvPicPr>
            <a:picLocks noChangeAspect="1"/>
          </p:cNvPicPr>
          <p:nvPr/>
        </p:nvPicPr>
        <p:blipFill>
          <a:blip r:embed="rId4"/>
          <a:stretch>
            <a:fillRect/>
          </a:stretch>
        </p:blipFill>
        <p:spPr>
          <a:xfrm>
            <a:off x="166078" y="2743194"/>
            <a:ext cx="11732189" cy="1254385"/>
          </a:xfrm>
          <a:prstGeom prst="rect">
            <a:avLst/>
          </a:prstGeom>
        </p:spPr>
      </p:pic>
      <p:sp>
        <p:nvSpPr>
          <p:cNvPr id="7" name="Rectangle 6"/>
          <p:cNvSpPr/>
          <p:nvPr/>
        </p:nvSpPr>
        <p:spPr>
          <a:xfrm>
            <a:off x="166078" y="4060841"/>
            <a:ext cx="8623080" cy="969496"/>
          </a:xfrm>
          <a:prstGeom prst="rect">
            <a:avLst/>
          </a:prstGeom>
        </p:spPr>
        <p:txBody>
          <a:bodyPr wrap="square">
            <a:spAutoFit/>
          </a:bodyPr>
          <a:lstStyle/>
          <a:p>
            <a:r>
              <a:rPr lang="en-US" dirty="0">
                <a:solidFill>
                  <a:srgbClr val="444444"/>
                </a:solidFill>
                <a:latin typeface="Arial" panose="020B0604020202020204" pitchFamily="34" charset="0"/>
              </a:rPr>
              <a:t>CD has support of 2, then I automatically know that C, and D also have support of at least 2.  In this case C and D have a support of exactly 2 so CD is one of my </a:t>
            </a:r>
            <a:r>
              <a:rPr lang="en-US" u="sng" dirty="0">
                <a:solidFill>
                  <a:srgbClr val="444444"/>
                </a:solidFill>
                <a:latin typeface="Arial" panose="020B0604020202020204" pitchFamily="34" charset="0"/>
              </a:rPr>
              <a:t>closed patterns</a:t>
            </a:r>
            <a:r>
              <a:rPr lang="en-US" dirty="0">
                <a:solidFill>
                  <a:srgbClr val="444444"/>
                </a:solidFill>
                <a:latin typeface="Arial" panose="020B0604020202020204" pitchFamily="34" charset="0"/>
              </a:rPr>
              <a:t> in this data.</a:t>
            </a:r>
            <a:endParaRPr lang="en-US" dirty="0"/>
          </a:p>
        </p:txBody>
      </p:sp>
      <p:sp>
        <p:nvSpPr>
          <p:cNvPr id="8" name="Rectangle 7"/>
          <p:cNvSpPr/>
          <p:nvPr/>
        </p:nvSpPr>
        <p:spPr>
          <a:xfrm>
            <a:off x="104618" y="5025877"/>
            <a:ext cx="8684540" cy="1261884"/>
          </a:xfrm>
          <a:prstGeom prst="rect">
            <a:avLst/>
          </a:prstGeom>
        </p:spPr>
        <p:txBody>
          <a:bodyPr wrap="square">
            <a:spAutoFit/>
          </a:bodyPr>
          <a:lstStyle/>
          <a:p>
            <a:r>
              <a:rPr lang="en-US" dirty="0">
                <a:solidFill>
                  <a:srgbClr val="444444"/>
                </a:solidFill>
                <a:latin typeface="Arial" panose="020B0604020202020204" pitchFamily="34" charset="0"/>
              </a:rPr>
              <a:t>R</a:t>
            </a:r>
            <a:r>
              <a:rPr lang="en-US" dirty="0" smtClean="0">
                <a:solidFill>
                  <a:srgbClr val="444444"/>
                </a:solidFill>
                <a:latin typeface="Arial" panose="020B0604020202020204" pitchFamily="34" charset="0"/>
              </a:rPr>
              <a:t>equirement </a:t>
            </a:r>
            <a:r>
              <a:rPr lang="en-US" dirty="0">
                <a:solidFill>
                  <a:srgbClr val="444444"/>
                </a:solidFill>
                <a:latin typeface="Arial" panose="020B0604020202020204" pitchFamily="34" charset="0"/>
              </a:rPr>
              <a:t>for a pattern to be a closed pattern</a:t>
            </a:r>
          </a:p>
          <a:p>
            <a:pPr>
              <a:buFont typeface="+mj-lt"/>
              <a:buAutoNum type="arabicPeriod"/>
            </a:pPr>
            <a:r>
              <a:rPr lang="en-US" dirty="0" smtClean="0">
                <a:solidFill>
                  <a:srgbClr val="444444"/>
                </a:solidFill>
                <a:latin typeface="Arial" panose="020B0604020202020204" pitchFamily="34" charset="0"/>
              </a:rPr>
              <a:t> It's </a:t>
            </a:r>
            <a:r>
              <a:rPr lang="en-US" dirty="0">
                <a:solidFill>
                  <a:srgbClr val="444444"/>
                </a:solidFill>
                <a:latin typeface="Arial" panose="020B0604020202020204" pitchFamily="34" charset="0"/>
              </a:rPr>
              <a:t>frequent; </a:t>
            </a:r>
            <a:r>
              <a:rPr lang="en-US" dirty="0" smtClean="0">
                <a:solidFill>
                  <a:srgbClr val="444444"/>
                </a:solidFill>
                <a:latin typeface="Arial" panose="020B0604020202020204" pitchFamily="34" charset="0"/>
              </a:rPr>
              <a:t>CD </a:t>
            </a:r>
            <a:r>
              <a:rPr lang="en-US" dirty="0">
                <a:solidFill>
                  <a:srgbClr val="444444"/>
                </a:solidFill>
                <a:latin typeface="Arial" panose="020B0604020202020204" pitchFamily="34" charset="0"/>
              </a:rPr>
              <a:t>meets that criteria</a:t>
            </a:r>
          </a:p>
          <a:p>
            <a:pPr>
              <a:buFont typeface="+mj-lt"/>
              <a:buAutoNum type="arabicPeriod"/>
            </a:pPr>
            <a:r>
              <a:rPr lang="en-US" dirty="0" smtClean="0">
                <a:solidFill>
                  <a:srgbClr val="444444"/>
                </a:solidFill>
                <a:latin typeface="Arial" panose="020B0604020202020204" pitchFamily="34" charset="0"/>
              </a:rPr>
              <a:t> No </a:t>
            </a:r>
            <a:r>
              <a:rPr lang="en-US" dirty="0">
                <a:solidFill>
                  <a:srgbClr val="444444"/>
                </a:solidFill>
                <a:latin typeface="Arial" panose="020B0604020202020204" pitchFamily="34" charset="0"/>
              </a:rPr>
              <a:t>super-pattern with the same support as CD;  There are bigger patterns in the data, but none of them have support of </a:t>
            </a:r>
            <a:r>
              <a:rPr lang="en-US" dirty="0" smtClean="0">
                <a:solidFill>
                  <a:srgbClr val="444444"/>
                </a:solidFill>
                <a:latin typeface="Arial" panose="020B0604020202020204" pitchFamily="34" charset="0"/>
              </a:rPr>
              <a:t>2</a:t>
            </a:r>
            <a:endParaRPr lang="en-US" b="0" i="0" dirty="0">
              <a:solidFill>
                <a:srgbClr val="444444"/>
              </a:solidFill>
              <a:effectLst/>
              <a:latin typeface="Arial" panose="020B0604020202020204" pitchFamily="34" charset="0"/>
            </a:endParaRPr>
          </a:p>
        </p:txBody>
      </p:sp>
      <p:pic>
        <p:nvPicPr>
          <p:cNvPr id="3" name="Picture 2"/>
          <p:cNvPicPr>
            <a:picLocks noChangeAspect="1"/>
          </p:cNvPicPr>
          <p:nvPr/>
        </p:nvPicPr>
        <p:blipFill>
          <a:blip r:embed="rId5"/>
          <a:stretch>
            <a:fillRect/>
          </a:stretch>
        </p:blipFill>
        <p:spPr>
          <a:xfrm>
            <a:off x="8920955" y="4110639"/>
            <a:ext cx="2977312" cy="2331529"/>
          </a:xfrm>
          <a:prstGeom prst="rect">
            <a:avLst/>
          </a:prstGeom>
        </p:spPr>
      </p:pic>
      <p:sp>
        <p:nvSpPr>
          <p:cNvPr id="9" name="TextBox 8"/>
          <p:cNvSpPr txBox="1"/>
          <p:nvPr/>
        </p:nvSpPr>
        <p:spPr>
          <a:xfrm>
            <a:off x="6619177" y="6387149"/>
            <a:ext cx="5312352" cy="384721"/>
          </a:xfrm>
          <a:prstGeom prst="rect">
            <a:avLst/>
          </a:prstGeom>
          <a:noFill/>
        </p:spPr>
        <p:txBody>
          <a:bodyPr wrap="none" rtlCol="0">
            <a:spAutoFit/>
          </a:bodyPr>
          <a:lstStyle/>
          <a:p>
            <a:r>
              <a:rPr lang="en-US" dirty="0" smtClean="0"/>
              <a:t>ABCD and CDEF are closed patterns with </a:t>
            </a:r>
            <a:r>
              <a:rPr lang="en-US" dirty="0" err="1" smtClean="0"/>
              <a:t>minsup</a:t>
            </a:r>
            <a:r>
              <a:rPr lang="en-US" dirty="0" smtClean="0"/>
              <a:t> = 1</a:t>
            </a:r>
            <a:endParaRPr lang="en-US" dirty="0"/>
          </a:p>
        </p:txBody>
      </p:sp>
    </p:spTree>
    <p:extLst>
      <p:ext uri="{BB962C8B-B14F-4D97-AF65-F5344CB8AC3E}">
        <p14:creationId xmlns:p14="http://schemas.microsoft.com/office/powerpoint/2010/main" val="42637713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Max Patterns</a:t>
            </a:r>
            <a:endParaRPr lang="en-US" dirty="0"/>
          </a:p>
        </p:txBody>
      </p:sp>
      <p:pic>
        <p:nvPicPr>
          <p:cNvPr id="5" name="Content Placeholder 4"/>
          <p:cNvPicPr>
            <a:picLocks noGrp="1" noChangeAspect="1"/>
          </p:cNvPicPr>
          <p:nvPr>
            <p:ph idx="1"/>
          </p:nvPr>
        </p:nvPicPr>
        <p:blipFill>
          <a:blip r:embed="rId2"/>
          <a:stretch>
            <a:fillRect/>
          </a:stretch>
        </p:blipFill>
        <p:spPr>
          <a:xfrm>
            <a:off x="502787" y="1173702"/>
            <a:ext cx="7936190" cy="1427850"/>
          </a:xfrm>
          <a:prstGeom prst="rect">
            <a:avLst/>
          </a:prstGeom>
        </p:spPr>
      </p:pic>
      <p:pic>
        <p:nvPicPr>
          <p:cNvPr id="4" name="Picture 3"/>
          <p:cNvPicPr>
            <a:picLocks noChangeAspect="1"/>
          </p:cNvPicPr>
          <p:nvPr/>
        </p:nvPicPr>
        <p:blipFill>
          <a:blip r:embed="rId3"/>
          <a:stretch>
            <a:fillRect/>
          </a:stretch>
        </p:blipFill>
        <p:spPr>
          <a:xfrm>
            <a:off x="8543427" y="0"/>
            <a:ext cx="3457575" cy="1533525"/>
          </a:xfrm>
          <a:prstGeom prst="rect">
            <a:avLst/>
          </a:prstGeom>
        </p:spPr>
      </p:pic>
      <p:pic>
        <p:nvPicPr>
          <p:cNvPr id="6" name="Picture 5"/>
          <p:cNvPicPr>
            <a:picLocks noChangeAspect="1"/>
          </p:cNvPicPr>
          <p:nvPr/>
        </p:nvPicPr>
        <p:blipFill>
          <a:blip r:embed="rId4"/>
          <a:stretch>
            <a:fillRect/>
          </a:stretch>
        </p:blipFill>
        <p:spPr>
          <a:xfrm>
            <a:off x="166078" y="2661307"/>
            <a:ext cx="11732189" cy="1254385"/>
          </a:xfrm>
          <a:prstGeom prst="rect">
            <a:avLst/>
          </a:prstGeom>
        </p:spPr>
      </p:pic>
      <p:sp>
        <p:nvSpPr>
          <p:cNvPr id="11" name="Rectangle 10"/>
          <p:cNvSpPr/>
          <p:nvPr/>
        </p:nvSpPr>
        <p:spPr>
          <a:xfrm>
            <a:off x="166078" y="3948860"/>
            <a:ext cx="11834923" cy="2708434"/>
          </a:xfrm>
          <a:prstGeom prst="rect">
            <a:avLst/>
          </a:prstGeom>
        </p:spPr>
        <p:txBody>
          <a:bodyPr wrap="square">
            <a:spAutoFit/>
          </a:bodyPr>
          <a:lstStyle/>
          <a:p>
            <a:r>
              <a:rPr lang="en-US" sz="1700" dirty="0">
                <a:solidFill>
                  <a:srgbClr val="444444"/>
                </a:solidFill>
                <a:latin typeface="Arial" panose="020B0604020202020204" pitchFamily="34" charset="0"/>
              </a:rPr>
              <a:t> </a:t>
            </a:r>
            <a:r>
              <a:rPr lang="en-US" sz="1700" dirty="0" smtClean="0">
                <a:solidFill>
                  <a:srgbClr val="444444"/>
                </a:solidFill>
                <a:latin typeface="Arial" panose="020B0604020202020204" pitchFamily="34" charset="0"/>
              </a:rPr>
              <a:t>Almost same </a:t>
            </a:r>
            <a:r>
              <a:rPr lang="en-US" sz="1700" dirty="0">
                <a:solidFill>
                  <a:srgbClr val="444444"/>
                </a:solidFill>
                <a:latin typeface="Arial" panose="020B0604020202020204" pitchFamily="34" charset="0"/>
              </a:rPr>
              <a:t>as closed patterns, except that we don't care about whether other patterns have the same support.  </a:t>
            </a:r>
            <a:r>
              <a:rPr lang="en-US" sz="1700" dirty="0" smtClean="0">
                <a:solidFill>
                  <a:srgbClr val="444444"/>
                </a:solidFill>
                <a:latin typeface="Arial" panose="020B0604020202020204" pitchFamily="34" charset="0"/>
              </a:rPr>
              <a:t>A </a:t>
            </a:r>
            <a:r>
              <a:rPr lang="en-US" sz="1700" dirty="0">
                <a:solidFill>
                  <a:srgbClr val="444444"/>
                </a:solidFill>
                <a:latin typeface="Arial" panose="020B0604020202020204" pitchFamily="34" charset="0"/>
              </a:rPr>
              <a:t>max-pattern still has to satisfy the minimum support threshold thought.  </a:t>
            </a:r>
            <a:endParaRPr lang="en-US" sz="1700" dirty="0" smtClean="0">
              <a:solidFill>
                <a:srgbClr val="444444"/>
              </a:solidFill>
              <a:latin typeface="Arial" panose="020B0604020202020204" pitchFamily="34" charset="0"/>
            </a:endParaRPr>
          </a:p>
          <a:p>
            <a:endParaRPr lang="en-US" sz="1700" dirty="0" smtClean="0">
              <a:solidFill>
                <a:srgbClr val="444444"/>
              </a:solidFill>
              <a:latin typeface="Arial" panose="020B0604020202020204" pitchFamily="34" charset="0"/>
            </a:endParaRPr>
          </a:p>
          <a:p>
            <a:r>
              <a:rPr lang="en-US" sz="1700" dirty="0" smtClean="0">
                <a:solidFill>
                  <a:srgbClr val="444444"/>
                </a:solidFill>
                <a:latin typeface="Arial" panose="020B0604020202020204" pitchFamily="34" charset="0"/>
              </a:rPr>
              <a:t>The </a:t>
            </a:r>
            <a:r>
              <a:rPr lang="en-US" sz="1700" dirty="0">
                <a:solidFill>
                  <a:srgbClr val="444444"/>
                </a:solidFill>
                <a:latin typeface="Arial" panose="020B0604020202020204" pitchFamily="34" charset="0"/>
              </a:rPr>
              <a:t>closed patterns ABCD, CD, and CDEF. </a:t>
            </a:r>
            <a:endParaRPr lang="en-US" sz="1700" dirty="0" smtClean="0">
              <a:solidFill>
                <a:srgbClr val="444444"/>
              </a:solidFill>
              <a:latin typeface="Arial" panose="020B0604020202020204" pitchFamily="34" charset="0"/>
            </a:endParaRPr>
          </a:p>
          <a:p>
            <a:endParaRPr lang="en-US" sz="1700" dirty="0" smtClean="0">
              <a:solidFill>
                <a:srgbClr val="444444"/>
              </a:solidFill>
              <a:latin typeface="Arial" panose="020B0604020202020204" pitchFamily="34" charset="0"/>
            </a:endParaRPr>
          </a:p>
          <a:p>
            <a:r>
              <a:rPr lang="en-US" sz="1700" dirty="0" smtClean="0">
                <a:solidFill>
                  <a:srgbClr val="444444"/>
                </a:solidFill>
                <a:latin typeface="Arial" panose="020B0604020202020204" pitchFamily="34" charset="0"/>
              </a:rPr>
              <a:t>CD </a:t>
            </a:r>
            <a:r>
              <a:rPr lang="en-US" sz="1700" dirty="0">
                <a:solidFill>
                  <a:srgbClr val="444444"/>
                </a:solidFill>
                <a:latin typeface="Arial" panose="020B0604020202020204" pitchFamily="34" charset="0"/>
              </a:rPr>
              <a:t>is a distinct closed pattern </a:t>
            </a:r>
            <a:r>
              <a:rPr lang="en-US" sz="1700" dirty="0" smtClean="0">
                <a:solidFill>
                  <a:srgbClr val="444444"/>
                </a:solidFill>
                <a:latin typeface="Arial" panose="020B0604020202020204" pitchFamily="34" charset="0"/>
              </a:rPr>
              <a:t>it </a:t>
            </a:r>
            <a:r>
              <a:rPr lang="en-US" sz="1700" dirty="0">
                <a:solidFill>
                  <a:srgbClr val="444444"/>
                </a:solidFill>
                <a:latin typeface="Arial" panose="020B0604020202020204" pitchFamily="34" charset="0"/>
              </a:rPr>
              <a:t>has a support of 2 and the others only have support of 1. </a:t>
            </a:r>
            <a:r>
              <a:rPr lang="en-US" sz="1700" dirty="0" smtClean="0">
                <a:solidFill>
                  <a:srgbClr val="444444"/>
                </a:solidFill>
                <a:latin typeface="Arial" panose="020B0604020202020204" pitchFamily="34" charset="0"/>
              </a:rPr>
              <a:t>This </a:t>
            </a:r>
            <a:r>
              <a:rPr lang="en-US" sz="1700" dirty="0">
                <a:solidFill>
                  <a:srgbClr val="444444"/>
                </a:solidFill>
                <a:latin typeface="Arial" panose="020B0604020202020204" pitchFamily="34" charset="0"/>
              </a:rPr>
              <a:t>is despite that fact that it is actually a subset, or part of, ABCD and CDEF.  </a:t>
            </a:r>
            <a:r>
              <a:rPr lang="en-US" sz="1700" dirty="0" smtClean="0">
                <a:solidFill>
                  <a:srgbClr val="444444"/>
                </a:solidFill>
                <a:latin typeface="Arial" panose="020B0604020202020204" pitchFamily="34" charset="0"/>
              </a:rPr>
              <a:t>For max-patterns </a:t>
            </a:r>
            <a:r>
              <a:rPr lang="en-US" sz="1700" dirty="0">
                <a:solidFill>
                  <a:srgbClr val="444444"/>
                </a:solidFill>
                <a:latin typeface="Arial" panose="020B0604020202020204" pitchFamily="34" charset="0"/>
              </a:rPr>
              <a:t>you don't care about this distinction so you only get ABCD and CDEF as max-patterns; </a:t>
            </a:r>
            <a:r>
              <a:rPr lang="en-US" sz="1700" dirty="0" smtClean="0">
                <a:solidFill>
                  <a:srgbClr val="444444"/>
                </a:solidFill>
                <a:latin typeface="Arial" panose="020B0604020202020204" pitchFamily="34" charset="0"/>
              </a:rPr>
              <a:t>because </a:t>
            </a:r>
            <a:r>
              <a:rPr lang="en-US" sz="1700" dirty="0">
                <a:solidFill>
                  <a:srgbClr val="444444"/>
                </a:solidFill>
                <a:latin typeface="Arial" panose="020B0604020202020204" pitchFamily="34" charset="0"/>
              </a:rPr>
              <a:t>CD is part of the larger patterns ABCD and/or CDEF. </a:t>
            </a:r>
            <a:r>
              <a:rPr lang="en-US" sz="1700" dirty="0" smtClean="0">
                <a:solidFill>
                  <a:srgbClr val="444444"/>
                </a:solidFill>
                <a:latin typeface="Arial" panose="020B0604020202020204" pitchFamily="34" charset="0"/>
              </a:rPr>
              <a:t>A </a:t>
            </a:r>
            <a:r>
              <a:rPr lang="en-US" sz="1700" dirty="0">
                <a:solidFill>
                  <a:srgbClr val="444444"/>
                </a:solidFill>
                <a:latin typeface="Arial" panose="020B0604020202020204" pitchFamily="34" charset="0"/>
              </a:rPr>
              <a:t>max-pattern will give you more pattern compression, but you can see that even in this very simple example, you're losing some of the information that was originally contained in the raw data because now we don't know how much support CD, C, or D had.</a:t>
            </a:r>
            <a:endParaRPr lang="en-US" sz="1700" dirty="0"/>
          </a:p>
        </p:txBody>
      </p:sp>
    </p:spTree>
    <p:extLst>
      <p:ext uri="{BB962C8B-B14F-4D97-AF65-F5344CB8AC3E}">
        <p14:creationId xmlns:p14="http://schemas.microsoft.com/office/powerpoint/2010/main" val="133092438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546" y="191555"/>
            <a:ext cx="6482687" cy="738909"/>
          </a:xfrm>
        </p:spPr>
        <p:txBody>
          <a:bodyPr/>
          <a:lstStyle/>
          <a:p>
            <a:r>
              <a:rPr lang="en-US" dirty="0" smtClean="0"/>
              <a:t>Why is it Important?</a:t>
            </a:r>
            <a:endParaRPr lang="en-US" dirty="0"/>
          </a:p>
        </p:txBody>
      </p:sp>
      <p:pic>
        <p:nvPicPr>
          <p:cNvPr id="5" name="Content Placeholder 4"/>
          <p:cNvPicPr>
            <a:picLocks noGrp="1" noChangeAspect="1"/>
          </p:cNvPicPr>
          <p:nvPr>
            <p:ph idx="1"/>
          </p:nvPr>
        </p:nvPicPr>
        <p:blipFill>
          <a:blip r:embed="rId2"/>
          <a:stretch>
            <a:fillRect/>
          </a:stretch>
        </p:blipFill>
        <p:spPr>
          <a:xfrm>
            <a:off x="7429500" y="0"/>
            <a:ext cx="4762500" cy="3162300"/>
          </a:xfrm>
          <a:prstGeom prst="rect">
            <a:avLst/>
          </a:prstGeom>
        </p:spPr>
      </p:pic>
      <p:pic>
        <p:nvPicPr>
          <p:cNvPr id="4" name="Picture 3"/>
          <p:cNvPicPr>
            <a:picLocks noChangeAspect="1"/>
          </p:cNvPicPr>
          <p:nvPr/>
        </p:nvPicPr>
        <p:blipFill>
          <a:blip r:embed="rId3"/>
          <a:stretch>
            <a:fillRect/>
          </a:stretch>
        </p:blipFill>
        <p:spPr>
          <a:xfrm>
            <a:off x="0" y="2599836"/>
            <a:ext cx="8126267" cy="4258164"/>
          </a:xfrm>
          <a:prstGeom prst="rect">
            <a:avLst/>
          </a:prstGeom>
        </p:spPr>
      </p:pic>
    </p:spTree>
    <p:extLst>
      <p:ext uri="{BB962C8B-B14F-4D97-AF65-F5344CB8AC3E}">
        <p14:creationId xmlns:p14="http://schemas.microsoft.com/office/powerpoint/2010/main" val="232409049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95133344"/>
              </p:ext>
            </p:extLst>
          </p:nvPr>
        </p:nvGraphicFramePr>
        <p:xfrm>
          <a:off x="350838" y="1219200"/>
          <a:ext cx="11407776" cy="2286000"/>
        </p:xfrm>
        <a:graphic>
          <a:graphicData uri="http://schemas.openxmlformats.org/drawingml/2006/table">
            <a:tbl>
              <a:tblPr firstRow="1" bandRow="1">
                <a:tableStyleId>{5C22544A-7EE6-4342-B048-85BDC9FD1C3A}</a:tableStyleId>
              </a:tblPr>
              <a:tblGrid>
                <a:gridCol w="1901296"/>
                <a:gridCol w="1901296"/>
                <a:gridCol w="1901296"/>
                <a:gridCol w="1901296"/>
                <a:gridCol w="1901296"/>
                <a:gridCol w="1901296"/>
              </a:tblGrid>
              <a:tr h="370840">
                <a:tc>
                  <a:txBody>
                    <a:bodyPr/>
                    <a:lstStyle/>
                    <a:p>
                      <a:r>
                        <a:rPr lang="en-US" dirty="0" smtClean="0"/>
                        <a:t>TID</a:t>
                      </a:r>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370840">
                <a:tc>
                  <a:txBody>
                    <a:bodyPr/>
                    <a:lstStyle/>
                    <a:p>
                      <a:r>
                        <a:rPr lang="en-US" dirty="0" smtClean="0"/>
                        <a:t>1</a:t>
                      </a:r>
                      <a:endParaRPr lang="en-US" dirty="0"/>
                    </a:p>
                  </a:txBody>
                  <a:tcPr/>
                </a:tc>
                <a:tc>
                  <a:txBody>
                    <a:bodyPr/>
                    <a:lstStyle/>
                    <a:p>
                      <a:r>
                        <a:rPr lang="en-US" dirty="0" smtClean="0"/>
                        <a:t>X1</a:t>
                      </a:r>
                      <a:endParaRPr lang="en-US" dirty="0"/>
                    </a:p>
                  </a:txBody>
                  <a:tcPr/>
                </a:tc>
                <a:tc>
                  <a:txBody>
                    <a:bodyPr/>
                    <a:lstStyle/>
                    <a:p>
                      <a:r>
                        <a:rPr lang="en-US" dirty="0" smtClean="0"/>
                        <a:t>X2</a:t>
                      </a:r>
                      <a:endParaRPr lang="en-US" dirty="0"/>
                    </a:p>
                  </a:txBody>
                  <a:tcPr/>
                </a:tc>
                <a:tc>
                  <a:txBody>
                    <a:bodyPr/>
                    <a:lstStyle/>
                    <a:p>
                      <a:r>
                        <a:rPr lang="en-US" dirty="0" smtClean="0"/>
                        <a:t>X3</a:t>
                      </a:r>
                      <a:endParaRPr lang="en-US" dirty="0"/>
                    </a:p>
                  </a:txBody>
                  <a:tcPr/>
                </a:tc>
                <a:tc>
                  <a:txBody>
                    <a:bodyPr/>
                    <a:lstStyle/>
                    <a:p>
                      <a:r>
                        <a:rPr lang="en-US" dirty="0" smtClean="0"/>
                        <a:t>x4</a:t>
                      </a:r>
                      <a:endParaRPr lang="en-US" dirty="0"/>
                    </a:p>
                  </a:txBody>
                  <a:tcPr/>
                </a:tc>
                <a:tc>
                  <a:txBody>
                    <a:bodyPr/>
                    <a:lstStyle/>
                    <a:p>
                      <a:r>
                        <a:rPr lang="en-US" dirty="0" smtClean="0"/>
                        <a:t>X5</a:t>
                      </a:r>
                      <a:endParaRPr lang="en-US" dirty="0"/>
                    </a:p>
                  </a:txBody>
                  <a:tcPr/>
                </a:tc>
              </a:tr>
              <a:tr h="370840">
                <a:tc>
                  <a:txBody>
                    <a:bodyPr/>
                    <a:lstStyle/>
                    <a:p>
                      <a:r>
                        <a:rPr lang="en-US" dirty="0" smtClean="0"/>
                        <a:t>2</a:t>
                      </a:r>
                      <a:endParaRPr lang="en-US" dirty="0"/>
                    </a:p>
                  </a:txBody>
                  <a:tcPr/>
                </a:tc>
                <a:tc>
                  <a:txBody>
                    <a:bodyPr/>
                    <a:lstStyle/>
                    <a:p>
                      <a:r>
                        <a:rPr lang="en-US" dirty="0" smtClean="0"/>
                        <a:t>X1</a:t>
                      </a:r>
                      <a:endParaRPr lang="en-US" dirty="0"/>
                    </a:p>
                  </a:txBody>
                  <a:tcPr/>
                </a:tc>
                <a:tc>
                  <a:txBody>
                    <a:bodyPr/>
                    <a:lstStyle/>
                    <a:p>
                      <a:r>
                        <a:rPr lang="en-US" dirty="0" smtClean="0"/>
                        <a:t>X2</a:t>
                      </a:r>
                      <a:endParaRPr lang="en-US" dirty="0"/>
                    </a:p>
                  </a:txBody>
                  <a:tcPr/>
                </a:tc>
                <a:tc>
                  <a:txBody>
                    <a:bodyPr/>
                    <a:lstStyle/>
                    <a:p>
                      <a:r>
                        <a:rPr lang="en-US" dirty="0" smtClean="0"/>
                        <a:t>X3</a:t>
                      </a:r>
                      <a:endParaRPr lang="en-US" dirty="0"/>
                    </a:p>
                  </a:txBody>
                  <a:tcPr/>
                </a:tc>
                <a:tc>
                  <a:txBody>
                    <a:bodyPr/>
                    <a:lstStyle/>
                    <a:p>
                      <a:r>
                        <a:rPr lang="en-US" dirty="0" smtClean="0"/>
                        <a:t>X4</a:t>
                      </a:r>
                      <a:endParaRPr lang="en-US" dirty="0"/>
                    </a:p>
                  </a:txBody>
                  <a:tcPr/>
                </a:tc>
                <a:tc>
                  <a:txBody>
                    <a:bodyPr/>
                    <a:lstStyle/>
                    <a:p>
                      <a:endParaRPr lang="en-US" dirty="0"/>
                    </a:p>
                  </a:txBody>
                  <a:tcPr/>
                </a:tc>
              </a:tr>
              <a:tr h="370840">
                <a:tc>
                  <a:txBody>
                    <a:bodyPr/>
                    <a:lstStyle/>
                    <a:p>
                      <a:r>
                        <a:rPr lang="en-US" dirty="0" smtClean="0"/>
                        <a:t>3</a:t>
                      </a:r>
                      <a:endParaRPr lang="en-US" dirty="0"/>
                    </a:p>
                  </a:txBody>
                  <a:tcPr/>
                </a:tc>
                <a:tc>
                  <a:txBody>
                    <a:bodyPr/>
                    <a:lstStyle/>
                    <a:p>
                      <a:r>
                        <a:rPr lang="en-US" dirty="0" smtClean="0"/>
                        <a:t>X1</a:t>
                      </a:r>
                      <a:endParaRPr lang="en-US" dirty="0"/>
                    </a:p>
                  </a:txBody>
                  <a:tcPr/>
                </a:tc>
                <a:tc>
                  <a:txBody>
                    <a:bodyPr/>
                    <a:lstStyle/>
                    <a:p>
                      <a:r>
                        <a:rPr lang="en-US" dirty="0" smtClean="0"/>
                        <a:t>X2</a:t>
                      </a:r>
                      <a:endParaRPr lang="en-US" dirty="0"/>
                    </a:p>
                  </a:txBody>
                  <a:tcPr/>
                </a:tc>
                <a:tc>
                  <a:txBody>
                    <a:bodyPr/>
                    <a:lstStyle/>
                    <a:p>
                      <a:r>
                        <a:rPr lang="en-US" dirty="0" smtClean="0"/>
                        <a:t>X3</a:t>
                      </a:r>
                      <a:endParaRPr lang="en-US" dirty="0"/>
                    </a:p>
                  </a:txBody>
                  <a:tcPr/>
                </a:tc>
                <a:tc>
                  <a:txBody>
                    <a:bodyPr/>
                    <a:lstStyle/>
                    <a:p>
                      <a:endParaRPr lang="en-US" dirty="0"/>
                    </a:p>
                  </a:txBody>
                  <a:tcPr/>
                </a:tc>
                <a:tc>
                  <a:txBody>
                    <a:bodyPr/>
                    <a:lstStyle/>
                    <a:p>
                      <a:endParaRPr lang="en-US" dirty="0"/>
                    </a:p>
                  </a:txBody>
                  <a:tcPr/>
                </a:tc>
              </a:tr>
              <a:tr h="370840">
                <a:tc>
                  <a:txBody>
                    <a:bodyPr/>
                    <a:lstStyle/>
                    <a:p>
                      <a:r>
                        <a:rPr lang="en-US" dirty="0" smtClean="0"/>
                        <a:t>4</a:t>
                      </a:r>
                      <a:endParaRPr lang="en-US" dirty="0"/>
                    </a:p>
                  </a:txBody>
                  <a:tcPr/>
                </a:tc>
                <a:tc>
                  <a:txBody>
                    <a:bodyPr/>
                    <a:lstStyle/>
                    <a:p>
                      <a:r>
                        <a:rPr lang="en-US" dirty="0" smtClean="0"/>
                        <a:t>X1</a:t>
                      </a:r>
                      <a:endParaRPr lang="en-US" dirty="0"/>
                    </a:p>
                  </a:txBody>
                  <a:tcPr/>
                </a:tc>
                <a:tc>
                  <a:txBody>
                    <a:bodyPr/>
                    <a:lstStyle/>
                    <a:p>
                      <a:r>
                        <a:rPr lang="en-US" dirty="0" smtClean="0"/>
                        <a:t>X2</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smtClean="0"/>
                    </a:p>
                  </a:txBody>
                  <a:tcPr/>
                </a:tc>
              </a:tr>
              <a:tr h="370840">
                <a:tc>
                  <a:txBody>
                    <a:bodyPr/>
                    <a:lstStyle/>
                    <a:p>
                      <a:r>
                        <a:rPr lang="en-US" dirty="0" smtClean="0"/>
                        <a:t>Support</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3</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r>
            </a:tbl>
          </a:graphicData>
        </a:graphic>
      </p:graphicFrame>
      <p:sp>
        <p:nvSpPr>
          <p:cNvPr id="7" name="Freeform 6"/>
          <p:cNvSpPr/>
          <p:nvPr/>
        </p:nvSpPr>
        <p:spPr>
          <a:xfrm>
            <a:off x="2483892" y="3234520"/>
            <a:ext cx="4244454" cy="1161233"/>
          </a:xfrm>
          <a:custGeom>
            <a:avLst/>
            <a:gdLst>
              <a:gd name="connsiteX0" fmla="*/ 0 w 4244454"/>
              <a:gd name="connsiteY0" fmla="*/ 272955 h 1161233"/>
              <a:gd name="connsiteX1" fmla="*/ 1637732 w 4244454"/>
              <a:gd name="connsiteY1" fmla="*/ 1091821 h 1161233"/>
              <a:gd name="connsiteX2" fmla="*/ 2101756 w 4244454"/>
              <a:gd name="connsiteY2" fmla="*/ 218364 h 1161233"/>
              <a:gd name="connsiteX3" fmla="*/ 2101756 w 4244454"/>
              <a:gd name="connsiteY3" fmla="*/ 218364 h 1161233"/>
              <a:gd name="connsiteX4" fmla="*/ 3425588 w 4244454"/>
              <a:gd name="connsiteY4" fmla="*/ 1160060 h 1161233"/>
              <a:gd name="connsiteX5" fmla="*/ 4244454 w 4244454"/>
              <a:gd name="connsiteY5" fmla="*/ 0 h 1161233"/>
              <a:gd name="connsiteX6" fmla="*/ 4244454 w 4244454"/>
              <a:gd name="connsiteY6" fmla="*/ 0 h 116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4454" h="1161233">
                <a:moveTo>
                  <a:pt x="0" y="272955"/>
                </a:moveTo>
                <a:cubicBezTo>
                  <a:pt x="643720" y="686937"/>
                  <a:pt x="1287440" y="1100919"/>
                  <a:pt x="1637732" y="1091821"/>
                </a:cubicBezTo>
                <a:cubicBezTo>
                  <a:pt x="1988024" y="1082723"/>
                  <a:pt x="2101756" y="218364"/>
                  <a:pt x="2101756" y="218364"/>
                </a:cubicBezTo>
                <a:lnTo>
                  <a:pt x="2101756" y="218364"/>
                </a:lnTo>
                <a:cubicBezTo>
                  <a:pt x="2322395" y="375313"/>
                  <a:pt x="3068472" y="1196454"/>
                  <a:pt x="3425588" y="1160060"/>
                </a:cubicBezTo>
                <a:cubicBezTo>
                  <a:pt x="3782704" y="1123666"/>
                  <a:pt x="4244454" y="0"/>
                  <a:pt x="4244454" y="0"/>
                </a:cubicBezTo>
                <a:lnTo>
                  <a:pt x="424445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985147" y="4395753"/>
            <a:ext cx="308098" cy="384721"/>
          </a:xfrm>
          <a:prstGeom prst="rect">
            <a:avLst/>
          </a:prstGeom>
          <a:noFill/>
        </p:spPr>
        <p:txBody>
          <a:bodyPr wrap="none" rtlCol="0">
            <a:spAutoFit/>
          </a:bodyPr>
          <a:lstStyle/>
          <a:p>
            <a:r>
              <a:rPr lang="en-US" dirty="0" smtClean="0"/>
              <a:t>4</a:t>
            </a:r>
            <a:endParaRPr lang="en-US" dirty="0"/>
          </a:p>
        </p:txBody>
      </p:sp>
      <p:sp>
        <p:nvSpPr>
          <p:cNvPr id="9" name="TextBox 8"/>
          <p:cNvSpPr txBox="1"/>
          <p:nvPr/>
        </p:nvSpPr>
        <p:spPr>
          <a:xfrm>
            <a:off x="5761630" y="4425321"/>
            <a:ext cx="308098" cy="384721"/>
          </a:xfrm>
          <a:prstGeom prst="rect">
            <a:avLst/>
          </a:prstGeom>
          <a:noFill/>
        </p:spPr>
        <p:txBody>
          <a:bodyPr wrap="none" rtlCol="0">
            <a:spAutoFit/>
          </a:bodyPr>
          <a:lstStyle/>
          <a:p>
            <a:r>
              <a:rPr lang="en-US" dirty="0"/>
              <a:t>3</a:t>
            </a:r>
          </a:p>
        </p:txBody>
      </p:sp>
      <p:sp>
        <p:nvSpPr>
          <p:cNvPr id="10" name="Freeform 9"/>
          <p:cNvSpPr/>
          <p:nvPr/>
        </p:nvSpPr>
        <p:spPr>
          <a:xfrm>
            <a:off x="4135272" y="4722125"/>
            <a:ext cx="1746913" cy="777923"/>
          </a:xfrm>
          <a:custGeom>
            <a:avLst/>
            <a:gdLst>
              <a:gd name="connsiteX0" fmla="*/ 0 w 1746913"/>
              <a:gd name="connsiteY0" fmla="*/ 0 h 777923"/>
              <a:gd name="connsiteX1" fmla="*/ 1037229 w 1746913"/>
              <a:gd name="connsiteY1" fmla="*/ 777923 h 777923"/>
              <a:gd name="connsiteX2" fmla="*/ 1037229 w 1746913"/>
              <a:gd name="connsiteY2" fmla="*/ 777923 h 777923"/>
              <a:gd name="connsiteX3" fmla="*/ 1746913 w 1746913"/>
              <a:gd name="connsiteY3" fmla="*/ 95535 h 777923"/>
            </a:gdLst>
            <a:ahLst/>
            <a:cxnLst>
              <a:cxn ang="0">
                <a:pos x="connsiteX0" y="connsiteY0"/>
              </a:cxn>
              <a:cxn ang="0">
                <a:pos x="connsiteX1" y="connsiteY1"/>
              </a:cxn>
              <a:cxn ang="0">
                <a:pos x="connsiteX2" y="connsiteY2"/>
              </a:cxn>
              <a:cxn ang="0">
                <a:pos x="connsiteX3" y="connsiteY3"/>
              </a:cxn>
            </a:cxnLst>
            <a:rect l="l" t="t" r="r" b="b"/>
            <a:pathLst>
              <a:path w="1746913" h="777923">
                <a:moveTo>
                  <a:pt x="0" y="0"/>
                </a:moveTo>
                <a:lnTo>
                  <a:pt x="1037229" y="777923"/>
                </a:lnTo>
                <a:lnTo>
                  <a:pt x="1037229" y="777923"/>
                </a:lnTo>
                <a:lnTo>
                  <a:pt x="1746913" y="95535"/>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038299" y="5530797"/>
            <a:ext cx="308098" cy="384721"/>
          </a:xfrm>
          <a:prstGeom prst="rect">
            <a:avLst/>
          </a:prstGeom>
          <a:noFill/>
        </p:spPr>
        <p:txBody>
          <a:bodyPr wrap="none" rtlCol="0">
            <a:spAutoFit/>
          </a:bodyPr>
          <a:lstStyle/>
          <a:p>
            <a:r>
              <a:rPr lang="en-US" dirty="0"/>
              <a:t>3</a:t>
            </a:r>
          </a:p>
        </p:txBody>
      </p:sp>
      <p:sp>
        <p:nvSpPr>
          <p:cNvPr id="13" name="Freeform 12"/>
          <p:cNvSpPr/>
          <p:nvPr/>
        </p:nvSpPr>
        <p:spPr>
          <a:xfrm>
            <a:off x="5254388" y="3562066"/>
            <a:ext cx="3002508" cy="2857183"/>
          </a:xfrm>
          <a:custGeom>
            <a:avLst/>
            <a:gdLst>
              <a:gd name="connsiteX0" fmla="*/ 0 w 3002508"/>
              <a:gd name="connsiteY0" fmla="*/ 2156346 h 2857183"/>
              <a:gd name="connsiteX1" fmla="*/ 1719618 w 3002508"/>
              <a:gd name="connsiteY1" fmla="*/ 2729552 h 2857183"/>
              <a:gd name="connsiteX2" fmla="*/ 3002508 w 3002508"/>
              <a:gd name="connsiteY2" fmla="*/ 0 h 2857183"/>
              <a:gd name="connsiteX3" fmla="*/ 3002508 w 3002508"/>
              <a:gd name="connsiteY3" fmla="*/ 0 h 2857183"/>
            </a:gdLst>
            <a:ahLst/>
            <a:cxnLst>
              <a:cxn ang="0">
                <a:pos x="connsiteX0" y="connsiteY0"/>
              </a:cxn>
              <a:cxn ang="0">
                <a:pos x="connsiteX1" y="connsiteY1"/>
              </a:cxn>
              <a:cxn ang="0">
                <a:pos x="connsiteX2" y="connsiteY2"/>
              </a:cxn>
              <a:cxn ang="0">
                <a:pos x="connsiteX3" y="connsiteY3"/>
              </a:cxn>
            </a:cxnLst>
            <a:rect l="l" t="t" r="r" b="b"/>
            <a:pathLst>
              <a:path w="3002508" h="2857183">
                <a:moveTo>
                  <a:pt x="0" y="2156346"/>
                </a:moveTo>
                <a:cubicBezTo>
                  <a:pt x="609600" y="2622644"/>
                  <a:pt x="1219200" y="3088943"/>
                  <a:pt x="1719618" y="2729552"/>
                </a:cubicBezTo>
                <a:cubicBezTo>
                  <a:pt x="2220036" y="2370161"/>
                  <a:pt x="3002508" y="0"/>
                  <a:pt x="3002508" y="0"/>
                </a:cubicBezTo>
                <a:lnTo>
                  <a:pt x="3002508"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894401" y="6336016"/>
            <a:ext cx="308098" cy="384721"/>
          </a:xfrm>
          <a:prstGeom prst="rect">
            <a:avLst/>
          </a:prstGeom>
          <a:noFill/>
        </p:spPr>
        <p:txBody>
          <a:bodyPr wrap="none" rtlCol="0">
            <a:spAutoFit/>
          </a:bodyPr>
          <a:lstStyle/>
          <a:p>
            <a:r>
              <a:rPr lang="en-US" dirty="0"/>
              <a:t>2</a:t>
            </a:r>
          </a:p>
        </p:txBody>
      </p:sp>
      <p:sp>
        <p:nvSpPr>
          <p:cNvPr id="15" name="Freeform 14"/>
          <p:cNvSpPr/>
          <p:nvPr/>
        </p:nvSpPr>
        <p:spPr>
          <a:xfrm>
            <a:off x="7260609" y="3521122"/>
            <a:ext cx="3166281" cy="3180269"/>
          </a:xfrm>
          <a:custGeom>
            <a:avLst/>
            <a:gdLst>
              <a:gd name="connsiteX0" fmla="*/ 0 w 3166281"/>
              <a:gd name="connsiteY0" fmla="*/ 2852382 h 3180269"/>
              <a:gd name="connsiteX1" fmla="*/ 2292824 w 3166281"/>
              <a:gd name="connsiteY1" fmla="*/ 2920621 h 3180269"/>
              <a:gd name="connsiteX2" fmla="*/ 3166281 w 3166281"/>
              <a:gd name="connsiteY2" fmla="*/ 0 h 3180269"/>
              <a:gd name="connsiteX3" fmla="*/ 3166281 w 3166281"/>
              <a:gd name="connsiteY3" fmla="*/ 0 h 3180269"/>
              <a:gd name="connsiteX4" fmla="*/ 3166281 w 3166281"/>
              <a:gd name="connsiteY4" fmla="*/ 0 h 3180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6281" h="3180269">
                <a:moveTo>
                  <a:pt x="0" y="2852382"/>
                </a:moveTo>
                <a:cubicBezTo>
                  <a:pt x="882555" y="3124200"/>
                  <a:pt x="1765111" y="3396018"/>
                  <a:pt x="2292824" y="2920621"/>
                </a:cubicBezTo>
                <a:cubicBezTo>
                  <a:pt x="2820537" y="2445224"/>
                  <a:pt x="3166281" y="0"/>
                  <a:pt x="3166281" y="0"/>
                </a:cubicBezTo>
                <a:lnTo>
                  <a:pt x="3166281" y="0"/>
                </a:lnTo>
                <a:lnTo>
                  <a:pt x="3166281"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9678553" y="6267771"/>
            <a:ext cx="308098" cy="384721"/>
          </a:xfrm>
          <a:prstGeom prst="rect">
            <a:avLst/>
          </a:prstGeom>
          <a:noFill/>
        </p:spPr>
        <p:txBody>
          <a:bodyPr wrap="none" rtlCol="0">
            <a:spAutoFit/>
          </a:bodyPr>
          <a:lstStyle/>
          <a:p>
            <a:r>
              <a:rPr lang="en-US" dirty="0"/>
              <a:t>1</a:t>
            </a:r>
          </a:p>
        </p:txBody>
      </p:sp>
      <p:sp>
        <p:nvSpPr>
          <p:cNvPr id="17" name="TextBox 16"/>
          <p:cNvSpPr txBox="1"/>
          <p:nvPr/>
        </p:nvSpPr>
        <p:spPr>
          <a:xfrm>
            <a:off x="310073" y="3652601"/>
            <a:ext cx="2868093" cy="2723823"/>
          </a:xfrm>
          <a:prstGeom prst="rect">
            <a:avLst/>
          </a:prstGeom>
          <a:noFill/>
        </p:spPr>
        <p:txBody>
          <a:bodyPr wrap="none" rtlCol="0">
            <a:spAutoFit/>
          </a:bodyPr>
          <a:lstStyle/>
          <a:p>
            <a:r>
              <a:rPr lang="en-US" dirty="0" smtClean="0"/>
              <a:t>If </a:t>
            </a:r>
            <a:r>
              <a:rPr lang="en-US" dirty="0" err="1" smtClean="0"/>
              <a:t>minsup</a:t>
            </a:r>
            <a:r>
              <a:rPr lang="en-US" dirty="0" smtClean="0"/>
              <a:t> = 1</a:t>
            </a:r>
          </a:p>
          <a:p>
            <a:r>
              <a:rPr lang="en-US" dirty="0" smtClean="0"/>
              <a:t>Then closed patterns are</a:t>
            </a:r>
            <a:endParaRPr lang="en-US" dirty="0"/>
          </a:p>
          <a:p>
            <a:r>
              <a:rPr lang="en-US" dirty="0" smtClean="0"/>
              <a:t>(x1,x2) with sup=4</a:t>
            </a:r>
          </a:p>
          <a:p>
            <a:r>
              <a:rPr lang="en-US" dirty="0" smtClean="0"/>
              <a:t>(x1,x2,x3) with sup =3</a:t>
            </a:r>
          </a:p>
          <a:p>
            <a:r>
              <a:rPr lang="en-US" dirty="0" smtClean="0"/>
              <a:t>(x1,x2,x3,x4) with sup=2</a:t>
            </a:r>
          </a:p>
          <a:p>
            <a:r>
              <a:rPr lang="en-US" dirty="0" smtClean="0"/>
              <a:t>(x1,x2,x3,x4,x5) with sup=1</a:t>
            </a:r>
          </a:p>
          <a:p>
            <a:endParaRPr lang="en-US" dirty="0"/>
          </a:p>
          <a:p>
            <a:r>
              <a:rPr lang="en-US" dirty="0" smtClean="0"/>
              <a:t>The max patterns are</a:t>
            </a:r>
          </a:p>
          <a:p>
            <a:r>
              <a:rPr lang="en-US" dirty="0"/>
              <a:t>(x1,x2,x3,x4,x5) with </a:t>
            </a:r>
            <a:r>
              <a:rPr lang="en-US" dirty="0" smtClean="0"/>
              <a:t>sup=1</a:t>
            </a:r>
            <a:endParaRPr lang="en-US" dirty="0"/>
          </a:p>
        </p:txBody>
      </p:sp>
    </p:spTree>
    <p:extLst>
      <p:ext uri="{BB962C8B-B14F-4D97-AF65-F5344CB8AC3E}">
        <p14:creationId xmlns:p14="http://schemas.microsoft.com/office/powerpoint/2010/main" val="32503381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graphicFrame>
        <p:nvGraphicFramePr>
          <p:cNvPr id="4" name="Content Placeholder 3"/>
          <p:cNvGraphicFramePr>
            <a:graphicFrameLocks noGrp="1"/>
          </p:cNvGraphicFramePr>
          <p:nvPr>
            <p:ph idx="1"/>
          </p:nvPr>
        </p:nvGraphicFramePr>
        <p:xfrm>
          <a:off x="350838" y="1219200"/>
          <a:ext cx="11407776" cy="2286000"/>
        </p:xfrm>
        <a:graphic>
          <a:graphicData uri="http://schemas.openxmlformats.org/drawingml/2006/table">
            <a:tbl>
              <a:tblPr firstRow="1" bandRow="1">
                <a:tableStyleId>{5C22544A-7EE6-4342-B048-85BDC9FD1C3A}</a:tableStyleId>
              </a:tblPr>
              <a:tblGrid>
                <a:gridCol w="1901296"/>
                <a:gridCol w="1901296"/>
                <a:gridCol w="1901296"/>
                <a:gridCol w="1901296"/>
                <a:gridCol w="1901296"/>
                <a:gridCol w="1901296"/>
              </a:tblGrid>
              <a:tr h="370840">
                <a:tc>
                  <a:txBody>
                    <a:bodyPr/>
                    <a:lstStyle/>
                    <a:p>
                      <a:r>
                        <a:rPr lang="en-US" dirty="0" smtClean="0"/>
                        <a:t>TID</a:t>
                      </a:r>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370840">
                <a:tc>
                  <a:txBody>
                    <a:bodyPr/>
                    <a:lstStyle/>
                    <a:p>
                      <a:r>
                        <a:rPr lang="en-US" dirty="0" smtClean="0"/>
                        <a:t>1</a:t>
                      </a:r>
                      <a:endParaRPr lang="en-US" dirty="0"/>
                    </a:p>
                  </a:txBody>
                  <a:tcPr/>
                </a:tc>
                <a:tc>
                  <a:txBody>
                    <a:bodyPr/>
                    <a:lstStyle/>
                    <a:p>
                      <a:r>
                        <a:rPr lang="en-US" dirty="0" smtClean="0"/>
                        <a:t>X1</a:t>
                      </a:r>
                      <a:endParaRPr lang="en-US" dirty="0"/>
                    </a:p>
                  </a:txBody>
                  <a:tcPr/>
                </a:tc>
                <a:tc>
                  <a:txBody>
                    <a:bodyPr/>
                    <a:lstStyle/>
                    <a:p>
                      <a:r>
                        <a:rPr lang="en-US" dirty="0" smtClean="0"/>
                        <a:t>X2</a:t>
                      </a:r>
                      <a:endParaRPr lang="en-US" dirty="0"/>
                    </a:p>
                  </a:txBody>
                  <a:tcPr/>
                </a:tc>
                <a:tc>
                  <a:txBody>
                    <a:bodyPr/>
                    <a:lstStyle/>
                    <a:p>
                      <a:r>
                        <a:rPr lang="en-US" dirty="0" smtClean="0"/>
                        <a:t>X3</a:t>
                      </a:r>
                      <a:endParaRPr lang="en-US" dirty="0"/>
                    </a:p>
                  </a:txBody>
                  <a:tcPr/>
                </a:tc>
                <a:tc>
                  <a:txBody>
                    <a:bodyPr/>
                    <a:lstStyle/>
                    <a:p>
                      <a:r>
                        <a:rPr lang="en-US" dirty="0" smtClean="0"/>
                        <a:t>x4</a:t>
                      </a:r>
                      <a:endParaRPr lang="en-US" dirty="0"/>
                    </a:p>
                  </a:txBody>
                  <a:tcPr/>
                </a:tc>
                <a:tc>
                  <a:txBody>
                    <a:bodyPr/>
                    <a:lstStyle/>
                    <a:p>
                      <a:r>
                        <a:rPr lang="en-US" dirty="0" smtClean="0"/>
                        <a:t>X5</a:t>
                      </a:r>
                      <a:endParaRPr lang="en-US" dirty="0"/>
                    </a:p>
                  </a:txBody>
                  <a:tcPr/>
                </a:tc>
              </a:tr>
              <a:tr h="370840">
                <a:tc>
                  <a:txBody>
                    <a:bodyPr/>
                    <a:lstStyle/>
                    <a:p>
                      <a:r>
                        <a:rPr lang="en-US" dirty="0" smtClean="0"/>
                        <a:t>2</a:t>
                      </a:r>
                      <a:endParaRPr lang="en-US" dirty="0"/>
                    </a:p>
                  </a:txBody>
                  <a:tcPr/>
                </a:tc>
                <a:tc>
                  <a:txBody>
                    <a:bodyPr/>
                    <a:lstStyle/>
                    <a:p>
                      <a:r>
                        <a:rPr lang="en-US" dirty="0" smtClean="0"/>
                        <a:t>X1</a:t>
                      </a:r>
                      <a:endParaRPr lang="en-US" dirty="0"/>
                    </a:p>
                  </a:txBody>
                  <a:tcPr/>
                </a:tc>
                <a:tc>
                  <a:txBody>
                    <a:bodyPr/>
                    <a:lstStyle/>
                    <a:p>
                      <a:r>
                        <a:rPr lang="en-US" dirty="0" smtClean="0"/>
                        <a:t>X2</a:t>
                      </a:r>
                      <a:endParaRPr lang="en-US" dirty="0"/>
                    </a:p>
                  </a:txBody>
                  <a:tcPr/>
                </a:tc>
                <a:tc>
                  <a:txBody>
                    <a:bodyPr/>
                    <a:lstStyle/>
                    <a:p>
                      <a:r>
                        <a:rPr lang="en-US" dirty="0" smtClean="0"/>
                        <a:t>X3</a:t>
                      </a:r>
                      <a:endParaRPr lang="en-US" dirty="0"/>
                    </a:p>
                  </a:txBody>
                  <a:tcPr/>
                </a:tc>
                <a:tc>
                  <a:txBody>
                    <a:bodyPr/>
                    <a:lstStyle/>
                    <a:p>
                      <a:r>
                        <a:rPr lang="en-US" dirty="0" smtClean="0"/>
                        <a:t>X4</a:t>
                      </a:r>
                      <a:endParaRPr lang="en-US" dirty="0"/>
                    </a:p>
                  </a:txBody>
                  <a:tcPr/>
                </a:tc>
                <a:tc>
                  <a:txBody>
                    <a:bodyPr/>
                    <a:lstStyle/>
                    <a:p>
                      <a:endParaRPr lang="en-US" dirty="0"/>
                    </a:p>
                  </a:txBody>
                  <a:tcPr/>
                </a:tc>
              </a:tr>
              <a:tr h="370840">
                <a:tc>
                  <a:txBody>
                    <a:bodyPr/>
                    <a:lstStyle/>
                    <a:p>
                      <a:r>
                        <a:rPr lang="en-US" dirty="0" smtClean="0"/>
                        <a:t>3</a:t>
                      </a:r>
                      <a:endParaRPr lang="en-US" dirty="0"/>
                    </a:p>
                  </a:txBody>
                  <a:tcPr/>
                </a:tc>
                <a:tc>
                  <a:txBody>
                    <a:bodyPr/>
                    <a:lstStyle/>
                    <a:p>
                      <a:r>
                        <a:rPr lang="en-US" dirty="0" smtClean="0"/>
                        <a:t>X1</a:t>
                      </a:r>
                      <a:endParaRPr lang="en-US" dirty="0"/>
                    </a:p>
                  </a:txBody>
                  <a:tcPr/>
                </a:tc>
                <a:tc>
                  <a:txBody>
                    <a:bodyPr/>
                    <a:lstStyle/>
                    <a:p>
                      <a:r>
                        <a:rPr lang="en-US" dirty="0" smtClean="0"/>
                        <a:t>X2</a:t>
                      </a:r>
                      <a:endParaRPr lang="en-US" dirty="0"/>
                    </a:p>
                  </a:txBody>
                  <a:tcPr/>
                </a:tc>
                <a:tc>
                  <a:txBody>
                    <a:bodyPr/>
                    <a:lstStyle/>
                    <a:p>
                      <a:r>
                        <a:rPr lang="en-US" dirty="0" smtClean="0"/>
                        <a:t>X3</a:t>
                      </a:r>
                      <a:endParaRPr lang="en-US" dirty="0"/>
                    </a:p>
                  </a:txBody>
                  <a:tcPr/>
                </a:tc>
                <a:tc>
                  <a:txBody>
                    <a:bodyPr/>
                    <a:lstStyle/>
                    <a:p>
                      <a:endParaRPr lang="en-US" dirty="0"/>
                    </a:p>
                  </a:txBody>
                  <a:tcPr/>
                </a:tc>
                <a:tc>
                  <a:txBody>
                    <a:bodyPr/>
                    <a:lstStyle/>
                    <a:p>
                      <a:endParaRPr lang="en-US" dirty="0"/>
                    </a:p>
                  </a:txBody>
                  <a:tcPr/>
                </a:tc>
              </a:tr>
              <a:tr h="370840">
                <a:tc>
                  <a:txBody>
                    <a:bodyPr/>
                    <a:lstStyle/>
                    <a:p>
                      <a:r>
                        <a:rPr lang="en-US" dirty="0" smtClean="0"/>
                        <a:t>4</a:t>
                      </a:r>
                      <a:endParaRPr lang="en-US" dirty="0"/>
                    </a:p>
                  </a:txBody>
                  <a:tcPr/>
                </a:tc>
                <a:tc>
                  <a:txBody>
                    <a:bodyPr/>
                    <a:lstStyle/>
                    <a:p>
                      <a:r>
                        <a:rPr lang="en-US" dirty="0" smtClean="0"/>
                        <a:t>X1</a:t>
                      </a:r>
                      <a:endParaRPr lang="en-US" dirty="0"/>
                    </a:p>
                  </a:txBody>
                  <a:tcPr/>
                </a:tc>
                <a:tc>
                  <a:txBody>
                    <a:bodyPr/>
                    <a:lstStyle/>
                    <a:p>
                      <a:r>
                        <a:rPr lang="en-US" dirty="0" smtClean="0"/>
                        <a:t>X2</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smtClean="0"/>
                    </a:p>
                  </a:txBody>
                  <a:tcPr/>
                </a:tc>
              </a:tr>
              <a:tr h="370840">
                <a:tc>
                  <a:txBody>
                    <a:bodyPr/>
                    <a:lstStyle/>
                    <a:p>
                      <a:r>
                        <a:rPr lang="en-US" dirty="0" smtClean="0"/>
                        <a:t>Support</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3</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r>
            </a:tbl>
          </a:graphicData>
        </a:graphic>
      </p:graphicFrame>
      <p:sp>
        <p:nvSpPr>
          <p:cNvPr id="7" name="Freeform 6"/>
          <p:cNvSpPr/>
          <p:nvPr/>
        </p:nvSpPr>
        <p:spPr>
          <a:xfrm>
            <a:off x="2483892" y="3234520"/>
            <a:ext cx="4244454" cy="1161233"/>
          </a:xfrm>
          <a:custGeom>
            <a:avLst/>
            <a:gdLst>
              <a:gd name="connsiteX0" fmla="*/ 0 w 4244454"/>
              <a:gd name="connsiteY0" fmla="*/ 272955 h 1161233"/>
              <a:gd name="connsiteX1" fmla="*/ 1637732 w 4244454"/>
              <a:gd name="connsiteY1" fmla="*/ 1091821 h 1161233"/>
              <a:gd name="connsiteX2" fmla="*/ 2101756 w 4244454"/>
              <a:gd name="connsiteY2" fmla="*/ 218364 h 1161233"/>
              <a:gd name="connsiteX3" fmla="*/ 2101756 w 4244454"/>
              <a:gd name="connsiteY3" fmla="*/ 218364 h 1161233"/>
              <a:gd name="connsiteX4" fmla="*/ 3425588 w 4244454"/>
              <a:gd name="connsiteY4" fmla="*/ 1160060 h 1161233"/>
              <a:gd name="connsiteX5" fmla="*/ 4244454 w 4244454"/>
              <a:gd name="connsiteY5" fmla="*/ 0 h 1161233"/>
              <a:gd name="connsiteX6" fmla="*/ 4244454 w 4244454"/>
              <a:gd name="connsiteY6" fmla="*/ 0 h 116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4454" h="1161233">
                <a:moveTo>
                  <a:pt x="0" y="272955"/>
                </a:moveTo>
                <a:cubicBezTo>
                  <a:pt x="643720" y="686937"/>
                  <a:pt x="1287440" y="1100919"/>
                  <a:pt x="1637732" y="1091821"/>
                </a:cubicBezTo>
                <a:cubicBezTo>
                  <a:pt x="1988024" y="1082723"/>
                  <a:pt x="2101756" y="218364"/>
                  <a:pt x="2101756" y="218364"/>
                </a:cubicBezTo>
                <a:lnTo>
                  <a:pt x="2101756" y="218364"/>
                </a:lnTo>
                <a:cubicBezTo>
                  <a:pt x="2322395" y="375313"/>
                  <a:pt x="3068472" y="1196454"/>
                  <a:pt x="3425588" y="1160060"/>
                </a:cubicBezTo>
                <a:cubicBezTo>
                  <a:pt x="3782704" y="1123666"/>
                  <a:pt x="4244454" y="0"/>
                  <a:pt x="4244454" y="0"/>
                </a:cubicBezTo>
                <a:lnTo>
                  <a:pt x="424445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985147" y="4395753"/>
            <a:ext cx="308098" cy="384721"/>
          </a:xfrm>
          <a:prstGeom prst="rect">
            <a:avLst/>
          </a:prstGeom>
          <a:noFill/>
        </p:spPr>
        <p:txBody>
          <a:bodyPr wrap="none" rtlCol="0">
            <a:spAutoFit/>
          </a:bodyPr>
          <a:lstStyle/>
          <a:p>
            <a:r>
              <a:rPr lang="en-US" dirty="0" smtClean="0"/>
              <a:t>4</a:t>
            </a:r>
            <a:endParaRPr lang="en-US" dirty="0"/>
          </a:p>
        </p:txBody>
      </p:sp>
      <p:sp>
        <p:nvSpPr>
          <p:cNvPr id="9" name="TextBox 8"/>
          <p:cNvSpPr txBox="1"/>
          <p:nvPr/>
        </p:nvSpPr>
        <p:spPr>
          <a:xfrm>
            <a:off x="5761630" y="4425321"/>
            <a:ext cx="308098" cy="384721"/>
          </a:xfrm>
          <a:prstGeom prst="rect">
            <a:avLst/>
          </a:prstGeom>
          <a:noFill/>
        </p:spPr>
        <p:txBody>
          <a:bodyPr wrap="none" rtlCol="0">
            <a:spAutoFit/>
          </a:bodyPr>
          <a:lstStyle/>
          <a:p>
            <a:r>
              <a:rPr lang="en-US" dirty="0"/>
              <a:t>3</a:t>
            </a:r>
          </a:p>
        </p:txBody>
      </p:sp>
      <p:sp>
        <p:nvSpPr>
          <p:cNvPr id="10" name="Freeform 9"/>
          <p:cNvSpPr/>
          <p:nvPr/>
        </p:nvSpPr>
        <p:spPr>
          <a:xfrm>
            <a:off x="4135272" y="4722125"/>
            <a:ext cx="1746913" cy="777923"/>
          </a:xfrm>
          <a:custGeom>
            <a:avLst/>
            <a:gdLst>
              <a:gd name="connsiteX0" fmla="*/ 0 w 1746913"/>
              <a:gd name="connsiteY0" fmla="*/ 0 h 777923"/>
              <a:gd name="connsiteX1" fmla="*/ 1037229 w 1746913"/>
              <a:gd name="connsiteY1" fmla="*/ 777923 h 777923"/>
              <a:gd name="connsiteX2" fmla="*/ 1037229 w 1746913"/>
              <a:gd name="connsiteY2" fmla="*/ 777923 h 777923"/>
              <a:gd name="connsiteX3" fmla="*/ 1746913 w 1746913"/>
              <a:gd name="connsiteY3" fmla="*/ 95535 h 777923"/>
            </a:gdLst>
            <a:ahLst/>
            <a:cxnLst>
              <a:cxn ang="0">
                <a:pos x="connsiteX0" y="connsiteY0"/>
              </a:cxn>
              <a:cxn ang="0">
                <a:pos x="connsiteX1" y="connsiteY1"/>
              </a:cxn>
              <a:cxn ang="0">
                <a:pos x="connsiteX2" y="connsiteY2"/>
              </a:cxn>
              <a:cxn ang="0">
                <a:pos x="connsiteX3" y="connsiteY3"/>
              </a:cxn>
            </a:cxnLst>
            <a:rect l="l" t="t" r="r" b="b"/>
            <a:pathLst>
              <a:path w="1746913" h="777923">
                <a:moveTo>
                  <a:pt x="0" y="0"/>
                </a:moveTo>
                <a:lnTo>
                  <a:pt x="1037229" y="777923"/>
                </a:lnTo>
                <a:lnTo>
                  <a:pt x="1037229" y="777923"/>
                </a:lnTo>
                <a:lnTo>
                  <a:pt x="1746913" y="95535"/>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038299" y="5530797"/>
            <a:ext cx="308098" cy="384721"/>
          </a:xfrm>
          <a:prstGeom prst="rect">
            <a:avLst/>
          </a:prstGeom>
          <a:noFill/>
        </p:spPr>
        <p:txBody>
          <a:bodyPr wrap="none" rtlCol="0">
            <a:spAutoFit/>
          </a:bodyPr>
          <a:lstStyle/>
          <a:p>
            <a:r>
              <a:rPr lang="en-US" dirty="0"/>
              <a:t>3</a:t>
            </a:r>
          </a:p>
        </p:txBody>
      </p:sp>
      <p:sp>
        <p:nvSpPr>
          <p:cNvPr id="13" name="Freeform 12"/>
          <p:cNvSpPr/>
          <p:nvPr/>
        </p:nvSpPr>
        <p:spPr>
          <a:xfrm>
            <a:off x="5254388" y="3562066"/>
            <a:ext cx="3002508" cy="2857183"/>
          </a:xfrm>
          <a:custGeom>
            <a:avLst/>
            <a:gdLst>
              <a:gd name="connsiteX0" fmla="*/ 0 w 3002508"/>
              <a:gd name="connsiteY0" fmla="*/ 2156346 h 2857183"/>
              <a:gd name="connsiteX1" fmla="*/ 1719618 w 3002508"/>
              <a:gd name="connsiteY1" fmla="*/ 2729552 h 2857183"/>
              <a:gd name="connsiteX2" fmla="*/ 3002508 w 3002508"/>
              <a:gd name="connsiteY2" fmla="*/ 0 h 2857183"/>
              <a:gd name="connsiteX3" fmla="*/ 3002508 w 3002508"/>
              <a:gd name="connsiteY3" fmla="*/ 0 h 2857183"/>
            </a:gdLst>
            <a:ahLst/>
            <a:cxnLst>
              <a:cxn ang="0">
                <a:pos x="connsiteX0" y="connsiteY0"/>
              </a:cxn>
              <a:cxn ang="0">
                <a:pos x="connsiteX1" y="connsiteY1"/>
              </a:cxn>
              <a:cxn ang="0">
                <a:pos x="connsiteX2" y="connsiteY2"/>
              </a:cxn>
              <a:cxn ang="0">
                <a:pos x="connsiteX3" y="connsiteY3"/>
              </a:cxn>
            </a:cxnLst>
            <a:rect l="l" t="t" r="r" b="b"/>
            <a:pathLst>
              <a:path w="3002508" h="2857183">
                <a:moveTo>
                  <a:pt x="0" y="2156346"/>
                </a:moveTo>
                <a:cubicBezTo>
                  <a:pt x="609600" y="2622644"/>
                  <a:pt x="1219200" y="3088943"/>
                  <a:pt x="1719618" y="2729552"/>
                </a:cubicBezTo>
                <a:cubicBezTo>
                  <a:pt x="2220036" y="2370161"/>
                  <a:pt x="3002508" y="0"/>
                  <a:pt x="3002508" y="0"/>
                </a:cubicBezTo>
                <a:lnTo>
                  <a:pt x="3002508"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532331" y="5991703"/>
            <a:ext cx="308098" cy="384721"/>
          </a:xfrm>
          <a:prstGeom prst="rect">
            <a:avLst/>
          </a:prstGeom>
          <a:noFill/>
        </p:spPr>
        <p:txBody>
          <a:bodyPr wrap="none" rtlCol="0">
            <a:spAutoFit/>
          </a:bodyPr>
          <a:lstStyle/>
          <a:p>
            <a:r>
              <a:rPr lang="en-US" dirty="0"/>
              <a:t>2</a:t>
            </a:r>
          </a:p>
        </p:txBody>
      </p:sp>
      <p:sp>
        <p:nvSpPr>
          <p:cNvPr id="15" name="Freeform 14"/>
          <p:cNvSpPr/>
          <p:nvPr/>
        </p:nvSpPr>
        <p:spPr>
          <a:xfrm>
            <a:off x="7260609" y="3521122"/>
            <a:ext cx="3166281" cy="3180269"/>
          </a:xfrm>
          <a:custGeom>
            <a:avLst/>
            <a:gdLst>
              <a:gd name="connsiteX0" fmla="*/ 0 w 3166281"/>
              <a:gd name="connsiteY0" fmla="*/ 2852382 h 3180269"/>
              <a:gd name="connsiteX1" fmla="*/ 2292824 w 3166281"/>
              <a:gd name="connsiteY1" fmla="*/ 2920621 h 3180269"/>
              <a:gd name="connsiteX2" fmla="*/ 3166281 w 3166281"/>
              <a:gd name="connsiteY2" fmla="*/ 0 h 3180269"/>
              <a:gd name="connsiteX3" fmla="*/ 3166281 w 3166281"/>
              <a:gd name="connsiteY3" fmla="*/ 0 h 3180269"/>
              <a:gd name="connsiteX4" fmla="*/ 3166281 w 3166281"/>
              <a:gd name="connsiteY4" fmla="*/ 0 h 3180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6281" h="3180269">
                <a:moveTo>
                  <a:pt x="0" y="2852382"/>
                </a:moveTo>
                <a:cubicBezTo>
                  <a:pt x="882555" y="3124200"/>
                  <a:pt x="1765111" y="3396018"/>
                  <a:pt x="2292824" y="2920621"/>
                </a:cubicBezTo>
                <a:cubicBezTo>
                  <a:pt x="2820537" y="2445224"/>
                  <a:pt x="3166281" y="0"/>
                  <a:pt x="3166281" y="0"/>
                </a:cubicBezTo>
                <a:lnTo>
                  <a:pt x="3166281" y="0"/>
                </a:lnTo>
                <a:lnTo>
                  <a:pt x="3166281"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9542073" y="5817388"/>
            <a:ext cx="308098" cy="384721"/>
          </a:xfrm>
          <a:prstGeom prst="rect">
            <a:avLst/>
          </a:prstGeom>
          <a:noFill/>
        </p:spPr>
        <p:txBody>
          <a:bodyPr wrap="none" rtlCol="0">
            <a:spAutoFit/>
          </a:bodyPr>
          <a:lstStyle/>
          <a:p>
            <a:r>
              <a:rPr lang="en-US" dirty="0"/>
              <a:t>1</a:t>
            </a:r>
          </a:p>
        </p:txBody>
      </p:sp>
      <p:sp>
        <p:nvSpPr>
          <p:cNvPr id="17" name="TextBox 16"/>
          <p:cNvSpPr txBox="1"/>
          <p:nvPr/>
        </p:nvSpPr>
        <p:spPr>
          <a:xfrm>
            <a:off x="310073" y="3652601"/>
            <a:ext cx="3232680" cy="2431435"/>
          </a:xfrm>
          <a:prstGeom prst="rect">
            <a:avLst/>
          </a:prstGeom>
          <a:noFill/>
        </p:spPr>
        <p:txBody>
          <a:bodyPr wrap="none" rtlCol="0">
            <a:spAutoFit/>
          </a:bodyPr>
          <a:lstStyle/>
          <a:p>
            <a:r>
              <a:rPr lang="en-US" dirty="0" smtClean="0"/>
              <a:t>If </a:t>
            </a:r>
            <a:r>
              <a:rPr lang="en-US" dirty="0" err="1" smtClean="0"/>
              <a:t>minsup</a:t>
            </a:r>
            <a:r>
              <a:rPr lang="en-US" dirty="0" smtClean="0"/>
              <a:t> = 2</a:t>
            </a:r>
          </a:p>
          <a:p>
            <a:r>
              <a:rPr lang="en-US" dirty="0" smtClean="0"/>
              <a:t>Frequent patterns </a:t>
            </a:r>
          </a:p>
          <a:p>
            <a:r>
              <a:rPr lang="en-US" dirty="0" smtClean="0"/>
              <a:t>{x1,x2,x3,x4} and all its subsets</a:t>
            </a:r>
            <a:endParaRPr lang="en-US" dirty="0"/>
          </a:p>
          <a:p>
            <a:r>
              <a:rPr lang="en-US" dirty="0" smtClean="0"/>
              <a:t>If </a:t>
            </a:r>
            <a:r>
              <a:rPr lang="en-US" dirty="0" err="1" smtClean="0"/>
              <a:t>minsup</a:t>
            </a:r>
            <a:r>
              <a:rPr lang="en-US" dirty="0" smtClean="0"/>
              <a:t> =3</a:t>
            </a:r>
          </a:p>
          <a:p>
            <a:r>
              <a:rPr lang="en-US" dirty="0" smtClean="0"/>
              <a:t>Frequent patterns</a:t>
            </a:r>
          </a:p>
          <a:p>
            <a:r>
              <a:rPr lang="en-US" dirty="0" smtClean="0"/>
              <a:t>{x1,x2,x3} and all its subsets</a:t>
            </a:r>
            <a:endParaRPr lang="en-US" dirty="0"/>
          </a:p>
          <a:p>
            <a:endParaRPr lang="en-US" b="1" dirty="0" smtClean="0"/>
          </a:p>
          <a:p>
            <a:r>
              <a:rPr lang="en-US" b="1" dirty="0" smtClean="0"/>
              <a:t>Is there is pattern here ?</a:t>
            </a:r>
          </a:p>
        </p:txBody>
      </p:sp>
      <p:sp>
        <p:nvSpPr>
          <p:cNvPr id="3" name="TextBox 2"/>
          <p:cNvSpPr txBox="1"/>
          <p:nvPr/>
        </p:nvSpPr>
        <p:spPr>
          <a:xfrm>
            <a:off x="64376" y="6122556"/>
            <a:ext cx="12027539" cy="707886"/>
          </a:xfrm>
          <a:prstGeom prst="rect">
            <a:avLst/>
          </a:prstGeom>
          <a:solidFill>
            <a:srgbClr val="FFC000"/>
          </a:solidFill>
        </p:spPr>
        <p:txBody>
          <a:bodyPr wrap="square" rtlCol="0">
            <a:spAutoFit/>
          </a:bodyPr>
          <a:lstStyle/>
          <a:p>
            <a:r>
              <a:rPr lang="en-US" sz="2000" dirty="0" smtClean="0"/>
              <a:t>If a superset is frequent then all its subsets are also frequent,  or if a subset is infrequent, then all superset of it will be infrequent as well </a:t>
            </a:r>
            <a:endParaRPr lang="en-US" sz="2000" dirty="0"/>
          </a:p>
        </p:txBody>
      </p:sp>
      <p:sp>
        <p:nvSpPr>
          <p:cNvPr id="5" name="TextBox 4"/>
          <p:cNvSpPr txBox="1"/>
          <p:nvPr/>
        </p:nvSpPr>
        <p:spPr>
          <a:xfrm>
            <a:off x="9542073" y="5052172"/>
            <a:ext cx="2663353" cy="677108"/>
          </a:xfrm>
          <a:prstGeom prst="rect">
            <a:avLst/>
          </a:prstGeom>
          <a:solidFill>
            <a:srgbClr val="FFC000"/>
          </a:solidFill>
        </p:spPr>
        <p:txBody>
          <a:bodyPr wrap="square" rtlCol="0">
            <a:spAutoFit/>
          </a:bodyPr>
          <a:lstStyle/>
          <a:p>
            <a:pPr algn="ctr"/>
            <a:r>
              <a:rPr lang="en-US" dirty="0" smtClean="0"/>
              <a:t>Downward Closure Property</a:t>
            </a:r>
            <a:endParaRPr lang="en-US" dirty="0"/>
          </a:p>
        </p:txBody>
      </p:sp>
    </p:spTree>
    <p:extLst>
      <p:ext uri="{BB962C8B-B14F-4D97-AF65-F5344CB8AC3E}">
        <p14:creationId xmlns:p14="http://schemas.microsoft.com/office/powerpoint/2010/main" val="12585852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0" y="0"/>
            <a:ext cx="12192000" cy="1066800"/>
          </a:xfrm>
          <a:noFill/>
        </p:spPr>
        <p:txBody>
          <a:bodyPr vert="horz" lIns="92075" tIns="46038" rIns="92075" bIns="46038" rtlCol="0" anchor="ctr">
            <a:noAutofit/>
          </a:bodyPr>
          <a:lstStyle/>
          <a:p>
            <a:pPr eaLnBrk="1" hangingPunct="1"/>
            <a:r>
              <a:rPr lang="en-US" altLang="en-US" sz="4000" dirty="0" smtClean="0"/>
              <a:t>Mining </a:t>
            </a:r>
            <a:r>
              <a:rPr lang="en-US" altLang="en-US" sz="4000" dirty="0"/>
              <a:t>Frequent Patterns, Association and Correlations: Basic Concepts and Methods</a:t>
            </a:r>
          </a:p>
        </p:txBody>
      </p:sp>
      <p:sp>
        <p:nvSpPr>
          <p:cNvPr id="5124" name="Rectangle 3"/>
          <p:cNvSpPr>
            <a:spLocks noGrp="1" noChangeArrowheads="1"/>
          </p:cNvSpPr>
          <p:nvPr>
            <p:ph type="body" sz="half" idx="1"/>
          </p:nvPr>
        </p:nvSpPr>
        <p:spPr>
          <a:xfrm>
            <a:off x="691978" y="1371600"/>
            <a:ext cx="9747422" cy="5105400"/>
          </a:xfrm>
          <a:noFill/>
        </p:spPr>
        <p:txBody>
          <a:bodyPr vert="horz" lIns="92075" tIns="46038" rIns="92075" bIns="46038" rtlCol="0">
            <a:noAutofit/>
          </a:bodyPr>
          <a:lstStyle/>
          <a:p>
            <a:pPr marL="457200" indent="-457200">
              <a:lnSpc>
                <a:spcPct val="200000"/>
              </a:lnSpc>
              <a:buSzTx/>
            </a:pPr>
            <a:r>
              <a:rPr lang="en-US" altLang="en-US" sz="2800" dirty="0" smtClean="0"/>
              <a:t>Basic Concepts</a:t>
            </a:r>
          </a:p>
          <a:p>
            <a:pPr marL="457200" indent="-457200">
              <a:lnSpc>
                <a:spcPct val="200000"/>
              </a:lnSpc>
              <a:buSzTx/>
            </a:pPr>
            <a:r>
              <a:rPr lang="en-US" altLang="en-US" sz="2800" kern="0" dirty="0"/>
              <a:t>Efficient Pattern Mining </a:t>
            </a:r>
            <a:r>
              <a:rPr lang="en-US" altLang="en-US" sz="2800" kern="0" dirty="0" smtClean="0"/>
              <a:t>Methods</a:t>
            </a:r>
          </a:p>
          <a:p>
            <a:pPr marL="457200" indent="-457200">
              <a:lnSpc>
                <a:spcPct val="200000"/>
              </a:lnSpc>
              <a:buSzTx/>
            </a:pPr>
            <a:r>
              <a:rPr lang="en-US" altLang="en-US" sz="2800" dirty="0" smtClean="0"/>
              <a:t>Pattern Evaluation </a:t>
            </a:r>
          </a:p>
          <a:p>
            <a:pPr marL="457200" indent="-457200">
              <a:lnSpc>
                <a:spcPct val="200000"/>
              </a:lnSpc>
              <a:buSzTx/>
            </a:pPr>
            <a:r>
              <a:rPr lang="en-US" altLang="en-US" sz="2800" dirty="0" smtClean="0"/>
              <a:t>Summary</a:t>
            </a:r>
          </a:p>
        </p:txBody>
      </p:sp>
      <p:sp>
        <p:nvSpPr>
          <p:cNvPr id="6" name="AutoShape 4"/>
          <p:cNvSpPr>
            <a:spLocks noChangeArrowheads="1"/>
          </p:cNvSpPr>
          <p:nvPr/>
        </p:nvSpPr>
        <p:spPr bwMode="auto">
          <a:xfrm rot="9430553">
            <a:off x="6473751" y="2455029"/>
            <a:ext cx="522288" cy="485775"/>
          </a:xfrm>
          <a:prstGeom prst="notchedRightArrow">
            <a:avLst>
              <a:gd name="adj1" fmla="val 50000"/>
              <a:gd name="adj2" fmla="val 26879"/>
            </a:avLst>
          </a:prstGeom>
          <a:solidFill>
            <a:srgbClr val="E48312"/>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defTabSz="457178" eaLnBrk="1" hangingPunct="1"/>
            <a:endParaRPr lang="en-US" altLang="en-US">
              <a:solidFill>
                <a:srgbClr val="000000"/>
              </a:solidFill>
            </a:endParaRPr>
          </a:p>
        </p:txBody>
      </p:sp>
    </p:spTree>
    <p:extLst>
      <p:ext uri="{BB962C8B-B14F-4D97-AF65-F5344CB8AC3E}">
        <p14:creationId xmlns:p14="http://schemas.microsoft.com/office/powerpoint/2010/main" val="3654763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kern="0" dirty="0" smtClean="0"/>
              <a:t>Efficient </a:t>
            </a:r>
            <a:r>
              <a:rPr lang="en-US" altLang="en-US" kern="0" dirty="0"/>
              <a:t>Pattern Mining </a:t>
            </a:r>
            <a:r>
              <a:rPr lang="en-US" altLang="en-US" kern="0" dirty="0" smtClean="0"/>
              <a:t>Methods</a:t>
            </a:r>
            <a:endParaRPr lang="en-US" dirty="0"/>
          </a:p>
        </p:txBody>
      </p:sp>
      <p:sp>
        <p:nvSpPr>
          <p:cNvPr id="3" name="Content Placeholder 2"/>
          <p:cNvSpPr>
            <a:spLocks noGrp="1"/>
          </p:cNvSpPr>
          <p:nvPr>
            <p:ph idx="1"/>
          </p:nvPr>
        </p:nvSpPr>
        <p:spPr>
          <a:xfrm>
            <a:off x="581892" y="1422400"/>
            <a:ext cx="9590808" cy="4895273"/>
          </a:xfrm>
        </p:spPr>
        <p:txBody>
          <a:bodyPr/>
          <a:lstStyle/>
          <a:p>
            <a:r>
              <a:rPr lang="en-US" altLang="en-US" dirty="0" smtClean="0"/>
              <a:t>The </a:t>
            </a:r>
            <a:r>
              <a:rPr lang="en-US" altLang="en-US" dirty="0"/>
              <a:t>Downward Closure Property of Frequent Patterns</a:t>
            </a:r>
          </a:p>
          <a:p>
            <a:pPr>
              <a:lnSpc>
                <a:spcPct val="180000"/>
              </a:lnSpc>
            </a:pPr>
            <a:r>
              <a:rPr lang="en-US" altLang="en-US" dirty="0" smtClean="0"/>
              <a:t>The </a:t>
            </a:r>
            <a:r>
              <a:rPr lang="en-US" altLang="en-US" dirty="0" err="1" smtClean="0"/>
              <a:t>Apriori</a:t>
            </a:r>
            <a:r>
              <a:rPr lang="en-US" altLang="en-US" dirty="0" smtClean="0"/>
              <a:t> Algorithm</a:t>
            </a:r>
            <a:endParaRPr lang="en-US" altLang="en-US" dirty="0"/>
          </a:p>
          <a:p>
            <a:pPr defTabSz="1219110"/>
            <a:r>
              <a:rPr lang="en-US" altLang="en-US" dirty="0">
                <a:solidFill>
                  <a:prstClr val="black"/>
                </a:solidFill>
              </a:rPr>
              <a:t>Extensions or Improvements of </a:t>
            </a:r>
            <a:r>
              <a:rPr lang="en-US" altLang="en-US" dirty="0" err="1">
                <a:solidFill>
                  <a:prstClr val="black"/>
                </a:solidFill>
              </a:rPr>
              <a:t>Apriori</a:t>
            </a:r>
            <a:endParaRPr lang="en-US" dirty="0">
              <a:solidFill>
                <a:prstClr val="black"/>
              </a:solidFill>
            </a:endParaRPr>
          </a:p>
          <a:p>
            <a:pPr>
              <a:lnSpc>
                <a:spcPct val="180000"/>
              </a:lnSpc>
            </a:pPr>
            <a:r>
              <a:rPr lang="en-US" altLang="en-US" dirty="0" smtClean="0">
                <a:solidFill>
                  <a:prstClr val="black"/>
                </a:solidFill>
              </a:rPr>
              <a:t>Mining </a:t>
            </a:r>
            <a:r>
              <a:rPr lang="en-US" altLang="en-US" dirty="0">
                <a:solidFill>
                  <a:prstClr val="black"/>
                </a:solidFill>
              </a:rPr>
              <a:t>Frequent Patterns by Exploring Vertical Data </a:t>
            </a:r>
            <a:r>
              <a:rPr lang="en-US" altLang="en-US" dirty="0" smtClean="0">
                <a:solidFill>
                  <a:prstClr val="black"/>
                </a:solidFill>
              </a:rPr>
              <a:t>Format</a:t>
            </a:r>
            <a:endParaRPr lang="en-US" altLang="en-US" dirty="0"/>
          </a:p>
          <a:p>
            <a:pPr>
              <a:lnSpc>
                <a:spcPct val="180000"/>
              </a:lnSpc>
            </a:pPr>
            <a:r>
              <a:rPr lang="en-US" altLang="en-US" dirty="0" err="1"/>
              <a:t>FPGrowth</a:t>
            </a:r>
            <a:r>
              <a:rPr lang="en-US" altLang="en-US" dirty="0"/>
              <a:t>:  A Frequent Pattern-Growth Approach</a:t>
            </a:r>
          </a:p>
          <a:p>
            <a:pPr>
              <a:lnSpc>
                <a:spcPct val="180000"/>
              </a:lnSpc>
            </a:pPr>
            <a:r>
              <a:rPr lang="en-US" altLang="en-US" dirty="0"/>
              <a:t>Mining Closed </a:t>
            </a:r>
            <a:r>
              <a:rPr lang="en-US" altLang="en-US" dirty="0" smtClean="0"/>
              <a:t>Patterns </a:t>
            </a:r>
          </a:p>
        </p:txBody>
      </p:sp>
    </p:spTree>
    <p:extLst>
      <p:ext uri="{BB962C8B-B14F-4D97-AF65-F5344CB8AC3E}">
        <p14:creationId xmlns:p14="http://schemas.microsoft.com/office/powerpoint/2010/main" val="36729993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0" y="0"/>
            <a:ext cx="12192000" cy="904875"/>
          </a:xfrm>
        </p:spPr>
        <p:txBody>
          <a:bodyPr>
            <a:normAutofit fontScale="90000"/>
          </a:bodyPr>
          <a:lstStyle/>
          <a:p>
            <a:pPr eaLnBrk="1" hangingPunct="1">
              <a:tabLst>
                <a:tab pos="2570163" algn="l"/>
              </a:tabLst>
            </a:pPr>
            <a:r>
              <a:rPr lang="en-US" altLang="en-US" dirty="0" smtClean="0"/>
              <a:t>The Downward Closure Property of Frequent Patterns</a:t>
            </a:r>
          </a:p>
        </p:txBody>
      </p:sp>
      <p:sp>
        <p:nvSpPr>
          <p:cNvPr id="15364" name="Rectangle 3"/>
          <p:cNvSpPr>
            <a:spLocks noGrp="1" noChangeArrowheads="1"/>
          </p:cNvSpPr>
          <p:nvPr>
            <p:ph idx="1"/>
          </p:nvPr>
        </p:nvSpPr>
        <p:spPr>
          <a:xfrm>
            <a:off x="507999" y="1219200"/>
            <a:ext cx="10321925" cy="5334000"/>
          </a:xfrm>
        </p:spPr>
        <p:txBody>
          <a:bodyPr/>
          <a:lstStyle/>
          <a:p>
            <a:pPr marL="342900" lvl="1" indent="-342900" eaLnBrk="1" hangingPunct="1">
              <a:buClr>
                <a:srgbClr val="0000CC"/>
              </a:buClr>
            </a:pPr>
            <a:r>
              <a:rPr lang="en-US" altLang="en-US" sz="2400" dirty="0" smtClean="0"/>
              <a:t>Observation:  From TDB</a:t>
            </a:r>
            <a:r>
              <a:rPr lang="en-US" altLang="en-US" sz="2400" baseline="-25000" dirty="0" smtClean="0"/>
              <a:t>1: </a:t>
            </a:r>
            <a:r>
              <a:rPr lang="en-US" altLang="en-US" sz="2400" dirty="0" smtClean="0"/>
              <a:t>T</a:t>
            </a:r>
            <a:r>
              <a:rPr lang="en-US" altLang="en-US" sz="2400" baseline="-25000" dirty="0" smtClean="0"/>
              <a:t>1</a:t>
            </a:r>
            <a:r>
              <a:rPr lang="en-US" altLang="en-US" sz="2400" dirty="0" smtClean="0"/>
              <a:t>: {a</a:t>
            </a:r>
            <a:r>
              <a:rPr lang="en-US" altLang="en-US" sz="2400" baseline="-25000" dirty="0" smtClean="0"/>
              <a:t>1</a:t>
            </a:r>
            <a:r>
              <a:rPr lang="en-US" altLang="en-US" sz="2400" dirty="0" smtClean="0"/>
              <a:t>, …, a</a:t>
            </a:r>
            <a:r>
              <a:rPr lang="en-US" altLang="en-US" sz="2400" baseline="-25000" dirty="0" smtClean="0"/>
              <a:t>50</a:t>
            </a:r>
            <a:r>
              <a:rPr lang="en-US" altLang="en-US" sz="2400" dirty="0" smtClean="0"/>
              <a:t>};  T</a:t>
            </a:r>
            <a:r>
              <a:rPr lang="en-US" altLang="en-US" sz="2400" baseline="-25000" dirty="0" smtClean="0"/>
              <a:t>2</a:t>
            </a:r>
            <a:r>
              <a:rPr lang="en-US" altLang="en-US" sz="2400" dirty="0" smtClean="0"/>
              <a:t>: {a</a:t>
            </a:r>
            <a:r>
              <a:rPr lang="en-US" altLang="en-US" sz="2400" baseline="-25000" dirty="0" smtClean="0"/>
              <a:t>1</a:t>
            </a:r>
            <a:r>
              <a:rPr lang="en-US" altLang="en-US" sz="2400" dirty="0" smtClean="0"/>
              <a:t>, …, a</a:t>
            </a:r>
            <a:r>
              <a:rPr lang="en-US" altLang="en-US" sz="2400" baseline="-25000" dirty="0" smtClean="0"/>
              <a:t>100</a:t>
            </a:r>
            <a:r>
              <a:rPr lang="en-US" altLang="en-US" sz="2400" dirty="0" smtClean="0"/>
              <a:t>}</a:t>
            </a:r>
          </a:p>
          <a:p>
            <a:pPr marL="742950" lvl="2" indent="-342900"/>
            <a:r>
              <a:rPr lang="en-US" altLang="en-US" sz="2400" dirty="0" smtClean="0"/>
              <a:t>We get a frequent </a:t>
            </a:r>
            <a:r>
              <a:rPr lang="en-US" altLang="en-US" sz="2400" dirty="0" err="1" smtClean="0"/>
              <a:t>itemset</a:t>
            </a:r>
            <a:r>
              <a:rPr lang="en-US" altLang="en-US" sz="2400" dirty="0" smtClean="0"/>
              <a:t>:  </a:t>
            </a:r>
            <a:r>
              <a:rPr lang="en-US" altLang="en-US" sz="2400" dirty="0" smtClean="0">
                <a:latin typeface="Calibri" panose="020F0502020204030204" pitchFamily="34" charset="0"/>
              </a:rPr>
              <a:t>{</a:t>
            </a:r>
            <a:r>
              <a:rPr lang="en-US" altLang="en-US" sz="2400" dirty="0" smtClean="0"/>
              <a:t>a</a:t>
            </a:r>
            <a:r>
              <a:rPr lang="en-US" altLang="en-US" sz="2400" baseline="-25000" dirty="0" smtClean="0"/>
              <a:t>1</a:t>
            </a:r>
            <a:r>
              <a:rPr lang="en-US" altLang="en-US" sz="2400" dirty="0" smtClean="0"/>
              <a:t>, …, a</a:t>
            </a:r>
            <a:r>
              <a:rPr lang="en-US" altLang="en-US" sz="2400" baseline="-25000" dirty="0" smtClean="0"/>
              <a:t>50</a:t>
            </a:r>
            <a:r>
              <a:rPr lang="en-US" altLang="en-US" sz="2400" dirty="0">
                <a:latin typeface="Calibri" panose="020F0502020204030204" pitchFamily="34" charset="0"/>
              </a:rPr>
              <a:t>}</a:t>
            </a:r>
            <a:endParaRPr lang="en-US" altLang="en-US" sz="2400" dirty="0" smtClean="0"/>
          </a:p>
          <a:p>
            <a:pPr marL="742950" lvl="2" indent="-342900"/>
            <a:r>
              <a:rPr lang="en-US" altLang="en-US" sz="2400" dirty="0" smtClean="0"/>
              <a:t>Also, its subsets are all frequent: {a</a:t>
            </a:r>
            <a:r>
              <a:rPr lang="en-US" altLang="en-US" sz="2400" baseline="-25000" dirty="0" smtClean="0"/>
              <a:t>1</a:t>
            </a:r>
            <a:r>
              <a:rPr lang="en-US" altLang="en-US" sz="2400" dirty="0">
                <a:latin typeface="Calibri" panose="020F0502020204030204" pitchFamily="34" charset="0"/>
              </a:rPr>
              <a:t>}</a:t>
            </a:r>
            <a:r>
              <a:rPr lang="en-US" altLang="en-US" sz="2400" dirty="0"/>
              <a:t>, </a:t>
            </a:r>
            <a:r>
              <a:rPr lang="en-US" altLang="en-US" sz="2400" dirty="0" smtClean="0"/>
              <a:t>{a</a:t>
            </a:r>
            <a:r>
              <a:rPr lang="en-US" altLang="en-US" sz="2400" baseline="-25000" dirty="0" smtClean="0"/>
              <a:t>2</a:t>
            </a:r>
            <a:r>
              <a:rPr lang="en-US" altLang="en-US" sz="2400" dirty="0">
                <a:latin typeface="Calibri" panose="020F0502020204030204" pitchFamily="34" charset="0"/>
              </a:rPr>
              <a:t>}</a:t>
            </a:r>
            <a:r>
              <a:rPr lang="en-US" altLang="en-US" sz="2400" dirty="0" smtClean="0"/>
              <a:t>, …, {a</a:t>
            </a:r>
            <a:r>
              <a:rPr lang="en-US" altLang="en-US" sz="2400" baseline="-25000" dirty="0" smtClean="0"/>
              <a:t>50</a:t>
            </a:r>
            <a:r>
              <a:rPr lang="en-US" altLang="en-US" sz="2400" dirty="0">
                <a:latin typeface="Calibri" panose="020F0502020204030204" pitchFamily="34" charset="0"/>
              </a:rPr>
              <a:t>}</a:t>
            </a:r>
            <a:r>
              <a:rPr lang="en-US" altLang="en-US" sz="2400" dirty="0"/>
              <a:t>, </a:t>
            </a:r>
            <a:r>
              <a:rPr lang="en-US" altLang="en-US" sz="2400" dirty="0" smtClean="0"/>
              <a:t>{a</a:t>
            </a:r>
            <a:r>
              <a:rPr lang="en-US" altLang="en-US" sz="2400" baseline="-25000" dirty="0" smtClean="0"/>
              <a:t>1</a:t>
            </a:r>
            <a:r>
              <a:rPr lang="en-US" altLang="en-US" sz="2400" dirty="0" smtClean="0"/>
              <a:t>, a</a:t>
            </a:r>
            <a:r>
              <a:rPr lang="en-US" altLang="en-US" sz="2400" baseline="-25000" dirty="0" smtClean="0"/>
              <a:t>2</a:t>
            </a:r>
            <a:r>
              <a:rPr lang="en-US" altLang="en-US" sz="2400" dirty="0">
                <a:latin typeface="Calibri" panose="020F0502020204030204" pitchFamily="34" charset="0"/>
              </a:rPr>
              <a:t>}</a:t>
            </a:r>
            <a:r>
              <a:rPr lang="en-US" altLang="en-US" sz="2400" dirty="0" smtClean="0"/>
              <a:t>, …, {a</a:t>
            </a:r>
            <a:r>
              <a:rPr lang="en-US" altLang="en-US" sz="2400" baseline="-25000" dirty="0" smtClean="0"/>
              <a:t>1</a:t>
            </a:r>
            <a:r>
              <a:rPr lang="en-US" altLang="en-US" sz="2400" dirty="0" smtClean="0"/>
              <a:t>, …, a</a:t>
            </a:r>
            <a:r>
              <a:rPr lang="en-US" altLang="en-US" sz="2400" baseline="-25000" dirty="0" smtClean="0"/>
              <a:t>49</a:t>
            </a:r>
            <a:r>
              <a:rPr lang="en-US" altLang="en-US" sz="2400" dirty="0">
                <a:latin typeface="Calibri" panose="020F0502020204030204" pitchFamily="34" charset="0"/>
              </a:rPr>
              <a:t>}</a:t>
            </a:r>
            <a:r>
              <a:rPr lang="en-US" altLang="en-US" sz="2400" dirty="0" smtClean="0"/>
              <a:t>, …</a:t>
            </a:r>
          </a:p>
          <a:p>
            <a:pPr marL="742950" lvl="2" indent="-342900" eaLnBrk="1" hangingPunct="1"/>
            <a:r>
              <a:rPr lang="en-US" altLang="en-US" sz="2400" dirty="0" smtClean="0"/>
              <a:t>There must be some hidden relationships among frequent patterns! </a:t>
            </a:r>
          </a:p>
          <a:p>
            <a:pPr eaLnBrk="1" hangingPunct="1"/>
            <a:r>
              <a:rPr lang="en-US" altLang="en-US" sz="2400" dirty="0" smtClean="0"/>
              <a:t>The </a:t>
            </a:r>
            <a:r>
              <a:rPr lang="en-US" altLang="en-US" sz="2400" dirty="0" smtClean="0">
                <a:solidFill>
                  <a:srgbClr val="FF0000"/>
                </a:solidFill>
              </a:rPr>
              <a:t>downward closure (also called “</a:t>
            </a:r>
            <a:r>
              <a:rPr lang="en-US" altLang="en-US" sz="2400" dirty="0" err="1" smtClean="0">
                <a:solidFill>
                  <a:srgbClr val="FF0000"/>
                </a:solidFill>
              </a:rPr>
              <a:t>Apriori</a:t>
            </a:r>
            <a:r>
              <a:rPr lang="en-US" altLang="en-US" sz="2400" dirty="0" smtClean="0">
                <a:solidFill>
                  <a:srgbClr val="FF0000"/>
                </a:solidFill>
              </a:rPr>
              <a:t>”) </a:t>
            </a:r>
            <a:r>
              <a:rPr lang="en-US" altLang="en-US" sz="2400" dirty="0" smtClean="0"/>
              <a:t>property of frequent patterns</a:t>
            </a:r>
          </a:p>
          <a:p>
            <a:pPr marL="742950" lvl="2" indent="-342900" eaLnBrk="1" hangingPunct="1"/>
            <a:r>
              <a:rPr lang="en-US" altLang="en-US" sz="2400" dirty="0" smtClean="0"/>
              <a:t>If </a:t>
            </a:r>
            <a:r>
              <a:rPr lang="en-US" altLang="en-US" sz="2400" b="1" dirty="0" smtClean="0"/>
              <a:t>{Drink, diaper, nuts}</a:t>
            </a:r>
            <a:r>
              <a:rPr lang="en-US" altLang="en-US" sz="2400" dirty="0" smtClean="0"/>
              <a:t> is frequent, so is </a:t>
            </a:r>
            <a:r>
              <a:rPr lang="en-US" altLang="en-US" sz="2400" b="1" dirty="0" smtClean="0"/>
              <a:t>{Drink, diaper}</a:t>
            </a:r>
            <a:endParaRPr lang="en-US" altLang="en-US" sz="2400" dirty="0" smtClean="0"/>
          </a:p>
          <a:p>
            <a:pPr marL="742950" lvl="2" indent="-342900" eaLnBrk="1" hangingPunct="1"/>
            <a:r>
              <a:rPr lang="en-US" altLang="en-US" sz="2400" dirty="0" smtClean="0"/>
              <a:t>Every transaction containing {Drink, diaper, nuts} also contains {Drink, diaper} </a:t>
            </a:r>
          </a:p>
          <a:p>
            <a:pPr marL="742950" lvl="2" indent="-342900" eaLnBrk="1" hangingPunct="1"/>
            <a:r>
              <a:rPr lang="en-US" altLang="en-US" sz="2400" u="sng" dirty="0" err="1" smtClean="0">
                <a:solidFill>
                  <a:srgbClr val="FF0000"/>
                </a:solidFill>
              </a:rPr>
              <a:t>Apriori</a:t>
            </a:r>
            <a:r>
              <a:rPr lang="en-US" altLang="en-US" sz="2400" u="sng" dirty="0" smtClean="0">
                <a:solidFill>
                  <a:srgbClr val="FF0000"/>
                </a:solidFill>
              </a:rPr>
              <a:t>:  Any subset of a frequent </a:t>
            </a:r>
            <a:r>
              <a:rPr lang="en-US" altLang="en-US" sz="2400" u="sng" dirty="0" err="1" smtClean="0">
                <a:solidFill>
                  <a:srgbClr val="FF0000"/>
                </a:solidFill>
              </a:rPr>
              <a:t>itemset</a:t>
            </a:r>
            <a:r>
              <a:rPr lang="en-US" altLang="en-US" sz="2400" u="sng" dirty="0" smtClean="0">
                <a:solidFill>
                  <a:srgbClr val="FF0000"/>
                </a:solidFill>
              </a:rPr>
              <a:t> must be frequent</a:t>
            </a:r>
            <a:endParaRPr lang="en-US" altLang="en-US" sz="2400" dirty="0" smtClean="0">
              <a:solidFill>
                <a:srgbClr val="FF0000"/>
              </a:solidFill>
            </a:endParaRPr>
          </a:p>
          <a:p>
            <a:pPr eaLnBrk="1" hangingPunct="1"/>
            <a:r>
              <a:rPr lang="en-US" altLang="en-US" sz="2400" dirty="0" smtClean="0"/>
              <a:t>Efficient mining methodology</a:t>
            </a:r>
          </a:p>
          <a:p>
            <a:pPr marL="742950" lvl="2" indent="-342900" eaLnBrk="1" hangingPunct="1"/>
            <a:r>
              <a:rPr lang="en-US" altLang="en-US" sz="2400" dirty="0" smtClean="0"/>
              <a:t>If</a:t>
            </a:r>
            <a:r>
              <a:rPr lang="en-US" altLang="en-US" sz="2400" dirty="0" smtClean="0">
                <a:solidFill>
                  <a:srgbClr val="FF0000"/>
                </a:solidFill>
              </a:rPr>
              <a:t> any subset of an </a:t>
            </a:r>
            <a:r>
              <a:rPr lang="en-US" altLang="en-US" sz="2400" dirty="0" err="1" smtClean="0">
                <a:solidFill>
                  <a:srgbClr val="FF0000"/>
                </a:solidFill>
              </a:rPr>
              <a:t>itemset</a:t>
            </a:r>
            <a:r>
              <a:rPr lang="en-US" altLang="en-US" sz="2400" dirty="0" smtClean="0">
                <a:solidFill>
                  <a:srgbClr val="FF0000"/>
                </a:solidFill>
              </a:rPr>
              <a:t> S </a:t>
            </a:r>
            <a:r>
              <a:rPr lang="en-US" altLang="en-US" sz="2400" dirty="0" smtClean="0"/>
              <a:t>is infrequent, then there is no chance for S to be frequent—why do we even have to consider S!?   </a:t>
            </a:r>
          </a:p>
        </p:txBody>
      </p:sp>
      <p:sp>
        <p:nvSpPr>
          <p:cNvPr id="2" name="TextBox 1"/>
          <p:cNvSpPr txBox="1"/>
          <p:nvPr/>
        </p:nvSpPr>
        <p:spPr>
          <a:xfrm>
            <a:off x="8450964" y="6123158"/>
            <a:ext cx="3524250" cy="461665"/>
          </a:xfrm>
          <a:prstGeom prst="rect">
            <a:avLst/>
          </a:prstGeom>
          <a:noFill/>
        </p:spPr>
        <p:txBody>
          <a:bodyPr wrap="square" rtlCol="0">
            <a:spAutoFit/>
          </a:bodyPr>
          <a:lstStyle/>
          <a:p>
            <a:r>
              <a:rPr lang="en-US" sz="2400" dirty="0" smtClean="0">
                <a:solidFill>
                  <a:srgbClr val="000000"/>
                </a:solidFill>
              </a:rPr>
              <a:t>A sharp knife for pruning!</a:t>
            </a:r>
            <a:endParaRPr lang="en-US" sz="2400" dirty="0">
              <a:solidFill>
                <a:srgbClr val="000000"/>
              </a:solidFill>
            </a:endParaRPr>
          </a:p>
        </p:txBody>
      </p:sp>
      <p:sp>
        <p:nvSpPr>
          <p:cNvPr id="3" name="Down Arrow 2"/>
          <p:cNvSpPr/>
          <p:nvPr/>
        </p:nvSpPr>
        <p:spPr>
          <a:xfrm rot="6544611">
            <a:off x="7993339" y="5950976"/>
            <a:ext cx="276225" cy="4939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909772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36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36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36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364">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36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36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36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364">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203200" y="228600"/>
            <a:ext cx="12598400" cy="762000"/>
          </a:xfrm>
        </p:spPr>
        <p:txBody>
          <a:bodyPr>
            <a:normAutofit/>
          </a:bodyPr>
          <a:lstStyle/>
          <a:p>
            <a:pPr eaLnBrk="1" hangingPunct="1">
              <a:tabLst>
                <a:tab pos="2570163" algn="l"/>
              </a:tabLst>
            </a:pPr>
            <a:r>
              <a:rPr lang="en-US" altLang="en-US" sz="4000" dirty="0" err="1" smtClean="0"/>
              <a:t>Apriori</a:t>
            </a:r>
            <a:r>
              <a:rPr lang="en-US" altLang="en-US" sz="4000" dirty="0" smtClean="0"/>
              <a:t> Pruning and Scalable Mining Methods</a:t>
            </a:r>
          </a:p>
        </p:txBody>
      </p:sp>
      <p:sp>
        <p:nvSpPr>
          <p:cNvPr id="16388" name="Rectangle 3"/>
          <p:cNvSpPr>
            <a:spLocks noGrp="1" noChangeArrowheads="1"/>
          </p:cNvSpPr>
          <p:nvPr>
            <p:ph idx="1"/>
          </p:nvPr>
        </p:nvSpPr>
        <p:spPr>
          <a:xfrm>
            <a:off x="546100" y="1266825"/>
            <a:ext cx="10217150" cy="5181600"/>
          </a:xfrm>
        </p:spPr>
        <p:txBody>
          <a:bodyPr/>
          <a:lstStyle/>
          <a:p>
            <a:pPr eaLnBrk="1" hangingPunct="1">
              <a:lnSpc>
                <a:spcPct val="120000"/>
              </a:lnSpc>
            </a:pPr>
            <a:r>
              <a:rPr lang="en-US" altLang="en-US" u="sng" dirty="0" err="1" smtClean="0"/>
              <a:t>Apriori</a:t>
            </a:r>
            <a:r>
              <a:rPr lang="en-US" altLang="en-US" u="sng" dirty="0" smtClean="0"/>
              <a:t> pruning principle</a:t>
            </a:r>
            <a:r>
              <a:rPr lang="en-US" altLang="en-US" dirty="0" smtClean="0"/>
              <a:t>: If there is any </a:t>
            </a:r>
            <a:r>
              <a:rPr lang="en-US" altLang="en-US" dirty="0" err="1" smtClean="0"/>
              <a:t>itemset</a:t>
            </a:r>
            <a:r>
              <a:rPr lang="en-US" altLang="en-US" dirty="0" smtClean="0"/>
              <a:t> which is infrequent, its superset should not even be generated! (Agrawal &amp; </a:t>
            </a:r>
            <a:r>
              <a:rPr lang="en-US" altLang="en-US" dirty="0" err="1" smtClean="0"/>
              <a:t>Srikant</a:t>
            </a:r>
            <a:r>
              <a:rPr lang="en-US" altLang="en-US" dirty="0" smtClean="0"/>
              <a:t> @VLDB’94, </a:t>
            </a:r>
            <a:r>
              <a:rPr lang="en-US" altLang="en-US" dirty="0" err="1" smtClean="0"/>
              <a:t>Mannila</a:t>
            </a:r>
            <a:r>
              <a:rPr lang="en-US" altLang="en-US" dirty="0" smtClean="0"/>
              <a:t>, et al. @ KDD’ 94)</a:t>
            </a:r>
          </a:p>
          <a:p>
            <a:pPr eaLnBrk="1" hangingPunct="1"/>
            <a:r>
              <a:rPr lang="en-US" altLang="en-US" dirty="0" smtClean="0"/>
              <a:t>Scalable mining Methods:  Three major approaches</a:t>
            </a:r>
          </a:p>
          <a:p>
            <a:pPr lvl="1" eaLnBrk="1" hangingPunct="1"/>
            <a:r>
              <a:rPr lang="en-US" altLang="en-US" dirty="0" smtClean="0"/>
              <a:t>Level-wise, join-based approach:  </a:t>
            </a:r>
            <a:r>
              <a:rPr lang="en-US" altLang="en-US" dirty="0" err="1" smtClean="0"/>
              <a:t>Apriori</a:t>
            </a:r>
            <a:r>
              <a:rPr lang="en-US" altLang="en-US" dirty="0" smtClean="0"/>
              <a:t> (Agrawal &amp; Srikant@VLDB’94)</a:t>
            </a:r>
          </a:p>
          <a:p>
            <a:pPr lvl="1" eaLnBrk="1" hangingPunct="1"/>
            <a:r>
              <a:rPr lang="en-US" altLang="en-US" dirty="0" smtClean="0"/>
              <a:t>Vertical data format approach: </a:t>
            </a:r>
            <a:r>
              <a:rPr lang="en-US" altLang="en-US" dirty="0" err="1" smtClean="0"/>
              <a:t>Eclat</a:t>
            </a:r>
            <a:r>
              <a:rPr lang="en-US" altLang="en-US" dirty="0" smtClean="0"/>
              <a:t> (</a:t>
            </a:r>
            <a:r>
              <a:rPr lang="en-US" altLang="en-US" dirty="0" err="1" smtClean="0"/>
              <a:t>Zaki</a:t>
            </a:r>
            <a:r>
              <a:rPr lang="en-US" altLang="en-US" dirty="0" smtClean="0"/>
              <a:t>, </a:t>
            </a:r>
            <a:r>
              <a:rPr lang="en-US" altLang="en-US" dirty="0" err="1" smtClean="0"/>
              <a:t>Parthasarathy</a:t>
            </a:r>
            <a:r>
              <a:rPr lang="en-US" altLang="en-US" dirty="0" smtClean="0"/>
              <a:t>, </a:t>
            </a:r>
            <a:r>
              <a:rPr lang="en-US" altLang="en-US" dirty="0" err="1" smtClean="0"/>
              <a:t>Ogihara</a:t>
            </a:r>
            <a:r>
              <a:rPr lang="en-US" altLang="en-US" dirty="0" smtClean="0"/>
              <a:t>, Li @KDD’97)</a:t>
            </a:r>
          </a:p>
          <a:p>
            <a:pPr lvl="1" eaLnBrk="1" hangingPunct="1"/>
            <a:r>
              <a:rPr lang="en-US" altLang="en-US" dirty="0" smtClean="0"/>
              <a:t>Frequent pattern projection and growth: </a:t>
            </a:r>
            <a:r>
              <a:rPr lang="en-US" altLang="en-US" dirty="0" err="1" smtClean="0"/>
              <a:t>FPgrowth</a:t>
            </a:r>
            <a:r>
              <a:rPr lang="en-US" altLang="en-US" dirty="0" smtClean="0"/>
              <a:t> (Han, Pei, Yin @SIGMOD’00)</a:t>
            </a:r>
          </a:p>
        </p:txBody>
      </p:sp>
    </p:spTree>
    <p:extLst>
      <p:ext uri="{BB962C8B-B14F-4D97-AF65-F5344CB8AC3E}">
        <p14:creationId xmlns:p14="http://schemas.microsoft.com/office/powerpoint/2010/main" val="33621823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203200" y="228600"/>
            <a:ext cx="12598400" cy="762000"/>
          </a:xfrm>
        </p:spPr>
        <p:txBody>
          <a:bodyPr>
            <a:normAutofit/>
          </a:bodyPr>
          <a:lstStyle/>
          <a:p>
            <a:pPr eaLnBrk="1" hangingPunct="1">
              <a:tabLst>
                <a:tab pos="2570163" algn="l"/>
              </a:tabLst>
            </a:pPr>
            <a:r>
              <a:rPr lang="en-US" altLang="en-US" sz="4000" dirty="0" err="1" smtClean="0"/>
              <a:t>Apriori</a:t>
            </a:r>
            <a:r>
              <a:rPr lang="en-US" altLang="en-US" sz="4000" dirty="0" smtClean="0"/>
              <a:t>: A Candidate Generation &amp; Test Approach</a:t>
            </a:r>
          </a:p>
        </p:txBody>
      </p:sp>
      <p:sp>
        <p:nvSpPr>
          <p:cNvPr id="17412" name="Rectangle 3"/>
          <p:cNvSpPr>
            <a:spLocks noGrp="1" noChangeArrowheads="1"/>
          </p:cNvSpPr>
          <p:nvPr>
            <p:ph idx="1"/>
          </p:nvPr>
        </p:nvSpPr>
        <p:spPr>
          <a:xfrm>
            <a:off x="508000" y="1295400"/>
            <a:ext cx="11480800" cy="5181600"/>
          </a:xfrm>
        </p:spPr>
        <p:txBody>
          <a:bodyPr/>
          <a:lstStyle/>
          <a:p>
            <a:pPr eaLnBrk="1" hangingPunct="1">
              <a:lnSpc>
                <a:spcPct val="120000"/>
              </a:lnSpc>
            </a:pPr>
            <a:r>
              <a:rPr lang="en-US" altLang="en-US" dirty="0" smtClean="0"/>
              <a:t>Outline of </a:t>
            </a:r>
            <a:r>
              <a:rPr lang="en-US" altLang="en-US" dirty="0" err="1" smtClean="0"/>
              <a:t>Apriori</a:t>
            </a:r>
            <a:r>
              <a:rPr lang="en-US" altLang="en-US" dirty="0" smtClean="0"/>
              <a:t> (level-wise, candidate generation and test) </a:t>
            </a:r>
          </a:p>
          <a:p>
            <a:pPr lvl="1" eaLnBrk="1" hangingPunct="1">
              <a:lnSpc>
                <a:spcPct val="120000"/>
              </a:lnSpc>
            </a:pPr>
            <a:r>
              <a:rPr lang="en-US" altLang="en-US" dirty="0" smtClean="0"/>
              <a:t>Initially, scan DB once to get frequent 1-itemset</a:t>
            </a:r>
          </a:p>
          <a:p>
            <a:pPr lvl="1" eaLnBrk="1" hangingPunct="1">
              <a:lnSpc>
                <a:spcPct val="120000"/>
              </a:lnSpc>
            </a:pPr>
            <a:r>
              <a:rPr lang="en-US" altLang="en-US" dirty="0" smtClean="0">
                <a:solidFill>
                  <a:srgbClr val="FF0000"/>
                </a:solidFill>
              </a:rPr>
              <a:t>Repeat</a:t>
            </a:r>
          </a:p>
          <a:p>
            <a:pPr lvl="2" eaLnBrk="1" hangingPunct="1">
              <a:lnSpc>
                <a:spcPct val="120000"/>
              </a:lnSpc>
            </a:pPr>
            <a:r>
              <a:rPr lang="en-US" altLang="en-US" dirty="0" smtClean="0"/>
              <a:t>Generate length-(k+1) candidate </a:t>
            </a:r>
            <a:r>
              <a:rPr lang="en-US" altLang="en-US" dirty="0" err="1" smtClean="0"/>
              <a:t>itemsets</a:t>
            </a:r>
            <a:r>
              <a:rPr lang="en-US" altLang="en-US" dirty="0" smtClean="0"/>
              <a:t> from length-k frequent </a:t>
            </a:r>
            <a:r>
              <a:rPr lang="en-US" altLang="en-US" dirty="0" err="1" smtClean="0"/>
              <a:t>itemsets</a:t>
            </a:r>
            <a:endParaRPr lang="en-US" altLang="en-US" dirty="0" smtClean="0"/>
          </a:p>
          <a:p>
            <a:pPr lvl="2" eaLnBrk="1" hangingPunct="1">
              <a:lnSpc>
                <a:spcPct val="120000"/>
              </a:lnSpc>
            </a:pPr>
            <a:r>
              <a:rPr lang="en-US" altLang="en-US" dirty="0" smtClean="0"/>
              <a:t>Test the candidates against DB to find frequent (k+1)-</a:t>
            </a:r>
            <a:r>
              <a:rPr lang="en-US" altLang="en-US" dirty="0" err="1" smtClean="0"/>
              <a:t>itemsets</a:t>
            </a:r>
            <a:endParaRPr lang="en-US" altLang="en-US" dirty="0" smtClean="0"/>
          </a:p>
          <a:p>
            <a:pPr lvl="2" eaLnBrk="1" hangingPunct="1">
              <a:lnSpc>
                <a:spcPct val="120000"/>
              </a:lnSpc>
            </a:pPr>
            <a:r>
              <a:rPr lang="en-US" altLang="en-US" dirty="0" smtClean="0"/>
              <a:t>Set k := k +1</a:t>
            </a:r>
          </a:p>
          <a:p>
            <a:pPr lvl="1" eaLnBrk="1" hangingPunct="1">
              <a:lnSpc>
                <a:spcPct val="120000"/>
              </a:lnSpc>
            </a:pPr>
            <a:r>
              <a:rPr lang="en-US" altLang="en-US" dirty="0" smtClean="0">
                <a:solidFill>
                  <a:srgbClr val="FF0000"/>
                </a:solidFill>
              </a:rPr>
              <a:t>Until</a:t>
            </a:r>
            <a:r>
              <a:rPr lang="en-US" altLang="en-US" dirty="0" smtClean="0"/>
              <a:t> no frequent or candidate set can be generated</a:t>
            </a:r>
          </a:p>
          <a:p>
            <a:pPr lvl="1" eaLnBrk="1" hangingPunct="1">
              <a:lnSpc>
                <a:spcPct val="120000"/>
              </a:lnSpc>
            </a:pPr>
            <a:r>
              <a:rPr lang="en-US" altLang="en-US" dirty="0" smtClean="0"/>
              <a:t>Return all the frequent </a:t>
            </a:r>
            <a:r>
              <a:rPr lang="en-US" altLang="en-US" dirty="0" err="1" smtClean="0"/>
              <a:t>itemsets</a:t>
            </a:r>
            <a:r>
              <a:rPr lang="en-US" altLang="en-US" dirty="0" smtClean="0"/>
              <a:t> derived</a:t>
            </a:r>
          </a:p>
        </p:txBody>
      </p:sp>
    </p:spTree>
    <p:extLst>
      <p:ext uri="{BB962C8B-B14F-4D97-AF65-F5344CB8AC3E}">
        <p14:creationId xmlns:p14="http://schemas.microsoft.com/office/powerpoint/2010/main" val="3263678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4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412">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412">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41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xfrm>
            <a:off x="1016000" y="228600"/>
            <a:ext cx="10058400" cy="685800"/>
          </a:xfrm>
        </p:spPr>
        <p:txBody>
          <a:bodyPr>
            <a:normAutofit/>
          </a:bodyPr>
          <a:lstStyle/>
          <a:p>
            <a:pPr eaLnBrk="1" hangingPunct="1"/>
            <a:r>
              <a:rPr lang="en-US" altLang="en-US" sz="4000" dirty="0" smtClean="0"/>
              <a:t>The </a:t>
            </a:r>
            <a:r>
              <a:rPr lang="en-US" altLang="en-US" sz="4000" dirty="0" err="1" smtClean="0"/>
              <a:t>Apriori</a:t>
            </a:r>
            <a:r>
              <a:rPr lang="en-US" altLang="en-US" sz="4000" dirty="0" smtClean="0"/>
              <a:t> Algorithm (Pseudo-Code</a:t>
            </a:r>
            <a:r>
              <a:rPr lang="en-US" altLang="en-US" sz="4000" u="sng" dirty="0" smtClean="0"/>
              <a:t>)</a:t>
            </a:r>
          </a:p>
        </p:txBody>
      </p:sp>
      <p:sp>
        <p:nvSpPr>
          <p:cNvPr id="18436" name="Rectangle 3"/>
          <p:cNvSpPr>
            <a:spLocks noGrp="1" noChangeArrowheads="1"/>
          </p:cNvSpPr>
          <p:nvPr>
            <p:ph idx="1"/>
          </p:nvPr>
        </p:nvSpPr>
        <p:spPr>
          <a:xfrm>
            <a:off x="711200" y="1295400"/>
            <a:ext cx="10871200" cy="5105400"/>
          </a:xfrm>
        </p:spPr>
        <p:txBody>
          <a:bodyPr/>
          <a:lstStyle/>
          <a:p>
            <a:pPr eaLnBrk="1" hangingPunct="1">
              <a:lnSpc>
                <a:spcPct val="110000"/>
              </a:lnSpc>
              <a:buFont typeface="Wingdings" pitchFamily="2" charset="2"/>
              <a:buNone/>
            </a:pPr>
            <a:r>
              <a:rPr lang="en-US" altLang="en-US" sz="2400" i="1" dirty="0" err="1" smtClean="0"/>
              <a:t>C</a:t>
            </a:r>
            <a:r>
              <a:rPr lang="en-US" altLang="en-US" sz="2400" i="1" baseline="-25000" dirty="0" err="1" smtClean="0"/>
              <a:t>k</a:t>
            </a:r>
            <a:r>
              <a:rPr lang="en-US" altLang="en-US" sz="2400" dirty="0" smtClean="0"/>
              <a:t>: Candidate </a:t>
            </a:r>
            <a:r>
              <a:rPr lang="en-US" altLang="en-US" sz="2400" dirty="0" err="1" smtClean="0"/>
              <a:t>itemset</a:t>
            </a:r>
            <a:r>
              <a:rPr lang="en-US" altLang="en-US" sz="2400" dirty="0" smtClean="0"/>
              <a:t> of size k</a:t>
            </a:r>
          </a:p>
          <a:p>
            <a:pPr eaLnBrk="1" hangingPunct="1">
              <a:lnSpc>
                <a:spcPct val="110000"/>
              </a:lnSpc>
              <a:buFont typeface="Wingdings" pitchFamily="2" charset="2"/>
              <a:buNone/>
            </a:pPr>
            <a:r>
              <a:rPr lang="en-US" altLang="en-US" sz="2400" i="1" dirty="0" err="1" smtClean="0"/>
              <a:t>F</a:t>
            </a:r>
            <a:r>
              <a:rPr lang="en-US" altLang="en-US" sz="2400" i="1" baseline="-25000" dirty="0" err="1" smtClean="0"/>
              <a:t>k</a:t>
            </a:r>
            <a:r>
              <a:rPr lang="en-US" altLang="en-US" sz="2400" dirty="0" smtClean="0"/>
              <a:t> : Frequent </a:t>
            </a:r>
            <a:r>
              <a:rPr lang="en-US" altLang="en-US" sz="2400" dirty="0" err="1" smtClean="0"/>
              <a:t>itemset</a:t>
            </a:r>
            <a:r>
              <a:rPr lang="en-US" altLang="en-US" sz="2400" dirty="0" smtClean="0"/>
              <a:t> of size k</a:t>
            </a:r>
          </a:p>
          <a:p>
            <a:pPr eaLnBrk="1" hangingPunct="1">
              <a:lnSpc>
                <a:spcPct val="110000"/>
              </a:lnSpc>
              <a:spcBef>
                <a:spcPct val="0"/>
              </a:spcBef>
              <a:buFont typeface="Wingdings" pitchFamily="2" charset="2"/>
              <a:buNone/>
            </a:pPr>
            <a:endParaRPr lang="en-US" altLang="en-US" sz="2400" dirty="0" smtClean="0"/>
          </a:p>
          <a:p>
            <a:pPr eaLnBrk="1" hangingPunct="1">
              <a:lnSpc>
                <a:spcPct val="110000"/>
              </a:lnSpc>
              <a:spcBef>
                <a:spcPct val="0"/>
              </a:spcBef>
              <a:buFont typeface="Wingdings" pitchFamily="2" charset="2"/>
              <a:buNone/>
            </a:pPr>
            <a:r>
              <a:rPr lang="en-US" altLang="en-US" sz="2400" dirty="0" smtClean="0"/>
              <a:t>K := 1;</a:t>
            </a:r>
          </a:p>
          <a:p>
            <a:pPr eaLnBrk="1" hangingPunct="1">
              <a:lnSpc>
                <a:spcPct val="110000"/>
              </a:lnSpc>
              <a:spcBef>
                <a:spcPct val="0"/>
              </a:spcBef>
              <a:buFont typeface="Wingdings" pitchFamily="2" charset="2"/>
              <a:buNone/>
            </a:pPr>
            <a:r>
              <a:rPr lang="en-US" altLang="en-US" sz="2400" i="1" dirty="0" err="1" smtClean="0"/>
              <a:t>F</a:t>
            </a:r>
            <a:r>
              <a:rPr lang="en-US" altLang="en-US" sz="2400" i="1" baseline="-25000" dirty="0" err="1" smtClean="0"/>
              <a:t>k</a:t>
            </a:r>
            <a:r>
              <a:rPr lang="en-US" altLang="en-US" sz="2400" dirty="0" smtClean="0"/>
              <a:t> := {frequent items};   // frequent 1-itemset</a:t>
            </a:r>
          </a:p>
          <a:p>
            <a:pPr eaLnBrk="1" hangingPunct="1">
              <a:lnSpc>
                <a:spcPct val="110000"/>
              </a:lnSpc>
              <a:spcBef>
                <a:spcPct val="0"/>
              </a:spcBef>
              <a:buFont typeface="Wingdings" pitchFamily="2" charset="2"/>
              <a:buNone/>
            </a:pPr>
            <a:r>
              <a:rPr lang="en-US" altLang="en-US" sz="2400" b="1" dirty="0" smtClean="0">
                <a:solidFill>
                  <a:srgbClr val="F83F24"/>
                </a:solidFill>
              </a:rPr>
              <a:t>While </a:t>
            </a:r>
            <a:r>
              <a:rPr lang="en-US" altLang="en-US" sz="2400" dirty="0" smtClean="0"/>
              <a:t>(</a:t>
            </a:r>
            <a:r>
              <a:rPr lang="en-US" altLang="en-US" sz="2400" i="1" dirty="0" err="1" smtClean="0"/>
              <a:t>F</a:t>
            </a:r>
            <a:r>
              <a:rPr lang="en-US" altLang="en-US" sz="2400" i="1" baseline="-25000" dirty="0" err="1" smtClean="0"/>
              <a:t>k</a:t>
            </a:r>
            <a:r>
              <a:rPr lang="en-US" altLang="en-US" sz="2400" dirty="0" smtClean="0"/>
              <a:t> != </a:t>
            </a:r>
            <a:r>
              <a:rPr lang="en-US" altLang="en-US" sz="2400" dirty="0" smtClean="0">
                <a:sym typeface="Symbol" pitchFamily="18" charset="2"/>
              </a:rPr>
              <a:t></a:t>
            </a:r>
            <a:r>
              <a:rPr lang="en-US" altLang="en-US" sz="2400" dirty="0" smtClean="0"/>
              <a:t>) </a:t>
            </a:r>
            <a:r>
              <a:rPr lang="en-US" altLang="en-US" sz="2400" b="1" dirty="0" smtClean="0">
                <a:solidFill>
                  <a:srgbClr val="F83F24"/>
                </a:solidFill>
              </a:rPr>
              <a:t>do {	 </a:t>
            </a:r>
            <a:r>
              <a:rPr lang="en-US" altLang="en-US" sz="2400" dirty="0" smtClean="0"/>
              <a:t>// when </a:t>
            </a:r>
            <a:r>
              <a:rPr lang="en-US" altLang="en-US" sz="2400" i="1" dirty="0" err="1" smtClean="0"/>
              <a:t>F</a:t>
            </a:r>
            <a:r>
              <a:rPr lang="en-US" altLang="en-US" sz="2400" i="1" baseline="-25000" dirty="0" err="1" smtClean="0"/>
              <a:t>k</a:t>
            </a:r>
            <a:r>
              <a:rPr lang="en-US" altLang="en-US" sz="2400" i="1" baseline="-25000" dirty="0" smtClean="0"/>
              <a:t> </a:t>
            </a:r>
            <a:r>
              <a:rPr lang="en-US" altLang="en-US" sz="2400" dirty="0" smtClean="0"/>
              <a:t>is non-empty</a:t>
            </a:r>
          </a:p>
          <a:p>
            <a:pPr eaLnBrk="1" hangingPunct="1">
              <a:lnSpc>
                <a:spcPct val="110000"/>
              </a:lnSpc>
              <a:spcBef>
                <a:spcPct val="0"/>
              </a:spcBef>
              <a:buFont typeface="Wingdings" pitchFamily="2" charset="2"/>
              <a:buNone/>
            </a:pPr>
            <a:r>
              <a:rPr lang="en-US" altLang="en-US" sz="2400" dirty="0" smtClean="0"/>
              <a:t>    </a:t>
            </a:r>
            <a:r>
              <a:rPr lang="en-US" altLang="en-US" sz="2400" i="1" dirty="0" smtClean="0"/>
              <a:t>C</a:t>
            </a:r>
            <a:r>
              <a:rPr lang="en-US" altLang="en-US" sz="2400" i="1" baseline="-25000" dirty="0" smtClean="0"/>
              <a:t>k+1</a:t>
            </a:r>
            <a:r>
              <a:rPr lang="en-US" altLang="en-US" sz="2400" dirty="0" smtClean="0"/>
              <a:t> := candidates generated from </a:t>
            </a:r>
            <a:r>
              <a:rPr lang="en-US" altLang="en-US" sz="2400" i="1" dirty="0" err="1" smtClean="0"/>
              <a:t>F</a:t>
            </a:r>
            <a:r>
              <a:rPr lang="en-US" altLang="en-US" sz="2400" i="1" baseline="-25000" dirty="0" err="1" smtClean="0"/>
              <a:t>k</a:t>
            </a:r>
            <a:r>
              <a:rPr lang="en-US" altLang="en-US" sz="2400" dirty="0" smtClean="0"/>
              <a:t>;  // candidate generation</a:t>
            </a:r>
          </a:p>
          <a:p>
            <a:pPr eaLnBrk="1" hangingPunct="1">
              <a:lnSpc>
                <a:spcPct val="110000"/>
              </a:lnSpc>
              <a:spcBef>
                <a:spcPct val="0"/>
              </a:spcBef>
              <a:buFont typeface="Wingdings" pitchFamily="2" charset="2"/>
              <a:buNone/>
            </a:pPr>
            <a:r>
              <a:rPr lang="en-US" altLang="en-US" sz="2400" dirty="0" smtClean="0"/>
              <a:t>    Derive </a:t>
            </a:r>
            <a:r>
              <a:rPr lang="en-US" altLang="en-US" sz="2400" i="1" dirty="0" smtClean="0"/>
              <a:t>F</a:t>
            </a:r>
            <a:r>
              <a:rPr lang="en-US" altLang="en-US" sz="2400" i="1" baseline="-25000" dirty="0" smtClean="0"/>
              <a:t>k</a:t>
            </a:r>
            <a:r>
              <a:rPr lang="en-US" altLang="en-US" sz="2400" baseline="-25000" dirty="0" smtClean="0"/>
              <a:t>+1</a:t>
            </a:r>
            <a:r>
              <a:rPr lang="en-US" altLang="en-US" sz="2400" dirty="0" smtClean="0"/>
              <a:t> by counting candidates in </a:t>
            </a:r>
            <a:r>
              <a:rPr lang="en-US" altLang="en-US" sz="2400" i="1" dirty="0" smtClean="0"/>
              <a:t>C</a:t>
            </a:r>
            <a:r>
              <a:rPr lang="en-US" altLang="en-US" sz="2400" i="1" baseline="-25000" dirty="0" smtClean="0"/>
              <a:t>k</a:t>
            </a:r>
            <a:r>
              <a:rPr lang="en-US" altLang="en-US" sz="2400" baseline="-25000" dirty="0" smtClean="0"/>
              <a:t>+1</a:t>
            </a:r>
            <a:r>
              <a:rPr lang="en-US" altLang="en-US" sz="2400" dirty="0" smtClean="0"/>
              <a:t> with respect to </a:t>
            </a:r>
            <a:r>
              <a:rPr lang="en-US" altLang="en-US" sz="2400" i="1" dirty="0" smtClean="0"/>
              <a:t>TDB </a:t>
            </a:r>
            <a:r>
              <a:rPr lang="en-US" altLang="en-US" sz="2400" dirty="0" smtClean="0"/>
              <a:t>at </a:t>
            </a:r>
            <a:r>
              <a:rPr lang="en-US" altLang="en-US" sz="2400" dirty="0" err="1" smtClean="0"/>
              <a:t>minsup</a:t>
            </a:r>
            <a:r>
              <a:rPr lang="en-US" altLang="en-US" sz="2400" dirty="0" smtClean="0"/>
              <a:t>;</a:t>
            </a:r>
          </a:p>
          <a:p>
            <a:pPr eaLnBrk="1" hangingPunct="1">
              <a:lnSpc>
                <a:spcPct val="110000"/>
              </a:lnSpc>
              <a:spcBef>
                <a:spcPct val="0"/>
              </a:spcBef>
              <a:buFont typeface="Wingdings" pitchFamily="2" charset="2"/>
              <a:buNone/>
            </a:pPr>
            <a:r>
              <a:rPr lang="en-US" altLang="en-US" sz="2400" dirty="0" smtClean="0"/>
              <a:t>    k := k + 1</a:t>
            </a:r>
          </a:p>
          <a:p>
            <a:pPr eaLnBrk="1" hangingPunct="1">
              <a:lnSpc>
                <a:spcPct val="110000"/>
              </a:lnSpc>
              <a:spcBef>
                <a:spcPct val="0"/>
              </a:spcBef>
              <a:buFont typeface="Wingdings" pitchFamily="2" charset="2"/>
              <a:buNone/>
            </a:pPr>
            <a:r>
              <a:rPr lang="en-US" altLang="en-US" sz="2400" dirty="0" smtClean="0"/>
              <a:t>   </a:t>
            </a:r>
            <a:r>
              <a:rPr lang="en-US" altLang="en-US" sz="2400" b="1" dirty="0" smtClean="0">
                <a:solidFill>
                  <a:srgbClr val="F83F24"/>
                </a:solidFill>
              </a:rPr>
              <a:t> }</a:t>
            </a:r>
            <a:endParaRPr lang="en-US" altLang="en-US" sz="2400" dirty="0" smtClean="0"/>
          </a:p>
          <a:p>
            <a:pPr eaLnBrk="1" hangingPunct="1">
              <a:lnSpc>
                <a:spcPct val="110000"/>
              </a:lnSpc>
              <a:spcBef>
                <a:spcPct val="0"/>
              </a:spcBef>
              <a:buFont typeface="Wingdings" pitchFamily="2" charset="2"/>
              <a:buNone/>
            </a:pPr>
            <a:r>
              <a:rPr lang="en-US" altLang="en-US" sz="2400" b="1" dirty="0" smtClean="0">
                <a:solidFill>
                  <a:srgbClr val="F83F24"/>
                </a:solidFill>
              </a:rPr>
              <a:t>return</a:t>
            </a:r>
            <a:r>
              <a:rPr lang="en-US" altLang="en-US" sz="2400" dirty="0" smtClean="0"/>
              <a:t> </a:t>
            </a:r>
            <a:r>
              <a:rPr lang="en-US" altLang="en-US" sz="2400" dirty="0" smtClean="0">
                <a:sym typeface="Symbol" pitchFamily="18" charset="2"/>
              </a:rPr>
              <a:t></a:t>
            </a:r>
            <a:r>
              <a:rPr lang="en-US" altLang="en-US" sz="2400" i="1" baseline="-25000" dirty="0" smtClean="0"/>
              <a:t>k</a:t>
            </a:r>
            <a:r>
              <a:rPr lang="en-US" altLang="en-US" sz="2400" dirty="0" smtClean="0"/>
              <a:t> </a:t>
            </a:r>
            <a:r>
              <a:rPr lang="en-US" altLang="en-US" sz="2400" i="1" dirty="0" err="1" smtClean="0"/>
              <a:t>F</a:t>
            </a:r>
            <a:r>
              <a:rPr lang="en-US" altLang="en-US" sz="2400" i="1" baseline="-25000" dirty="0" err="1" smtClean="0"/>
              <a:t>k</a:t>
            </a:r>
            <a:r>
              <a:rPr lang="en-US" altLang="en-US" sz="2400" dirty="0" smtClean="0"/>
              <a:t>    	            // return </a:t>
            </a:r>
            <a:r>
              <a:rPr lang="en-US" altLang="en-US" sz="2400" i="1" dirty="0" err="1" smtClean="0"/>
              <a:t>F</a:t>
            </a:r>
            <a:r>
              <a:rPr lang="en-US" altLang="en-US" sz="2400" i="1" baseline="-25000" dirty="0" err="1" smtClean="0"/>
              <a:t>k</a:t>
            </a:r>
            <a:r>
              <a:rPr lang="en-US" altLang="en-US" sz="2400" i="1" baseline="-25000" dirty="0" smtClean="0"/>
              <a:t> </a:t>
            </a:r>
            <a:r>
              <a:rPr lang="en-US" altLang="en-US" sz="2400" dirty="0" smtClean="0"/>
              <a:t>generated at each level</a:t>
            </a:r>
          </a:p>
          <a:p>
            <a:pPr eaLnBrk="1" hangingPunct="1">
              <a:lnSpc>
                <a:spcPct val="110000"/>
              </a:lnSpc>
              <a:spcBef>
                <a:spcPct val="0"/>
              </a:spcBef>
              <a:buFont typeface="Wingdings" pitchFamily="2" charset="2"/>
              <a:buNone/>
            </a:pPr>
            <a:endParaRPr lang="en-US" altLang="en-US" sz="2400" dirty="0" smtClean="0"/>
          </a:p>
        </p:txBody>
      </p:sp>
    </p:spTree>
    <p:extLst>
      <p:ext uri="{BB962C8B-B14F-4D97-AF65-F5344CB8AC3E}">
        <p14:creationId xmlns:p14="http://schemas.microsoft.com/office/powerpoint/2010/main" val="3131043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6">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43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43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436">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43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436">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43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a:xfrm>
            <a:off x="563034" y="304800"/>
            <a:ext cx="10945284" cy="609600"/>
          </a:xfrm>
        </p:spPr>
        <p:txBody>
          <a:bodyPr>
            <a:normAutofit fontScale="90000"/>
          </a:bodyPr>
          <a:lstStyle/>
          <a:p>
            <a:pPr eaLnBrk="1" hangingPunct="1"/>
            <a:r>
              <a:rPr lang="en-US" altLang="en-US" dirty="0" smtClean="0"/>
              <a:t>The </a:t>
            </a:r>
            <a:r>
              <a:rPr lang="en-US" altLang="en-US" dirty="0" err="1" smtClean="0"/>
              <a:t>Apriori</a:t>
            </a:r>
            <a:r>
              <a:rPr lang="en-US" altLang="en-US" dirty="0" smtClean="0"/>
              <a:t> Algorithm—An Example </a:t>
            </a:r>
          </a:p>
        </p:txBody>
      </p:sp>
      <p:sp>
        <p:nvSpPr>
          <p:cNvPr id="19460" name="Text Box 3"/>
          <p:cNvSpPr txBox="1">
            <a:spLocks noChangeArrowheads="1"/>
          </p:cNvSpPr>
          <p:nvPr/>
        </p:nvSpPr>
        <p:spPr bwMode="auto">
          <a:xfrm>
            <a:off x="362143" y="1369368"/>
            <a:ext cx="19236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lgn="ctr">
              <a:spcBef>
                <a:spcPct val="0"/>
              </a:spcBef>
              <a:buClrTx/>
              <a:buSzTx/>
              <a:buFontTx/>
              <a:buNone/>
            </a:pPr>
            <a:r>
              <a:rPr lang="en-US" altLang="en-US">
                <a:solidFill>
                  <a:srgbClr val="000000"/>
                </a:solidFill>
              </a:rPr>
              <a:t>Database TDB</a:t>
            </a:r>
          </a:p>
        </p:txBody>
      </p:sp>
      <p:sp>
        <p:nvSpPr>
          <p:cNvPr id="19461" name="Text Box 4"/>
          <p:cNvSpPr txBox="1">
            <a:spLocks noChangeArrowheads="1"/>
          </p:cNvSpPr>
          <p:nvPr/>
        </p:nvSpPr>
        <p:spPr bwMode="auto">
          <a:xfrm>
            <a:off x="3079035" y="2271068"/>
            <a:ext cx="10999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lgn="ctr">
              <a:spcBef>
                <a:spcPct val="0"/>
              </a:spcBef>
              <a:buClrTx/>
              <a:buSzTx/>
              <a:buFontTx/>
              <a:buNone/>
            </a:pPr>
            <a:r>
              <a:rPr lang="en-US" altLang="en-US">
                <a:solidFill>
                  <a:srgbClr val="000000"/>
                </a:solidFill>
                <a:latin typeface="Times New Roman" pitchFamily="18" charset="0"/>
              </a:rPr>
              <a:t>1</a:t>
            </a:r>
            <a:r>
              <a:rPr lang="en-US" altLang="en-US" baseline="30000">
                <a:solidFill>
                  <a:srgbClr val="000000"/>
                </a:solidFill>
                <a:latin typeface="Times New Roman" pitchFamily="18" charset="0"/>
              </a:rPr>
              <a:t>st</a:t>
            </a:r>
            <a:r>
              <a:rPr lang="en-US" altLang="en-US">
                <a:solidFill>
                  <a:srgbClr val="000000"/>
                </a:solidFill>
                <a:latin typeface="Times New Roman" pitchFamily="18" charset="0"/>
              </a:rPr>
              <a:t> scan</a:t>
            </a:r>
          </a:p>
        </p:txBody>
      </p:sp>
      <p:sp>
        <p:nvSpPr>
          <p:cNvPr id="19462" name="Line 5"/>
          <p:cNvSpPr>
            <a:spLocks noChangeShapeType="1"/>
          </p:cNvSpPr>
          <p:nvPr/>
        </p:nvSpPr>
        <p:spPr bwMode="auto">
          <a:xfrm>
            <a:off x="3062818" y="2719388"/>
            <a:ext cx="110913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solidFill>
                <a:srgbClr val="000000"/>
              </a:solidFill>
            </a:endParaRPr>
          </a:p>
        </p:txBody>
      </p:sp>
      <p:sp>
        <p:nvSpPr>
          <p:cNvPr id="19463" name="Text Box 6"/>
          <p:cNvSpPr txBox="1">
            <a:spLocks noChangeArrowheads="1"/>
          </p:cNvSpPr>
          <p:nvPr/>
        </p:nvSpPr>
        <p:spPr bwMode="auto">
          <a:xfrm>
            <a:off x="3758512" y="1718618"/>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lgn="ctr">
              <a:spcBef>
                <a:spcPct val="0"/>
              </a:spcBef>
              <a:buClrTx/>
              <a:buSzTx/>
              <a:buFontTx/>
              <a:buNone/>
            </a:pPr>
            <a:r>
              <a:rPr lang="en-US" altLang="en-US" i="1">
                <a:solidFill>
                  <a:srgbClr val="000000"/>
                </a:solidFill>
                <a:latin typeface="Times New Roman" pitchFamily="18" charset="0"/>
              </a:rPr>
              <a:t>C</a:t>
            </a:r>
            <a:r>
              <a:rPr lang="en-US" altLang="en-US" i="1" baseline="-25000">
                <a:solidFill>
                  <a:srgbClr val="000000"/>
                </a:solidFill>
                <a:latin typeface="Times New Roman" pitchFamily="18" charset="0"/>
              </a:rPr>
              <a:t>1</a:t>
            </a:r>
          </a:p>
        </p:txBody>
      </p:sp>
      <p:sp>
        <p:nvSpPr>
          <p:cNvPr id="19464" name="Text Box 7"/>
          <p:cNvSpPr txBox="1">
            <a:spLocks noChangeArrowheads="1"/>
          </p:cNvSpPr>
          <p:nvPr/>
        </p:nvSpPr>
        <p:spPr bwMode="auto">
          <a:xfrm>
            <a:off x="7195271" y="1561455"/>
            <a:ext cx="4748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lgn="ctr">
              <a:spcBef>
                <a:spcPct val="0"/>
              </a:spcBef>
              <a:buClrTx/>
              <a:buSzTx/>
              <a:buFontTx/>
              <a:buNone/>
            </a:pPr>
            <a:r>
              <a:rPr lang="en-US" altLang="en-US" i="1">
                <a:solidFill>
                  <a:srgbClr val="000000"/>
                </a:solidFill>
                <a:latin typeface="Times New Roman" pitchFamily="18" charset="0"/>
              </a:rPr>
              <a:t>F</a:t>
            </a:r>
            <a:r>
              <a:rPr lang="en-US" altLang="en-US" i="1" baseline="-25000">
                <a:solidFill>
                  <a:srgbClr val="000000"/>
                </a:solidFill>
                <a:latin typeface="Times New Roman" pitchFamily="18" charset="0"/>
              </a:rPr>
              <a:t>1</a:t>
            </a:r>
          </a:p>
        </p:txBody>
      </p:sp>
      <p:sp>
        <p:nvSpPr>
          <p:cNvPr id="19465" name="Text Box 8"/>
          <p:cNvSpPr txBox="1">
            <a:spLocks noChangeArrowheads="1"/>
          </p:cNvSpPr>
          <p:nvPr/>
        </p:nvSpPr>
        <p:spPr bwMode="auto">
          <a:xfrm>
            <a:off x="468504" y="3726806"/>
            <a:ext cx="4748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lgn="ctr">
              <a:spcBef>
                <a:spcPct val="0"/>
              </a:spcBef>
              <a:buClrTx/>
              <a:buSzTx/>
              <a:buFontTx/>
              <a:buNone/>
            </a:pPr>
            <a:r>
              <a:rPr lang="en-US" altLang="en-US" i="1">
                <a:solidFill>
                  <a:srgbClr val="000000"/>
                </a:solidFill>
                <a:latin typeface="Times New Roman" pitchFamily="18" charset="0"/>
              </a:rPr>
              <a:t>F</a:t>
            </a:r>
            <a:r>
              <a:rPr lang="en-US" altLang="en-US" i="1" baseline="-25000">
                <a:solidFill>
                  <a:srgbClr val="000000"/>
                </a:solidFill>
                <a:latin typeface="Times New Roman" pitchFamily="18" charset="0"/>
              </a:rPr>
              <a:t>2</a:t>
            </a:r>
          </a:p>
        </p:txBody>
      </p:sp>
      <p:sp>
        <p:nvSpPr>
          <p:cNvPr id="19466" name="Text Box 9"/>
          <p:cNvSpPr txBox="1">
            <a:spLocks noChangeArrowheads="1"/>
          </p:cNvSpPr>
          <p:nvPr/>
        </p:nvSpPr>
        <p:spPr bwMode="auto">
          <a:xfrm>
            <a:off x="3718296" y="3329931"/>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lgn="ctr">
              <a:spcBef>
                <a:spcPct val="0"/>
              </a:spcBef>
              <a:buClrTx/>
              <a:buSzTx/>
              <a:buFontTx/>
              <a:buNone/>
            </a:pPr>
            <a:r>
              <a:rPr lang="en-US" altLang="en-US" i="1">
                <a:solidFill>
                  <a:srgbClr val="000000"/>
                </a:solidFill>
                <a:latin typeface="Times New Roman" pitchFamily="18" charset="0"/>
              </a:rPr>
              <a:t>C</a:t>
            </a:r>
            <a:r>
              <a:rPr lang="en-US" altLang="en-US" i="1" baseline="-25000">
                <a:solidFill>
                  <a:srgbClr val="000000"/>
                </a:solidFill>
                <a:latin typeface="Times New Roman" pitchFamily="18" charset="0"/>
              </a:rPr>
              <a:t>2</a:t>
            </a:r>
          </a:p>
        </p:txBody>
      </p:sp>
      <p:sp>
        <p:nvSpPr>
          <p:cNvPr id="19467" name="Text Box 10"/>
          <p:cNvSpPr txBox="1">
            <a:spLocks noChangeArrowheads="1"/>
          </p:cNvSpPr>
          <p:nvPr/>
        </p:nvSpPr>
        <p:spPr bwMode="auto">
          <a:xfrm>
            <a:off x="8101912" y="3380731"/>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lgn="ctr">
              <a:spcBef>
                <a:spcPct val="0"/>
              </a:spcBef>
              <a:buClrTx/>
              <a:buSzTx/>
              <a:buFontTx/>
              <a:buNone/>
            </a:pPr>
            <a:r>
              <a:rPr lang="en-US" altLang="en-US" i="1">
                <a:solidFill>
                  <a:srgbClr val="000000"/>
                </a:solidFill>
                <a:latin typeface="Times New Roman" pitchFamily="18" charset="0"/>
              </a:rPr>
              <a:t>C</a:t>
            </a:r>
            <a:r>
              <a:rPr lang="en-US" altLang="en-US" i="1" baseline="-25000">
                <a:solidFill>
                  <a:srgbClr val="000000"/>
                </a:solidFill>
                <a:latin typeface="Times New Roman" pitchFamily="18" charset="0"/>
              </a:rPr>
              <a:t>2</a:t>
            </a:r>
          </a:p>
        </p:txBody>
      </p:sp>
      <p:sp>
        <p:nvSpPr>
          <p:cNvPr id="19468" name="Line 11"/>
          <p:cNvSpPr>
            <a:spLocks noChangeShapeType="1"/>
          </p:cNvSpPr>
          <p:nvPr/>
        </p:nvSpPr>
        <p:spPr bwMode="auto">
          <a:xfrm flipH="1">
            <a:off x="6836834" y="4648200"/>
            <a:ext cx="149436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solidFill>
                <a:srgbClr val="000000"/>
              </a:solidFill>
            </a:endParaRPr>
          </a:p>
        </p:txBody>
      </p:sp>
      <p:sp>
        <p:nvSpPr>
          <p:cNvPr id="19469" name="Text Box 12"/>
          <p:cNvSpPr txBox="1">
            <a:spLocks noChangeArrowheads="1"/>
          </p:cNvSpPr>
          <p:nvPr/>
        </p:nvSpPr>
        <p:spPr bwMode="auto">
          <a:xfrm>
            <a:off x="6999305" y="4112568"/>
            <a:ext cx="116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lgn="ctr">
              <a:spcBef>
                <a:spcPct val="0"/>
              </a:spcBef>
              <a:buClrTx/>
              <a:buSzTx/>
              <a:buFontTx/>
              <a:buNone/>
            </a:pPr>
            <a:r>
              <a:rPr lang="en-US" altLang="en-US">
                <a:solidFill>
                  <a:srgbClr val="000000"/>
                </a:solidFill>
                <a:latin typeface="Times New Roman" pitchFamily="18" charset="0"/>
              </a:rPr>
              <a:t>2</a:t>
            </a:r>
            <a:r>
              <a:rPr lang="en-US" altLang="en-US" baseline="30000">
                <a:solidFill>
                  <a:srgbClr val="000000"/>
                </a:solidFill>
                <a:latin typeface="Times New Roman" pitchFamily="18" charset="0"/>
              </a:rPr>
              <a:t>nd</a:t>
            </a:r>
            <a:r>
              <a:rPr lang="en-US" altLang="en-US">
                <a:solidFill>
                  <a:srgbClr val="000000"/>
                </a:solidFill>
                <a:latin typeface="Times New Roman" pitchFamily="18" charset="0"/>
              </a:rPr>
              <a:t> scan</a:t>
            </a:r>
          </a:p>
        </p:txBody>
      </p:sp>
      <p:sp>
        <p:nvSpPr>
          <p:cNvPr id="19470" name="AutoShape 13"/>
          <p:cNvSpPr>
            <a:spLocks noChangeArrowheads="1"/>
          </p:cNvSpPr>
          <p:nvPr/>
        </p:nvSpPr>
        <p:spPr bwMode="auto">
          <a:xfrm>
            <a:off x="10481734" y="3267224"/>
            <a:ext cx="836084" cy="461665"/>
          </a:xfrm>
          <a:prstGeom prst="curvedLeftArrow">
            <a:avLst>
              <a:gd name="adj1" fmla="val 27291"/>
              <a:gd name="adj2" fmla="val 54582"/>
              <a:gd name="adj3" fmla="val 33333"/>
            </a:avLst>
          </a:prstGeom>
          <a:solidFill>
            <a:srgbClr val="FFFFFF"/>
          </a:solidFill>
          <a:ln w="9525">
            <a:solidFill>
              <a:srgbClr val="000000"/>
            </a:solidFill>
            <a:miter lim="800000"/>
            <a:headEnd/>
            <a:tailEnd/>
          </a:ln>
        </p:spPr>
        <p:txBody>
          <a:bodyPr anchor="ctr">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spcBef>
                <a:spcPct val="0"/>
              </a:spcBef>
              <a:buClrTx/>
              <a:buSzTx/>
              <a:buFontTx/>
              <a:buNone/>
            </a:pPr>
            <a:endParaRPr lang="en-US" altLang="en-US">
              <a:solidFill>
                <a:srgbClr val="000000"/>
              </a:solidFill>
              <a:latin typeface="Tahoma" pitchFamily="34" charset="0"/>
            </a:endParaRPr>
          </a:p>
        </p:txBody>
      </p:sp>
      <p:sp>
        <p:nvSpPr>
          <p:cNvPr id="19471" name="Line 14"/>
          <p:cNvSpPr>
            <a:spLocks noChangeShapeType="1"/>
          </p:cNvSpPr>
          <p:nvPr/>
        </p:nvSpPr>
        <p:spPr bwMode="auto">
          <a:xfrm>
            <a:off x="3380318" y="6299200"/>
            <a:ext cx="225636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solidFill>
                <a:srgbClr val="000000"/>
              </a:solidFill>
            </a:endParaRPr>
          </a:p>
        </p:txBody>
      </p:sp>
      <p:sp>
        <p:nvSpPr>
          <p:cNvPr id="19472" name="Text Box 15"/>
          <p:cNvSpPr txBox="1">
            <a:spLocks noChangeArrowheads="1"/>
          </p:cNvSpPr>
          <p:nvPr/>
        </p:nvSpPr>
        <p:spPr bwMode="auto">
          <a:xfrm>
            <a:off x="1011079" y="5800081"/>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lgn="ctr">
              <a:spcBef>
                <a:spcPct val="0"/>
              </a:spcBef>
              <a:buClrTx/>
              <a:buSzTx/>
              <a:buFontTx/>
              <a:buNone/>
            </a:pPr>
            <a:r>
              <a:rPr lang="en-US" altLang="en-US" i="1">
                <a:solidFill>
                  <a:srgbClr val="000000"/>
                </a:solidFill>
                <a:latin typeface="Times New Roman" pitchFamily="18" charset="0"/>
              </a:rPr>
              <a:t>C</a:t>
            </a:r>
            <a:r>
              <a:rPr lang="en-US" altLang="en-US" i="1" baseline="-25000">
                <a:solidFill>
                  <a:srgbClr val="000000"/>
                </a:solidFill>
                <a:latin typeface="Times New Roman" pitchFamily="18" charset="0"/>
              </a:rPr>
              <a:t>3</a:t>
            </a:r>
          </a:p>
        </p:txBody>
      </p:sp>
      <p:sp>
        <p:nvSpPr>
          <p:cNvPr id="19473" name="Text Box 16"/>
          <p:cNvSpPr txBox="1">
            <a:spLocks noChangeArrowheads="1"/>
          </p:cNvSpPr>
          <p:nvPr/>
        </p:nvSpPr>
        <p:spPr bwMode="auto">
          <a:xfrm>
            <a:off x="5552738" y="5788969"/>
            <a:ext cx="4748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lgn="ctr">
              <a:spcBef>
                <a:spcPct val="0"/>
              </a:spcBef>
              <a:buClrTx/>
              <a:buSzTx/>
              <a:buFontTx/>
              <a:buNone/>
            </a:pPr>
            <a:r>
              <a:rPr lang="en-US" altLang="en-US" i="1">
                <a:solidFill>
                  <a:srgbClr val="000000"/>
                </a:solidFill>
                <a:latin typeface="Times New Roman" pitchFamily="18" charset="0"/>
              </a:rPr>
              <a:t>F</a:t>
            </a:r>
            <a:r>
              <a:rPr lang="en-US" altLang="en-US" i="1" baseline="-25000">
                <a:solidFill>
                  <a:srgbClr val="000000"/>
                </a:solidFill>
                <a:latin typeface="Times New Roman" pitchFamily="18" charset="0"/>
              </a:rPr>
              <a:t>3</a:t>
            </a:r>
          </a:p>
        </p:txBody>
      </p:sp>
      <p:sp>
        <p:nvSpPr>
          <p:cNvPr id="19474" name="Text Box 17"/>
          <p:cNvSpPr txBox="1">
            <a:spLocks noChangeArrowheads="1"/>
          </p:cNvSpPr>
          <p:nvPr/>
        </p:nvSpPr>
        <p:spPr bwMode="auto">
          <a:xfrm>
            <a:off x="3793511" y="5879456"/>
            <a:ext cx="11336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lgn="ctr">
              <a:spcBef>
                <a:spcPct val="0"/>
              </a:spcBef>
              <a:buClrTx/>
              <a:buSzTx/>
              <a:buFontTx/>
              <a:buNone/>
            </a:pPr>
            <a:r>
              <a:rPr lang="en-US" altLang="en-US">
                <a:solidFill>
                  <a:srgbClr val="000000"/>
                </a:solidFill>
                <a:latin typeface="Times New Roman" pitchFamily="18" charset="0"/>
              </a:rPr>
              <a:t>3</a:t>
            </a:r>
            <a:r>
              <a:rPr lang="en-US" altLang="en-US" baseline="30000">
                <a:solidFill>
                  <a:srgbClr val="000000"/>
                </a:solidFill>
                <a:latin typeface="Times New Roman" pitchFamily="18" charset="0"/>
              </a:rPr>
              <a:t>rd</a:t>
            </a:r>
            <a:r>
              <a:rPr lang="en-US" altLang="en-US">
                <a:solidFill>
                  <a:srgbClr val="000000"/>
                </a:solidFill>
                <a:latin typeface="Times New Roman" pitchFamily="18" charset="0"/>
              </a:rPr>
              <a:t> scan</a:t>
            </a:r>
          </a:p>
        </p:txBody>
      </p:sp>
      <p:sp>
        <p:nvSpPr>
          <p:cNvPr id="19475" name="AutoShape 18"/>
          <p:cNvSpPr>
            <a:spLocks noChangeArrowheads="1"/>
          </p:cNvSpPr>
          <p:nvPr/>
        </p:nvSpPr>
        <p:spPr bwMode="auto">
          <a:xfrm>
            <a:off x="468503" y="4648200"/>
            <a:ext cx="381241" cy="1053952"/>
          </a:xfrm>
          <a:prstGeom prst="curvedRightArrow">
            <a:avLst>
              <a:gd name="adj1" fmla="val 56619"/>
              <a:gd name="adj2" fmla="val 50000"/>
              <a:gd name="adj3" fmla="val 0"/>
            </a:avLst>
          </a:prstGeom>
          <a:solidFill>
            <a:srgbClr val="FFFFFF"/>
          </a:solidFill>
          <a:ln w="9525">
            <a:solidFill>
              <a:srgbClr val="000000"/>
            </a:solidFill>
            <a:miter lim="800000"/>
            <a:headEnd/>
            <a:tailEnd/>
          </a:ln>
        </p:spPr>
        <p:txBody>
          <a:bodyPr wrap="square" anchor="ctr">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spcBef>
                <a:spcPct val="0"/>
              </a:spcBef>
              <a:buClrTx/>
              <a:buSzTx/>
              <a:buFontTx/>
              <a:buNone/>
            </a:pPr>
            <a:endParaRPr lang="en-US" altLang="en-US">
              <a:solidFill>
                <a:srgbClr val="000000"/>
              </a:solidFill>
              <a:latin typeface="Tahoma" pitchFamily="34" charset="0"/>
            </a:endParaRPr>
          </a:p>
        </p:txBody>
      </p:sp>
      <p:sp>
        <p:nvSpPr>
          <p:cNvPr id="19476" name="Line 19"/>
          <p:cNvSpPr>
            <a:spLocks noChangeShapeType="1"/>
          </p:cNvSpPr>
          <p:nvPr/>
        </p:nvSpPr>
        <p:spPr bwMode="auto">
          <a:xfrm>
            <a:off x="7112000" y="2438400"/>
            <a:ext cx="70273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solidFill>
                <a:srgbClr val="000000"/>
              </a:solidFill>
            </a:endParaRPr>
          </a:p>
        </p:txBody>
      </p:sp>
      <p:sp>
        <p:nvSpPr>
          <p:cNvPr id="19477" name="Line 20"/>
          <p:cNvSpPr>
            <a:spLocks noChangeShapeType="1"/>
          </p:cNvSpPr>
          <p:nvPr/>
        </p:nvSpPr>
        <p:spPr bwMode="auto">
          <a:xfrm flipH="1">
            <a:off x="3556000" y="4648200"/>
            <a:ext cx="5080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solidFill>
                <a:srgbClr val="000000"/>
              </a:solidFill>
            </a:endParaRPr>
          </a:p>
        </p:txBody>
      </p:sp>
      <p:graphicFrame>
        <p:nvGraphicFramePr>
          <p:cNvPr id="1532949" name="Group 21"/>
          <p:cNvGraphicFramePr>
            <a:graphicFrameLocks noGrp="1"/>
          </p:cNvGraphicFramePr>
          <p:nvPr>
            <p:extLst/>
          </p:nvPr>
        </p:nvGraphicFramePr>
        <p:xfrm>
          <a:off x="203200" y="1828800"/>
          <a:ext cx="2540000" cy="1554179"/>
        </p:xfrm>
        <a:graphic>
          <a:graphicData uri="http://schemas.openxmlformats.org/drawingml/2006/table">
            <a:tbl>
              <a:tblPr/>
              <a:tblGrid>
                <a:gridCol w="914400"/>
                <a:gridCol w="1625600"/>
              </a:tblGrid>
              <a:tr h="31083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dirty="0" err="1" smtClean="0">
                          <a:ln>
                            <a:noFill/>
                          </a:ln>
                          <a:solidFill>
                            <a:schemeClr val="tx1"/>
                          </a:solidFill>
                          <a:effectLst/>
                          <a:latin typeface="Tahoma" pitchFamily="34" charset="0"/>
                        </a:rPr>
                        <a:t>Tid</a:t>
                      </a:r>
                      <a:endParaRPr kumimoji="0" lang="en-US" sz="1600" b="1" i="0" u="none" strike="noStrike" cap="none" normalizeH="0" baseline="0" dirty="0" smtClean="0">
                        <a:ln>
                          <a:noFill/>
                        </a:ln>
                        <a:solidFill>
                          <a:schemeClr val="tx1"/>
                        </a:solidFill>
                        <a:effectLst/>
                        <a:latin typeface="Tahoma" pitchFamily="34" charset="0"/>
                      </a:endParaRPr>
                    </a:p>
                  </a:txBody>
                  <a:tcPr marL="121920" marR="121920" marT="45690" marB="4569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dirty="0" smtClean="0">
                          <a:ln>
                            <a:noFill/>
                          </a:ln>
                          <a:solidFill>
                            <a:schemeClr val="tx1"/>
                          </a:solidFill>
                          <a:effectLst/>
                          <a:latin typeface="Tahoma" pitchFamily="34" charset="0"/>
                        </a:rPr>
                        <a:t>Items</a:t>
                      </a:r>
                    </a:p>
                  </a:txBody>
                  <a:tcPr marL="121920" marR="121920" marT="45690" marB="4569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1"/>
                    </a:solidFill>
                  </a:tcPr>
                </a:tc>
              </a:tr>
              <a:tr h="31083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10</a:t>
                      </a:r>
                    </a:p>
                  </a:txBody>
                  <a:tcPr marL="121920" marR="121920" marT="45690" marB="4569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A, C, D</a:t>
                      </a:r>
                    </a:p>
                  </a:txBody>
                  <a:tcPr marL="121920" marR="121920" marT="45690" marB="4569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1083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20</a:t>
                      </a:r>
                    </a:p>
                  </a:txBody>
                  <a:tcPr marL="121920" marR="121920" marT="45690" marB="4569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B, C, E</a:t>
                      </a:r>
                    </a:p>
                  </a:txBody>
                  <a:tcPr marL="121920" marR="121920" marT="45690" marB="4569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1083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30</a:t>
                      </a:r>
                    </a:p>
                  </a:txBody>
                  <a:tcPr marL="121920" marR="121920" marT="45690" marB="4569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A, B, C, E</a:t>
                      </a:r>
                    </a:p>
                  </a:txBody>
                  <a:tcPr marL="121920" marR="121920" marT="45690" marB="4569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1083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40</a:t>
                      </a:r>
                    </a:p>
                  </a:txBody>
                  <a:tcPr marL="121920" marR="121920" marT="45690" marB="4569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B, E</a:t>
                      </a:r>
                    </a:p>
                  </a:txBody>
                  <a:tcPr marL="121920" marR="121920" marT="45690" marB="4569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graphicFrame>
        <p:nvGraphicFramePr>
          <p:cNvPr id="1532969" name="Group 41"/>
          <p:cNvGraphicFramePr>
            <a:graphicFrameLocks noGrp="1"/>
          </p:cNvGraphicFramePr>
          <p:nvPr>
            <p:extLst/>
          </p:nvPr>
        </p:nvGraphicFramePr>
        <p:xfrm>
          <a:off x="4572000" y="1335088"/>
          <a:ext cx="2336800" cy="1865327"/>
        </p:xfrm>
        <a:graphic>
          <a:graphicData uri="http://schemas.openxmlformats.org/drawingml/2006/table">
            <a:tbl>
              <a:tblPr/>
              <a:tblGrid>
                <a:gridCol w="1524000"/>
                <a:gridCol w="812800"/>
              </a:tblGrid>
              <a:tr h="310885">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dirty="0" err="1" smtClean="0">
                          <a:ln>
                            <a:noFill/>
                          </a:ln>
                          <a:solidFill>
                            <a:schemeClr val="tx1"/>
                          </a:solidFill>
                          <a:effectLst/>
                          <a:latin typeface="Tahoma" pitchFamily="34" charset="0"/>
                        </a:rPr>
                        <a:t>Itemset</a:t>
                      </a:r>
                      <a:endParaRPr kumimoji="0" lang="en-US" sz="1600" b="1" i="0" u="none" strike="noStrike" cap="none" normalizeH="0" baseline="0" dirty="0" smtClean="0">
                        <a:ln>
                          <a:noFill/>
                        </a:ln>
                        <a:solidFill>
                          <a:schemeClr val="tx1"/>
                        </a:solidFill>
                        <a:effectLst/>
                        <a:latin typeface="Tahoma" pitchFamily="34" charset="0"/>
                      </a:endParaRPr>
                    </a:p>
                  </a:txBody>
                  <a:tcPr marL="121920" marR="121920" marT="45716" marB="4571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dirty="0" smtClean="0">
                          <a:ln>
                            <a:noFill/>
                          </a:ln>
                          <a:solidFill>
                            <a:schemeClr val="tx1"/>
                          </a:solidFill>
                          <a:effectLst/>
                          <a:latin typeface="Tahoma" pitchFamily="34" charset="0"/>
                        </a:rPr>
                        <a:t>sup</a:t>
                      </a:r>
                    </a:p>
                  </a:txBody>
                  <a:tcPr marL="121920" marR="121920" marT="45716" marB="4571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tr>
              <a:tr h="310885">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{A}</a:t>
                      </a:r>
                    </a:p>
                  </a:txBody>
                  <a:tcPr marL="121920" marR="121920" marT="45716" marB="4571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2</a:t>
                      </a:r>
                    </a:p>
                  </a:txBody>
                  <a:tcPr marL="121920" marR="121920" marT="45716" marB="4571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10885">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{B}</a:t>
                      </a:r>
                    </a:p>
                  </a:txBody>
                  <a:tcPr marL="121920" marR="121920" marT="45716" marB="4571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3</a:t>
                      </a:r>
                    </a:p>
                  </a:txBody>
                  <a:tcPr marL="121920" marR="121920" marT="45716" marB="4571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10885">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{C}</a:t>
                      </a:r>
                    </a:p>
                  </a:txBody>
                  <a:tcPr marL="121920" marR="121920" marT="45716" marB="4571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3</a:t>
                      </a:r>
                    </a:p>
                  </a:txBody>
                  <a:tcPr marL="121920" marR="121920" marT="45716" marB="4571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10885">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{D}</a:t>
                      </a:r>
                    </a:p>
                  </a:txBody>
                  <a:tcPr marL="121920" marR="121920" marT="45716" marB="4571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1</a:t>
                      </a:r>
                    </a:p>
                  </a:txBody>
                  <a:tcPr marL="121920" marR="121920" marT="45716" marB="4571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r>
              <a:tr h="310885">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{E}</a:t>
                      </a:r>
                    </a:p>
                  </a:txBody>
                  <a:tcPr marL="121920" marR="121920" marT="45716" marB="4571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3</a:t>
                      </a:r>
                    </a:p>
                  </a:txBody>
                  <a:tcPr marL="121920" marR="121920" marT="45716" marB="4571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graphicFrame>
        <p:nvGraphicFramePr>
          <p:cNvPr id="1532992" name="Group 64"/>
          <p:cNvGraphicFramePr>
            <a:graphicFrameLocks noGrp="1"/>
          </p:cNvGraphicFramePr>
          <p:nvPr>
            <p:extLst/>
          </p:nvPr>
        </p:nvGraphicFramePr>
        <p:xfrm>
          <a:off x="7924800" y="1524000"/>
          <a:ext cx="2336800" cy="1554179"/>
        </p:xfrm>
        <a:graphic>
          <a:graphicData uri="http://schemas.openxmlformats.org/drawingml/2006/table">
            <a:tbl>
              <a:tblPr/>
              <a:tblGrid>
                <a:gridCol w="1524000"/>
                <a:gridCol w="812800"/>
              </a:tblGrid>
              <a:tr h="31083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dirty="0" err="1" smtClean="0">
                          <a:ln>
                            <a:noFill/>
                          </a:ln>
                          <a:solidFill>
                            <a:schemeClr val="tx1"/>
                          </a:solidFill>
                          <a:effectLst/>
                          <a:latin typeface="Tahoma" pitchFamily="34" charset="0"/>
                        </a:rPr>
                        <a:t>Itemset</a:t>
                      </a:r>
                      <a:endParaRPr kumimoji="0" lang="en-US" sz="1600" b="1" i="0" u="none" strike="noStrike" cap="none" normalizeH="0" baseline="0" dirty="0" smtClean="0">
                        <a:ln>
                          <a:noFill/>
                        </a:ln>
                        <a:solidFill>
                          <a:schemeClr val="tx1"/>
                        </a:solidFill>
                        <a:effectLst/>
                        <a:latin typeface="Tahoma" pitchFamily="34" charset="0"/>
                      </a:endParaRPr>
                    </a:p>
                  </a:txBody>
                  <a:tcPr marL="121920" marR="121920" marT="45690" marB="4569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dirty="0" smtClean="0">
                          <a:ln>
                            <a:noFill/>
                          </a:ln>
                          <a:solidFill>
                            <a:schemeClr val="tx1"/>
                          </a:solidFill>
                          <a:effectLst/>
                          <a:latin typeface="Tahoma" pitchFamily="34" charset="0"/>
                        </a:rPr>
                        <a:t>sup</a:t>
                      </a:r>
                    </a:p>
                  </a:txBody>
                  <a:tcPr marL="121920" marR="121920" marT="45690" marB="4569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tr>
              <a:tr h="31083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{A}</a:t>
                      </a:r>
                    </a:p>
                  </a:txBody>
                  <a:tcPr marL="121920" marR="121920" marT="45690" marB="4569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2</a:t>
                      </a:r>
                    </a:p>
                  </a:txBody>
                  <a:tcPr marL="121920" marR="121920" marT="45690" marB="4569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1083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{B}</a:t>
                      </a:r>
                    </a:p>
                  </a:txBody>
                  <a:tcPr marL="121920" marR="121920" marT="45690" marB="4569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3</a:t>
                      </a:r>
                    </a:p>
                  </a:txBody>
                  <a:tcPr marL="121920" marR="121920" marT="45690" marB="4569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1083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{C}</a:t>
                      </a:r>
                    </a:p>
                  </a:txBody>
                  <a:tcPr marL="121920" marR="121920" marT="45690" marB="4569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3</a:t>
                      </a:r>
                    </a:p>
                  </a:txBody>
                  <a:tcPr marL="121920" marR="121920" marT="45690" marB="4569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1083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{E}</a:t>
                      </a:r>
                    </a:p>
                  </a:txBody>
                  <a:tcPr marL="121920" marR="121920" marT="45690" marB="4569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3</a:t>
                      </a:r>
                    </a:p>
                  </a:txBody>
                  <a:tcPr marL="121920" marR="121920" marT="45690" marB="4569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graphicFrame>
        <p:nvGraphicFramePr>
          <p:cNvPr id="1533012" name="Group 84"/>
          <p:cNvGraphicFramePr>
            <a:graphicFrameLocks noGrp="1"/>
          </p:cNvGraphicFramePr>
          <p:nvPr>
            <p:extLst/>
          </p:nvPr>
        </p:nvGraphicFramePr>
        <p:xfrm>
          <a:off x="8737600" y="3581401"/>
          <a:ext cx="1524000" cy="2176461"/>
        </p:xfrm>
        <a:graphic>
          <a:graphicData uri="http://schemas.openxmlformats.org/drawingml/2006/table">
            <a:tbl>
              <a:tblPr/>
              <a:tblGrid>
                <a:gridCol w="1524000"/>
              </a:tblGrid>
              <a:tr h="31092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dirty="0" err="1" smtClean="0">
                          <a:ln>
                            <a:noFill/>
                          </a:ln>
                          <a:solidFill>
                            <a:schemeClr val="tx1"/>
                          </a:solidFill>
                          <a:effectLst/>
                          <a:latin typeface="Tahoma" pitchFamily="34" charset="0"/>
                        </a:rPr>
                        <a:t>Itemset</a:t>
                      </a:r>
                      <a:endParaRPr kumimoji="0" lang="en-US" sz="1600" b="1" i="0" u="none" strike="noStrike" cap="none" normalizeH="0" baseline="0" dirty="0" smtClean="0">
                        <a:ln>
                          <a:noFill/>
                        </a:ln>
                        <a:solidFill>
                          <a:schemeClr val="tx1"/>
                        </a:solidFill>
                        <a:effectLst/>
                        <a:latin typeface="Tahoma" pitchFamily="34" charset="0"/>
                      </a:endParaRPr>
                    </a:p>
                  </a:txBody>
                  <a:tcPr marL="121920" marR="121920" marT="45724" marB="45724"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tr>
              <a:tr h="31092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{A, B}</a:t>
                      </a:r>
                    </a:p>
                  </a:txBody>
                  <a:tcPr marL="121920" marR="121920" marT="45724" marB="45724"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1092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{A, C}</a:t>
                      </a:r>
                    </a:p>
                  </a:txBody>
                  <a:tcPr marL="121920" marR="121920" marT="45724" marB="45724"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1092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{A, E}</a:t>
                      </a:r>
                    </a:p>
                  </a:txBody>
                  <a:tcPr marL="121920" marR="121920" marT="45724" marB="45724"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1092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{B, C}</a:t>
                      </a:r>
                    </a:p>
                  </a:txBody>
                  <a:tcPr marL="121920" marR="121920" marT="45724" marB="45724"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1092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{B, E}</a:t>
                      </a:r>
                    </a:p>
                  </a:txBody>
                  <a:tcPr marL="121920" marR="121920" marT="45724" marB="45724"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1092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{C, E}</a:t>
                      </a:r>
                    </a:p>
                  </a:txBody>
                  <a:tcPr marL="121920" marR="121920" marT="45724" marB="45724"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graphicFrame>
        <p:nvGraphicFramePr>
          <p:cNvPr id="1533030" name="Group 102"/>
          <p:cNvGraphicFramePr>
            <a:graphicFrameLocks noGrp="1"/>
          </p:cNvGraphicFramePr>
          <p:nvPr>
            <p:extLst/>
          </p:nvPr>
        </p:nvGraphicFramePr>
        <p:xfrm>
          <a:off x="4267200" y="3557588"/>
          <a:ext cx="2336800" cy="2005023"/>
        </p:xfrm>
        <a:graphic>
          <a:graphicData uri="http://schemas.openxmlformats.org/drawingml/2006/table">
            <a:tbl>
              <a:tblPr/>
              <a:tblGrid>
                <a:gridCol w="1524000"/>
                <a:gridCol w="812800"/>
              </a:tblGrid>
              <a:tr h="286430">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dirty="0" err="1" smtClean="0">
                          <a:ln>
                            <a:noFill/>
                          </a:ln>
                          <a:solidFill>
                            <a:schemeClr val="tx1"/>
                          </a:solidFill>
                          <a:effectLst/>
                          <a:latin typeface="Tahoma" pitchFamily="34" charset="0"/>
                        </a:rPr>
                        <a:t>Itemset</a:t>
                      </a:r>
                      <a:endParaRPr kumimoji="0" lang="en-US" sz="1600" b="1" i="0" u="none" strike="noStrike" cap="none" normalizeH="0" baseline="0" dirty="0" smtClean="0">
                        <a:ln>
                          <a:noFill/>
                        </a:ln>
                        <a:solidFill>
                          <a:schemeClr val="tx1"/>
                        </a:solidFill>
                        <a:effectLst/>
                        <a:latin typeface="Tahoma" pitchFamily="34" charset="0"/>
                      </a:endParaRPr>
                    </a:p>
                  </a:txBody>
                  <a:tcPr marL="121920" marR="121920" marT="45680" marB="4568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dirty="0" smtClean="0">
                          <a:ln>
                            <a:noFill/>
                          </a:ln>
                          <a:solidFill>
                            <a:schemeClr val="tx1"/>
                          </a:solidFill>
                          <a:effectLst/>
                          <a:latin typeface="Tahoma" pitchFamily="34" charset="0"/>
                        </a:rPr>
                        <a:t>sup</a:t>
                      </a:r>
                    </a:p>
                  </a:txBody>
                  <a:tcPr marL="121920" marR="121920" marT="45680" marB="4568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tr>
              <a:tr h="286430">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{A, B}</a:t>
                      </a:r>
                    </a:p>
                  </a:txBody>
                  <a:tcPr marL="121920" marR="121920" marT="45680" marB="4568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1</a:t>
                      </a:r>
                    </a:p>
                  </a:txBody>
                  <a:tcPr marL="121920" marR="121920" marT="45680" marB="4568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r>
              <a:tr h="286430">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{A, C}</a:t>
                      </a:r>
                    </a:p>
                  </a:txBody>
                  <a:tcPr marL="121920" marR="121920" marT="45680" marB="4568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2</a:t>
                      </a:r>
                    </a:p>
                  </a:txBody>
                  <a:tcPr marL="121920" marR="121920" marT="45680" marB="4568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286430">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{A, E}</a:t>
                      </a:r>
                    </a:p>
                  </a:txBody>
                  <a:tcPr marL="121920" marR="121920" marT="45680" marB="4568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1</a:t>
                      </a:r>
                    </a:p>
                  </a:txBody>
                  <a:tcPr marL="121920" marR="121920" marT="45680" marB="4568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r>
              <a:tr h="286430">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{B, C}</a:t>
                      </a:r>
                    </a:p>
                  </a:txBody>
                  <a:tcPr marL="121920" marR="121920" marT="45680" marB="4568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2</a:t>
                      </a:r>
                    </a:p>
                  </a:txBody>
                  <a:tcPr marL="121920" marR="121920" marT="45680" marB="4568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286430">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{B, E}</a:t>
                      </a:r>
                    </a:p>
                  </a:txBody>
                  <a:tcPr marL="121920" marR="121920" marT="45680" marB="4568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3</a:t>
                      </a:r>
                    </a:p>
                  </a:txBody>
                  <a:tcPr marL="121920" marR="121920" marT="45680" marB="4568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286430">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{C, E}</a:t>
                      </a:r>
                    </a:p>
                  </a:txBody>
                  <a:tcPr marL="121920" marR="121920" marT="45680" marB="4568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2</a:t>
                      </a:r>
                    </a:p>
                  </a:txBody>
                  <a:tcPr marL="121920" marR="121920" marT="45680" marB="4568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graphicFrame>
        <p:nvGraphicFramePr>
          <p:cNvPr id="1533056" name="Group 128"/>
          <p:cNvGraphicFramePr>
            <a:graphicFrameLocks noGrp="1"/>
          </p:cNvGraphicFramePr>
          <p:nvPr>
            <p:extLst/>
          </p:nvPr>
        </p:nvGraphicFramePr>
        <p:xfrm>
          <a:off x="1016000" y="3862388"/>
          <a:ext cx="2336800" cy="1431939"/>
        </p:xfrm>
        <a:graphic>
          <a:graphicData uri="http://schemas.openxmlformats.org/drawingml/2006/table">
            <a:tbl>
              <a:tblPr/>
              <a:tblGrid>
                <a:gridCol w="1524000"/>
                <a:gridCol w="812800"/>
              </a:tblGrid>
              <a:tr h="286385">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dirty="0" err="1" smtClean="0">
                          <a:ln>
                            <a:noFill/>
                          </a:ln>
                          <a:solidFill>
                            <a:schemeClr val="tx1"/>
                          </a:solidFill>
                          <a:effectLst/>
                          <a:latin typeface="Tahoma" pitchFamily="34" charset="0"/>
                        </a:rPr>
                        <a:t>Itemset</a:t>
                      </a:r>
                      <a:endParaRPr kumimoji="0" lang="en-US" sz="1600" b="1" i="0" u="none" strike="noStrike" cap="none" normalizeH="0" baseline="0" dirty="0" smtClean="0">
                        <a:ln>
                          <a:noFill/>
                        </a:ln>
                        <a:solidFill>
                          <a:schemeClr val="tx1"/>
                        </a:solidFill>
                        <a:effectLst/>
                        <a:latin typeface="Tahoma" pitchFamily="34" charset="0"/>
                      </a:endParaRPr>
                    </a:p>
                  </a:txBody>
                  <a:tcPr marL="121920" marR="121920" marT="45658" marB="45658"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dirty="0" smtClean="0">
                          <a:ln>
                            <a:noFill/>
                          </a:ln>
                          <a:solidFill>
                            <a:schemeClr val="tx1"/>
                          </a:solidFill>
                          <a:effectLst/>
                          <a:latin typeface="Tahoma" pitchFamily="34" charset="0"/>
                        </a:rPr>
                        <a:t>sup</a:t>
                      </a:r>
                    </a:p>
                  </a:txBody>
                  <a:tcPr marL="121920" marR="121920" marT="45658" marB="45658"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tr>
              <a:tr h="286385">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{A, C}</a:t>
                      </a:r>
                    </a:p>
                  </a:txBody>
                  <a:tcPr marL="121920" marR="121920" marT="45658" marB="45658"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2</a:t>
                      </a:r>
                    </a:p>
                  </a:txBody>
                  <a:tcPr marL="121920" marR="121920" marT="45658" marB="45658"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286385">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{B, C}</a:t>
                      </a:r>
                    </a:p>
                  </a:txBody>
                  <a:tcPr marL="121920" marR="121920" marT="45658" marB="45658"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2</a:t>
                      </a:r>
                    </a:p>
                  </a:txBody>
                  <a:tcPr marL="121920" marR="121920" marT="45658" marB="45658"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286385">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{B, E}</a:t>
                      </a:r>
                    </a:p>
                  </a:txBody>
                  <a:tcPr marL="121920" marR="121920" marT="45658" marB="45658"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3</a:t>
                      </a:r>
                    </a:p>
                  </a:txBody>
                  <a:tcPr marL="121920" marR="121920" marT="45658" marB="45658"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286385">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{C, E}</a:t>
                      </a:r>
                    </a:p>
                  </a:txBody>
                  <a:tcPr marL="121920" marR="121920" marT="45658" marB="45658"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2</a:t>
                      </a:r>
                    </a:p>
                  </a:txBody>
                  <a:tcPr marL="121920" marR="121920" marT="45658" marB="45658"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graphicFrame>
        <p:nvGraphicFramePr>
          <p:cNvPr id="1533076" name="Group 148"/>
          <p:cNvGraphicFramePr>
            <a:graphicFrameLocks noGrp="1"/>
          </p:cNvGraphicFramePr>
          <p:nvPr>
            <p:extLst/>
          </p:nvPr>
        </p:nvGraphicFramePr>
        <p:xfrm>
          <a:off x="1524000" y="5867401"/>
          <a:ext cx="1524000" cy="658813"/>
        </p:xfrm>
        <a:graphic>
          <a:graphicData uri="http://schemas.openxmlformats.org/drawingml/2006/table">
            <a:tbl>
              <a:tblPr/>
              <a:tblGrid>
                <a:gridCol w="1524000"/>
              </a:tblGrid>
              <a:tr h="311016">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dirty="0" err="1" smtClean="0">
                          <a:ln>
                            <a:noFill/>
                          </a:ln>
                          <a:solidFill>
                            <a:schemeClr val="tx1"/>
                          </a:solidFill>
                          <a:effectLst/>
                          <a:latin typeface="Tahoma" pitchFamily="34" charset="0"/>
                        </a:rPr>
                        <a:t>Itemset</a:t>
                      </a:r>
                      <a:endParaRPr kumimoji="0" lang="en-US" sz="1600" b="1" i="0" u="none" strike="noStrike" cap="none" normalizeH="0" baseline="0" dirty="0" smtClean="0">
                        <a:ln>
                          <a:noFill/>
                        </a:ln>
                        <a:solidFill>
                          <a:schemeClr val="tx1"/>
                        </a:solidFill>
                        <a:effectLst/>
                        <a:latin typeface="Tahoma" pitchFamily="34" charset="0"/>
                      </a:endParaRPr>
                    </a:p>
                  </a:txBody>
                  <a:tcPr marL="121920" marR="121920" marT="45738" marB="45738"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tr>
              <a:tr h="347797">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{B, C, E}</a:t>
                      </a:r>
                    </a:p>
                  </a:txBody>
                  <a:tcPr marL="121920" marR="121920" marT="45738" marB="45738"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graphicFrame>
        <p:nvGraphicFramePr>
          <p:cNvPr id="1533084" name="Group 156"/>
          <p:cNvGraphicFramePr>
            <a:graphicFrameLocks noGrp="1"/>
          </p:cNvGraphicFramePr>
          <p:nvPr>
            <p:extLst/>
          </p:nvPr>
        </p:nvGraphicFramePr>
        <p:xfrm>
          <a:off x="6096000" y="5867400"/>
          <a:ext cx="2336800" cy="619126"/>
        </p:xfrm>
        <a:graphic>
          <a:graphicData uri="http://schemas.openxmlformats.org/drawingml/2006/table">
            <a:tbl>
              <a:tblPr/>
              <a:tblGrid>
                <a:gridCol w="1524000"/>
                <a:gridCol w="812800"/>
              </a:tblGrid>
              <a:tr h="309563">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dirty="0" err="1" smtClean="0">
                          <a:ln>
                            <a:noFill/>
                          </a:ln>
                          <a:solidFill>
                            <a:schemeClr val="tx1"/>
                          </a:solidFill>
                          <a:effectLst/>
                          <a:latin typeface="Tahoma" pitchFamily="34" charset="0"/>
                        </a:rPr>
                        <a:t>Itemset</a:t>
                      </a:r>
                      <a:endParaRPr kumimoji="0" lang="en-US" sz="1600" b="1" i="0" u="none" strike="noStrike" cap="none" normalizeH="0" baseline="0" dirty="0" smtClean="0">
                        <a:ln>
                          <a:noFill/>
                        </a:ln>
                        <a:solidFill>
                          <a:schemeClr val="tx1"/>
                        </a:solidFill>
                        <a:effectLst/>
                        <a:latin typeface="Tahoma" pitchFamily="34" charset="0"/>
                      </a:endParaRPr>
                    </a:p>
                  </a:txBody>
                  <a:tcPr marL="121920" marR="12192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dirty="0" smtClean="0">
                          <a:ln>
                            <a:noFill/>
                          </a:ln>
                          <a:solidFill>
                            <a:schemeClr val="tx1"/>
                          </a:solidFill>
                          <a:effectLst/>
                          <a:latin typeface="Tahoma" pitchFamily="34" charset="0"/>
                        </a:rPr>
                        <a:t>sup</a:t>
                      </a:r>
                    </a:p>
                  </a:txBody>
                  <a:tcPr marL="121920" marR="12192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tr>
              <a:tr h="309563">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{B, C, E}</a:t>
                      </a:r>
                    </a:p>
                  </a:txBody>
                  <a:tcPr marL="121920" marR="12192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2</a:t>
                      </a:r>
                    </a:p>
                  </a:txBody>
                  <a:tcPr marL="121920" marR="12192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
        <p:nvSpPr>
          <p:cNvPr id="19624" name="Text Box 167"/>
          <p:cNvSpPr txBox="1">
            <a:spLocks noChangeArrowheads="1"/>
          </p:cNvSpPr>
          <p:nvPr/>
        </p:nvSpPr>
        <p:spPr bwMode="auto">
          <a:xfrm>
            <a:off x="2641601" y="1295400"/>
            <a:ext cx="1765300"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spcBef>
                <a:spcPct val="50000"/>
              </a:spcBef>
              <a:buClrTx/>
              <a:buSzTx/>
              <a:buFontTx/>
              <a:buNone/>
            </a:pPr>
            <a:r>
              <a:rPr lang="en-US" altLang="en-US" sz="2000">
                <a:solidFill>
                  <a:srgbClr val="000000"/>
                </a:solidFill>
              </a:rPr>
              <a:t>minsup = 2</a:t>
            </a:r>
          </a:p>
        </p:txBody>
      </p:sp>
      <p:sp>
        <p:nvSpPr>
          <p:cNvPr id="2" name="TextBox 1"/>
          <p:cNvSpPr txBox="1"/>
          <p:nvPr/>
        </p:nvSpPr>
        <p:spPr>
          <a:xfrm>
            <a:off x="8690009" y="5829788"/>
            <a:ext cx="3112785" cy="969496"/>
          </a:xfrm>
          <a:prstGeom prst="rect">
            <a:avLst/>
          </a:prstGeom>
          <a:solidFill>
            <a:srgbClr val="00B0F0"/>
          </a:solidFill>
        </p:spPr>
        <p:txBody>
          <a:bodyPr wrap="square" rtlCol="0">
            <a:spAutoFit/>
          </a:bodyPr>
          <a:lstStyle/>
          <a:p>
            <a:r>
              <a:rPr lang="en-US" dirty="0" smtClean="0"/>
              <a:t>Why not {ABC}, </a:t>
            </a:r>
            <a:r>
              <a:rPr lang="en-US" dirty="0" err="1" smtClean="0"/>
              <a:t>bcoz</a:t>
            </a:r>
            <a:r>
              <a:rPr lang="en-US" dirty="0" smtClean="0"/>
              <a:t> its subsets are not frequent, </a:t>
            </a:r>
            <a:r>
              <a:rPr lang="en-US" dirty="0" err="1" smtClean="0"/>
              <a:t>eg</a:t>
            </a:r>
            <a:r>
              <a:rPr lang="en-US" dirty="0" smtClean="0"/>
              <a:t>., {AB} infrequent</a:t>
            </a:r>
            <a:endParaRPr lang="en-US" dirty="0"/>
          </a:p>
        </p:txBody>
      </p:sp>
    </p:spTree>
    <p:extLst>
      <p:ext uri="{BB962C8B-B14F-4D97-AF65-F5344CB8AC3E}">
        <p14:creationId xmlns:p14="http://schemas.microsoft.com/office/powerpoint/2010/main" val="532015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4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46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3296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4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47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3299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4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47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330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46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46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46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330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46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47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330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47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947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53307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47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947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47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53308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1" grpId="0"/>
      <p:bldP spid="19462" grpId="0" animBg="1"/>
      <p:bldP spid="19463" grpId="0"/>
      <p:bldP spid="19464" grpId="0"/>
      <p:bldP spid="19465" grpId="0"/>
      <p:bldP spid="19466" grpId="0"/>
      <p:bldP spid="19467" grpId="0"/>
      <p:bldP spid="19468" grpId="0" animBg="1"/>
      <p:bldP spid="19469" grpId="0"/>
      <p:bldP spid="19470" grpId="0" animBg="1"/>
      <p:bldP spid="19471" grpId="0" animBg="1"/>
      <p:bldP spid="19472" grpId="0"/>
      <p:bldP spid="19473" grpId="0"/>
      <p:bldP spid="19474" grpId="0"/>
      <p:bldP spid="19475" grpId="0" animBg="1"/>
      <p:bldP spid="19476" grpId="0" animBg="1"/>
      <p:bldP spid="19477" grpId="0" animBg="1"/>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5745065" y="1930409"/>
          <a:ext cx="5109633" cy="396875"/>
        </p:xfrm>
        <a:graphic>
          <a:graphicData uri="http://schemas.openxmlformats.org/drawingml/2006/table">
            <a:tbl>
              <a:tblPr/>
              <a:tblGrid>
                <a:gridCol w="1022351"/>
                <a:gridCol w="1022349"/>
                <a:gridCol w="1020233"/>
                <a:gridCol w="1022351"/>
                <a:gridCol w="1022349"/>
              </a:tblGrid>
              <a:tr h="3968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err="1">
                          <a:ln>
                            <a:noFill/>
                          </a:ln>
                          <a:solidFill>
                            <a:schemeClr val="tx1"/>
                          </a:solidFill>
                          <a:effectLst/>
                          <a:latin typeface="Tahoma" charset="0"/>
                          <a:ea typeface="ＭＳ Ｐゴシック" charset="0"/>
                        </a:rPr>
                        <a:t>abc</a:t>
                      </a:r>
                      <a:endParaRPr kumimoji="0" lang="en-US" sz="2000" b="1" i="0" u="none" strike="noStrike" cap="none" normalizeH="0" baseline="0" dirty="0">
                        <a:ln>
                          <a:noFill/>
                        </a:ln>
                        <a:solidFill>
                          <a:schemeClr val="tx1"/>
                        </a:solidFill>
                        <a:effectLst/>
                        <a:latin typeface="Tahoma" charset="0"/>
                        <a:ea typeface="ＭＳ Ｐゴシック" charset="0"/>
                      </a:endParaRPr>
                    </a:p>
                  </a:txBody>
                  <a:tcPr marL="121901" marR="121901" marT="45793" marB="4579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FF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err="1">
                          <a:ln>
                            <a:noFill/>
                          </a:ln>
                          <a:solidFill>
                            <a:schemeClr val="tx1"/>
                          </a:solidFill>
                          <a:effectLst/>
                          <a:latin typeface="Tahoma" charset="0"/>
                          <a:ea typeface="ＭＳ Ｐゴシック" charset="0"/>
                        </a:rPr>
                        <a:t>abd</a:t>
                      </a:r>
                      <a:endParaRPr kumimoji="0" lang="en-US" sz="2000" b="1" i="0" u="none" strike="noStrike" cap="none" normalizeH="0" baseline="0" dirty="0">
                        <a:ln>
                          <a:noFill/>
                        </a:ln>
                        <a:solidFill>
                          <a:schemeClr val="tx1"/>
                        </a:solidFill>
                        <a:effectLst/>
                        <a:latin typeface="Tahoma" charset="0"/>
                        <a:ea typeface="ＭＳ Ｐゴシック" charset="0"/>
                      </a:endParaRPr>
                    </a:p>
                  </a:txBody>
                  <a:tcPr marL="121901" marR="121901" marT="45793" marB="4579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FF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Tahoma" charset="0"/>
                          <a:ea typeface="ＭＳ Ｐゴシック" charset="0"/>
                        </a:rPr>
                        <a:t>acd</a:t>
                      </a:r>
                    </a:p>
                  </a:txBody>
                  <a:tcPr marL="121901" marR="121901" marT="45793" marB="4579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FF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Tahoma" charset="0"/>
                          <a:ea typeface="ＭＳ Ｐゴシック" charset="0"/>
                        </a:rPr>
                        <a:t>ace</a:t>
                      </a:r>
                    </a:p>
                  </a:txBody>
                  <a:tcPr marL="121901" marR="121901" marT="45793" marB="4579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FF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Tahoma" charset="0"/>
                          <a:ea typeface="ＭＳ Ｐゴシック" charset="0"/>
                        </a:rPr>
                        <a:t>bcd</a:t>
                      </a:r>
                    </a:p>
                  </a:txBody>
                  <a:tcPr marL="121901" marR="121901" marT="45793" marB="4579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FF5CC"/>
                    </a:solidFill>
                  </a:tcPr>
                </a:tc>
              </a:tr>
            </a:tbl>
          </a:graphicData>
        </a:graphic>
      </p:graphicFrame>
      <p:sp>
        <p:nvSpPr>
          <p:cNvPr id="20496" name="Curved Up Arrow 3"/>
          <p:cNvSpPr>
            <a:spLocks noChangeArrowheads="1"/>
          </p:cNvSpPr>
          <p:nvPr/>
        </p:nvSpPr>
        <p:spPr bwMode="auto">
          <a:xfrm>
            <a:off x="6354664" y="2311408"/>
            <a:ext cx="1117600" cy="152400"/>
          </a:xfrm>
          <a:prstGeom prst="curvedUpArrow">
            <a:avLst>
              <a:gd name="adj1" fmla="val 25005"/>
              <a:gd name="adj2" fmla="val 50009"/>
              <a:gd name="adj3" fmla="val 25000"/>
            </a:avLst>
          </a:prstGeom>
          <a:solidFill>
            <a:schemeClr val="accent1"/>
          </a:solidFill>
          <a:ln w="9525">
            <a:solidFill>
              <a:schemeClr val="tx1"/>
            </a:solidFill>
            <a:miter lim="800000"/>
            <a:headEnd/>
            <a:tailEnd/>
          </a:ln>
        </p:spPr>
        <p:txBody>
          <a:bodyPr wrap="none"/>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spcBef>
                <a:spcPct val="0"/>
              </a:spcBef>
              <a:buClrTx/>
              <a:buSzTx/>
              <a:buFontTx/>
              <a:buNone/>
            </a:pPr>
            <a:endParaRPr lang="en-US" altLang="en-US">
              <a:solidFill>
                <a:srgbClr val="000000"/>
              </a:solidFill>
              <a:latin typeface="Tahoma" pitchFamily="34" charset="0"/>
            </a:endParaRPr>
          </a:p>
        </p:txBody>
      </p:sp>
      <p:sp>
        <p:nvSpPr>
          <p:cNvPr id="20497" name="Curved Up Arrow 7"/>
          <p:cNvSpPr>
            <a:spLocks noChangeArrowheads="1"/>
          </p:cNvSpPr>
          <p:nvPr/>
        </p:nvSpPr>
        <p:spPr bwMode="auto">
          <a:xfrm>
            <a:off x="8386664" y="2311408"/>
            <a:ext cx="1117600" cy="152400"/>
          </a:xfrm>
          <a:prstGeom prst="curvedUpArrow">
            <a:avLst>
              <a:gd name="adj1" fmla="val 25005"/>
              <a:gd name="adj2" fmla="val 50009"/>
              <a:gd name="adj3" fmla="val 25000"/>
            </a:avLst>
          </a:prstGeom>
          <a:solidFill>
            <a:schemeClr val="accent1"/>
          </a:solidFill>
          <a:ln w="9525">
            <a:solidFill>
              <a:schemeClr val="tx1"/>
            </a:solidFill>
            <a:miter lim="800000"/>
            <a:headEnd/>
            <a:tailEnd/>
          </a:ln>
        </p:spPr>
        <p:txBody>
          <a:bodyPr wrap="none"/>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spcBef>
                <a:spcPct val="0"/>
              </a:spcBef>
              <a:buClrTx/>
              <a:buSzTx/>
              <a:buFontTx/>
              <a:buNone/>
            </a:pPr>
            <a:endParaRPr lang="en-US" altLang="en-US">
              <a:solidFill>
                <a:srgbClr val="000000"/>
              </a:solidFill>
              <a:latin typeface="Tahoma" pitchFamily="34" charset="0"/>
            </a:endParaRPr>
          </a:p>
        </p:txBody>
      </p:sp>
      <p:sp>
        <p:nvSpPr>
          <p:cNvPr id="5" name="Minus 4"/>
          <p:cNvSpPr/>
          <p:nvPr/>
        </p:nvSpPr>
        <p:spPr bwMode="auto">
          <a:xfrm>
            <a:off x="5846664" y="2235208"/>
            <a:ext cx="508000" cy="76200"/>
          </a:xfrm>
          <a:prstGeom prst="mathMinus">
            <a:avLst/>
          </a:prstGeom>
          <a:solidFill>
            <a:srgbClr val="FF0000"/>
          </a:solidFill>
          <a:ln w="9525" cap="flat" cmpd="sng" algn="ctr">
            <a:solidFill>
              <a:schemeClr val="tx1"/>
            </a:solidFill>
            <a:prstDash val="solid"/>
            <a:miter lim="800000"/>
            <a:headEnd type="none" w="med" len="med"/>
            <a:tailEnd type="none" w="med" len="med"/>
          </a:ln>
          <a:effectLst/>
        </p:spPr>
        <p:txBody>
          <a:bodyPr wrap="none"/>
          <a:lstStyle/>
          <a:p>
            <a:pPr>
              <a:defRPr/>
            </a:pPr>
            <a:endParaRPr lang="en-US">
              <a:solidFill>
                <a:srgbClr val="000000"/>
              </a:solidFill>
            </a:endParaRPr>
          </a:p>
        </p:txBody>
      </p:sp>
      <p:sp>
        <p:nvSpPr>
          <p:cNvPr id="10" name="Minus 9"/>
          <p:cNvSpPr/>
          <p:nvPr/>
        </p:nvSpPr>
        <p:spPr bwMode="auto">
          <a:xfrm>
            <a:off x="6862664" y="2235208"/>
            <a:ext cx="508000" cy="76200"/>
          </a:xfrm>
          <a:prstGeom prst="mathMinus">
            <a:avLst/>
          </a:prstGeom>
          <a:solidFill>
            <a:srgbClr val="FF0000"/>
          </a:solidFill>
          <a:ln w="9525" cap="flat" cmpd="sng" algn="ctr">
            <a:solidFill>
              <a:schemeClr val="tx1"/>
            </a:solidFill>
            <a:prstDash val="solid"/>
            <a:miter lim="800000"/>
            <a:headEnd type="none" w="med" len="med"/>
            <a:tailEnd type="none" w="med" len="med"/>
          </a:ln>
          <a:effectLst/>
        </p:spPr>
        <p:txBody>
          <a:bodyPr wrap="none"/>
          <a:lstStyle/>
          <a:p>
            <a:pPr>
              <a:defRPr/>
            </a:pPr>
            <a:endParaRPr lang="en-US">
              <a:solidFill>
                <a:srgbClr val="000000"/>
              </a:solidFill>
            </a:endParaRPr>
          </a:p>
        </p:txBody>
      </p:sp>
      <p:sp>
        <p:nvSpPr>
          <p:cNvPr id="11" name="Minus 10"/>
          <p:cNvSpPr/>
          <p:nvPr/>
        </p:nvSpPr>
        <p:spPr bwMode="auto">
          <a:xfrm>
            <a:off x="7878664" y="2235208"/>
            <a:ext cx="508000" cy="76200"/>
          </a:xfrm>
          <a:prstGeom prst="mathMinus">
            <a:avLst/>
          </a:prstGeom>
          <a:solidFill>
            <a:schemeClr val="tx2"/>
          </a:solidFill>
          <a:ln w="9525" cap="flat" cmpd="sng" algn="ctr">
            <a:solidFill>
              <a:schemeClr val="tx1"/>
            </a:solidFill>
            <a:prstDash val="solid"/>
            <a:miter lim="800000"/>
            <a:headEnd type="none" w="med" len="med"/>
            <a:tailEnd type="none" w="med" len="med"/>
          </a:ln>
          <a:effectLst/>
        </p:spPr>
        <p:txBody>
          <a:bodyPr wrap="none"/>
          <a:lstStyle/>
          <a:p>
            <a:pPr>
              <a:defRPr/>
            </a:pPr>
            <a:endParaRPr lang="en-US">
              <a:solidFill>
                <a:srgbClr val="000000"/>
              </a:solidFill>
            </a:endParaRPr>
          </a:p>
        </p:txBody>
      </p:sp>
      <p:sp>
        <p:nvSpPr>
          <p:cNvPr id="12" name="Minus 11"/>
          <p:cNvSpPr/>
          <p:nvPr/>
        </p:nvSpPr>
        <p:spPr bwMode="auto">
          <a:xfrm>
            <a:off x="8894664" y="2235208"/>
            <a:ext cx="508000" cy="76200"/>
          </a:xfrm>
          <a:prstGeom prst="mathMinus">
            <a:avLst/>
          </a:prstGeom>
          <a:solidFill>
            <a:schemeClr val="tx2"/>
          </a:solidFill>
          <a:ln w="9525" cap="flat" cmpd="sng" algn="ctr">
            <a:solidFill>
              <a:schemeClr val="tx1"/>
            </a:solidFill>
            <a:prstDash val="solid"/>
            <a:miter lim="800000"/>
            <a:headEnd type="none" w="med" len="med"/>
            <a:tailEnd type="none" w="med" len="med"/>
          </a:ln>
          <a:effectLst/>
        </p:spPr>
        <p:txBody>
          <a:bodyPr wrap="none"/>
          <a:lstStyle/>
          <a:p>
            <a:pPr>
              <a:defRPr/>
            </a:pPr>
            <a:endParaRPr lang="en-US">
              <a:solidFill>
                <a:srgbClr val="000000"/>
              </a:solidFill>
            </a:endParaRPr>
          </a:p>
        </p:txBody>
      </p:sp>
      <p:graphicFrame>
        <p:nvGraphicFramePr>
          <p:cNvPr id="7" name="Table 6"/>
          <p:cNvGraphicFramePr>
            <a:graphicFrameLocks noGrp="1"/>
          </p:cNvGraphicFramePr>
          <p:nvPr>
            <p:extLst/>
          </p:nvPr>
        </p:nvGraphicFramePr>
        <p:xfrm>
          <a:off x="6240365" y="2616209"/>
          <a:ext cx="1231900" cy="396875"/>
        </p:xfrm>
        <a:graphic>
          <a:graphicData uri="http://schemas.openxmlformats.org/drawingml/2006/table">
            <a:tbl>
              <a:tblPr/>
              <a:tblGrid>
                <a:gridCol w="1231900"/>
              </a:tblGrid>
              <a:tr h="3968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Tahoma" charset="0"/>
                          <a:ea typeface="ＭＳ Ｐゴシック" charset="0"/>
                        </a:rPr>
                        <a:t>abcd</a:t>
                      </a:r>
                    </a:p>
                  </a:txBody>
                  <a:tcPr marL="121920" marR="121920" marT="45793" marB="4579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FEC99"/>
                    </a:solidFill>
                  </a:tcPr>
                </a:tc>
              </a:tr>
            </a:tbl>
          </a:graphicData>
        </a:graphic>
      </p:graphicFrame>
      <p:graphicFrame>
        <p:nvGraphicFramePr>
          <p:cNvPr id="16" name="Table 15"/>
          <p:cNvGraphicFramePr>
            <a:graphicFrameLocks noGrp="1"/>
          </p:cNvGraphicFramePr>
          <p:nvPr>
            <p:extLst/>
          </p:nvPr>
        </p:nvGraphicFramePr>
        <p:xfrm>
          <a:off x="8386664" y="2616209"/>
          <a:ext cx="1117600" cy="396875"/>
        </p:xfrm>
        <a:graphic>
          <a:graphicData uri="http://schemas.openxmlformats.org/drawingml/2006/table">
            <a:tbl>
              <a:tblPr/>
              <a:tblGrid>
                <a:gridCol w="1117600"/>
              </a:tblGrid>
              <a:tr h="3968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err="1">
                          <a:ln>
                            <a:noFill/>
                          </a:ln>
                          <a:solidFill>
                            <a:schemeClr val="tx1"/>
                          </a:solidFill>
                          <a:effectLst/>
                          <a:latin typeface="Tahoma" charset="0"/>
                          <a:ea typeface="ＭＳ Ｐゴシック" charset="0"/>
                        </a:rPr>
                        <a:t>acde</a:t>
                      </a:r>
                      <a:endParaRPr kumimoji="0" lang="en-US" sz="2000" b="1" i="0" u="none" strike="noStrike" cap="none" normalizeH="0" baseline="0" dirty="0">
                        <a:ln>
                          <a:noFill/>
                        </a:ln>
                        <a:solidFill>
                          <a:schemeClr val="tx1"/>
                        </a:solidFill>
                        <a:effectLst/>
                        <a:latin typeface="Tahoma" charset="0"/>
                        <a:ea typeface="ＭＳ Ｐゴシック" charset="0"/>
                      </a:endParaRPr>
                    </a:p>
                  </a:txBody>
                  <a:tcPr marL="121920" marR="121920" marT="45793" marB="4579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FEC99"/>
                    </a:solidFill>
                  </a:tcPr>
                </a:tc>
              </a:tr>
            </a:tbl>
          </a:graphicData>
        </a:graphic>
      </p:graphicFrame>
      <p:sp>
        <p:nvSpPr>
          <p:cNvPr id="20514" name="Down Arrow 8"/>
          <p:cNvSpPr>
            <a:spLocks noChangeArrowheads="1"/>
          </p:cNvSpPr>
          <p:nvPr/>
        </p:nvSpPr>
        <p:spPr bwMode="auto">
          <a:xfrm>
            <a:off x="6761064" y="2463808"/>
            <a:ext cx="254000" cy="152400"/>
          </a:xfrm>
          <a:prstGeom prst="downArrow">
            <a:avLst>
              <a:gd name="adj1" fmla="val 50000"/>
              <a:gd name="adj2" fmla="val 50000"/>
            </a:avLst>
          </a:prstGeom>
          <a:solidFill>
            <a:schemeClr val="accent1"/>
          </a:solidFill>
          <a:ln w="9525">
            <a:solidFill>
              <a:schemeClr val="tx1"/>
            </a:solidFill>
            <a:miter lim="800000"/>
            <a:headEnd/>
            <a:tailEnd/>
          </a:ln>
        </p:spPr>
        <p:txBody>
          <a:bodyPr wrap="none"/>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spcBef>
                <a:spcPct val="0"/>
              </a:spcBef>
              <a:buClrTx/>
              <a:buSzTx/>
              <a:buFontTx/>
              <a:buNone/>
            </a:pPr>
            <a:endParaRPr lang="en-US" altLang="en-US">
              <a:solidFill>
                <a:srgbClr val="000000"/>
              </a:solidFill>
              <a:latin typeface="Tahoma" pitchFamily="34" charset="0"/>
            </a:endParaRPr>
          </a:p>
        </p:txBody>
      </p:sp>
      <p:sp>
        <p:nvSpPr>
          <p:cNvPr id="20515" name="Down Arrow 17"/>
          <p:cNvSpPr>
            <a:spLocks noChangeArrowheads="1"/>
          </p:cNvSpPr>
          <p:nvPr/>
        </p:nvSpPr>
        <p:spPr bwMode="auto">
          <a:xfrm>
            <a:off x="8818464" y="2463808"/>
            <a:ext cx="254000" cy="152400"/>
          </a:xfrm>
          <a:prstGeom prst="downArrow">
            <a:avLst>
              <a:gd name="adj1" fmla="val 50000"/>
              <a:gd name="adj2" fmla="val 50000"/>
            </a:avLst>
          </a:prstGeom>
          <a:solidFill>
            <a:schemeClr val="accent1"/>
          </a:solidFill>
          <a:ln w="9525">
            <a:solidFill>
              <a:schemeClr val="tx1"/>
            </a:solidFill>
            <a:miter lim="800000"/>
            <a:headEnd/>
            <a:tailEnd/>
          </a:ln>
        </p:spPr>
        <p:txBody>
          <a:bodyPr wrap="none"/>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spcBef>
                <a:spcPct val="0"/>
              </a:spcBef>
              <a:buClrTx/>
              <a:buSzTx/>
              <a:buFontTx/>
              <a:buNone/>
            </a:pPr>
            <a:endParaRPr lang="en-US" altLang="en-US">
              <a:solidFill>
                <a:srgbClr val="000000"/>
              </a:solidFill>
              <a:latin typeface="Tahoma" pitchFamily="34" charset="0"/>
            </a:endParaRPr>
          </a:p>
        </p:txBody>
      </p:sp>
      <p:sp>
        <p:nvSpPr>
          <p:cNvPr id="19" name="Minus 18"/>
          <p:cNvSpPr/>
          <p:nvPr/>
        </p:nvSpPr>
        <p:spPr bwMode="auto">
          <a:xfrm>
            <a:off x="6608664" y="2921008"/>
            <a:ext cx="711200" cy="46038"/>
          </a:xfrm>
          <a:prstGeom prst="mathMinus">
            <a:avLst/>
          </a:prstGeom>
          <a:solidFill>
            <a:schemeClr val="tx2"/>
          </a:solidFill>
          <a:ln w="9525" cap="flat" cmpd="sng" algn="ctr">
            <a:solidFill>
              <a:schemeClr val="tx1"/>
            </a:solidFill>
            <a:prstDash val="solid"/>
            <a:miter lim="800000"/>
            <a:headEnd type="none" w="med" len="med"/>
            <a:tailEnd type="none" w="med" len="med"/>
          </a:ln>
          <a:effectLst/>
        </p:spPr>
        <p:txBody>
          <a:bodyPr wrap="none"/>
          <a:lstStyle/>
          <a:p>
            <a:pPr>
              <a:defRPr/>
            </a:pPr>
            <a:endParaRPr lang="en-US">
              <a:solidFill>
                <a:srgbClr val="000000"/>
              </a:solidFill>
            </a:endParaRPr>
          </a:p>
        </p:txBody>
      </p:sp>
      <p:sp>
        <p:nvSpPr>
          <p:cNvPr id="20517" name="Curved Up Arrow 19"/>
          <p:cNvSpPr>
            <a:spLocks noChangeArrowheads="1"/>
          </p:cNvSpPr>
          <p:nvPr/>
        </p:nvSpPr>
        <p:spPr bwMode="auto">
          <a:xfrm rot="-922558">
            <a:off x="6902882" y="2671771"/>
            <a:ext cx="3702049" cy="654050"/>
          </a:xfrm>
          <a:prstGeom prst="curvedUpArrow">
            <a:avLst>
              <a:gd name="adj1" fmla="val 25019"/>
              <a:gd name="adj2" fmla="val 50057"/>
              <a:gd name="adj3" fmla="val 25000"/>
            </a:avLst>
          </a:prstGeom>
          <a:solidFill>
            <a:schemeClr val="accent1"/>
          </a:solidFill>
          <a:ln w="9525">
            <a:solidFill>
              <a:schemeClr val="tx1"/>
            </a:solidFill>
            <a:miter lim="800000"/>
            <a:headEnd/>
            <a:tailEnd/>
          </a:ln>
        </p:spPr>
        <p:txBody>
          <a:bodyPr wrap="none"/>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spcBef>
                <a:spcPct val="0"/>
              </a:spcBef>
              <a:buClrTx/>
              <a:buSzTx/>
              <a:buFontTx/>
              <a:buNone/>
            </a:pPr>
            <a:endParaRPr lang="en-US" altLang="en-US">
              <a:solidFill>
                <a:srgbClr val="000000"/>
              </a:solidFill>
              <a:latin typeface="Tahoma" pitchFamily="34" charset="0"/>
            </a:endParaRPr>
          </a:p>
        </p:txBody>
      </p:sp>
      <p:sp>
        <p:nvSpPr>
          <p:cNvPr id="14" name="TextBox 13"/>
          <p:cNvSpPr txBox="1"/>
          <p:nvPr/>
        </p:nvSpPr>
        <p:spPr>
          <a:xfrm>
            <a:off x="6151464" y="1549408"/>
            <a:ext cx="1320800" cy="369888"/>
          </a:xfrm>
          <a:prstGeom prst="rect">
            <a:avLst/>
          </a:prstGeom>
          <a:solidFill>
            <a:schemeClr val="tx2">
              <a:lumMod val="20000"/>
              <a:lumOff val="80000"/>
            </a:schemeClr>
          </a:solidFill>
        </p:spPr>
        <p:txBody>
          <a:bodyPr>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pPr algn="ctr" eaLnBrk="1" hangingPunct="1">
              <a:defRPr/>
            </a:pPr>
            <a:r>
              <a:rPr lang="en-US" sz="1800" smtClean="0">
                <a:solidFill>
                  <a:srgbClr val="000000"/>
                </a:solidFill>
                <a:latin typeface="Calibri" charset="0"/>
              </a:rPr>
              <a:t>self-join</a:t>
            </a:r>
          </a:p>
        </p:txBody>
      </p:sp>
      <p:sp>
        <p:nvSpPr>
          <p:cNvPr id="22" name="TextBox 21"/>
          <p:cNvSpPr txBox="1"/>
          <p:nvPr/>
        </p:nvSpPr>
        <p:spPr>
          <a:xfrm>
            <a:off x="8285064" y="1549408"/>
            <a:ext cx="1320800" cy="369888"/>
          </a:xfrm>
          <a:prstGeom prst="rect">
            <a:avLst/>
          </a:prstGeom>
          <a:solidFill>
            <a:schemeClr val="tx2">
              <a:lumMod val="20000"/>
              <a:lumOff val="80000"/>
            </a:schemeClr>
          </a:solidFill>
        </p:spPr>
        <p:txBody>
          <a:bodyPr>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pPr algn="ctr" eaLnBrk="1" hangingPunct="1">
              <a:defRPr/>
            </a:pPr>
            <a:r>
              <a:rPr lang="en-US" sz="1800" smtClean="0">
                <a:solidFill>
                  <a:srgbClr val="000000"/>
                </a:solidFill>
                <a:latin typeface="Calibri" charset="0"/>
              </a:rPr>
              <a:t>self-join</a:t>
            </a:r>
          </a:p>
        </p:txBody>
      </p:sp>
      <p:sp>
        <p:nvSpPr>
          <p:cNvPr id="2" name="Multiply 1"/>
          <p:cNvSpPr/>
          <p:nvPr/>
        </p:nvSpPr>
        <p:spPr bwMode="auto">
          <a:xfrm>
            <a:off x="7971798" y="2511433"/>
            <a:ext cx="548217" cy="609600"/>
          </a:xfrm>
          <a:prstGeom prst="mathMultiply">
            <a:avLst/>
          </a:prstGeom>
          <a:solidFill>
            <a:srgbClr val="D7FDF9"/>
          </a:solidFill>
          <a:ln w="9525" cap="flat" cmpd="sng" algn="ctr">
            <a:solidFill>
              <a:schemeClr val="tx1"/>
            </a:solidFill>
            <a:prstDash val="solid"/>
            <a:miter lim="800000"/>
            <a:headEnd type="none" w="med" len="med"/>
            <a:tailEnd type="none" w="med" len="med"/>
          </a:ln>
          <a:effectLst/>
        </p:spPr>
        <p:txBody>
          <a:bodyPr wrap="none"/>
          <a:lstStyle/>
          <a:p>
            <a:pPr>
              <a:defRPr/>
            </a:pPr>
            <a:endParaRPr lang="en-US">
              <a:solidFill>
                <a:srgbClr val="000000"/>
              </a:solidFill>
            </a:endParaRPr>
          </a:p>
        </p:txBody>
      </p:sp>
      <p:sp>
        <p:nvSpPr>
          <p:cNvPr id="24" name="TextBox 23"/>
          <p:cNvSpPr txBox="1"/>
          <p:nvPr/>
        </p:nvSpPr>
        <p:spPr>
          <a:xfrm>
            <a:off x="8520015" y="3482983"/>
            <a:ext cx="1257300" cy="369888"/>
          </a:xfrm>
          <a:prstGeom prst="rect">
            <a:avLst/>
          </a:prstGeom>
          <a:solidFill>
            <a:schemeClr val="accent1">
              <a:lumMod val="20000"/>
              <a:lumOff val="80000"/>
            </a:schemeClr>
          </a:solidFill>
        </p:spPr>
        <p:txBody>
          <a:bodyPr>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pPr algn="ctr" eaLnBrk="1" hangingPunct="1">
              <a:defRPr/>
            </a:pPr>
            <a:r>
              <a:rPr lang="en-US" sz="1800" dirty="0" smtClean="0">
                <a:solidFill>
                  <a:srgbClr val="000000"/>
                </a:solidFill>
                <a:latin typeface="Calibri" charset="0"/>
              </a:rPr>
              <a:t>pruned</a:t>
            </a:r>
          </a:p>
        </p:txBody>
      </p:sp>
      <p:sp>
        <p:nvSpPr>
          <p:cNvPr id="4" name="Curved Right Arrow 3"/>
          <p:cNvSpPr/>
          <p:nvPr/>
        </p:nvSpPr>
        <p:spPr bwMode="auto">
          <a:xfrm rot="20251953">
            <a:off x="8141131" y="2832108"/>
            <a:ext cx="412751" cy="901700"/>
          </a:xfrm>
          <a:prstGeom prst="curvedRightArrow">
            <a:avLst>
              <a:gd name="adj1" fmla="val 25000"/>
              <a:gd name="adj2" fmla="val 50000"/>
              <a:gd name="adj3" fmla="val 69957"/>
            </a:avLst>
          </a:prstGeom>
          <a:solidFill>
            <a:schemeClr val="accent1">
              <a:lumMod val="20000"/>
              <a:lumOff val="80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en-US">
              <a:solidFill>
                <a:srgbClr val="000000"/>
              </a:solidFill>
            </a:endParaRPr>
          </a:p>
        </p:txBody>
      </p:sp>
      <p:sp>
        <p:nvSpPr>
          <p:cNvPr id="20524" name="Rectangle 2"/>
          <p:cNvSpPr>
            <a:spLocks noGrp="1" noChangeArrowheads="1"/>
          </p:cNvSpPr>
          <p:nvPr>
            <p:ph type="title"/>
          </p:nvPr>
        </p:nvSpPr>
        <p:spPr/>
        <p:txBody>
          <a:bodyPr/>
          <a:lstStyle/>
          <a:p>
            <a:pPr eaLnBrk="1" hangingPunct="1"/>
            <a:r>
              <a:rPr lang="en-US" altLang="en-US" smtClean="0"/>
              <a:t>Apriori: Implementation Tricks</a:t>
            </a:r>
          </a:p>
        </p:txBody>
      </p:sp>
      <p:sp>
        <p:nvSpPr>
          <p:cNvPr id="20525" name="Rectangle 3"/>
          <p:cNvSpPr>
            <a:spLocks noGrp="1" noChangeArrowheads="1"/>
          </p:cNvSpPr>
          <p:nvPr>
            <p:ph idx="1"/>
          </p:nvPr>
        </p:nvSpPr>
        <p:spPr>
          <a:xfrm>
            <a:off x="457201" y="1122228"/>
            <a:ext cx="7015063" cy="5181600"/>
          </a:xfrm>
        </p:spPr>
        <p:txBody>
          <a:bodyPr/>
          <a:lstStyle/>
          <a:p>
            <a:pPr eaLnBrk="1" hangingPunct="1">
              <a:lnSpc>
                <a:spcPct val="110000"/>
              </a:lnSpc>
            </a:pPr>
            <a:r>
              <a:rPr lang="en-US" altLang="en-US" sz="2400" dirty="0" smtClean="0"/>
              <a:t>How to generate candidates?</a:t>
            </a:r>
          </a:p>
          <a:p>
            <a:pPr lvl="1" eaLnBrk="1" hangingPunct="1">
              <a:lnSpc>
                <a:spcPct val="110000"/>
              </a:lnSpc>
            </a:pPr>
            <a:r>
              <a:rPr lang="en-US" altLang="en-US" sz="2400" dirty="0" smtClean="0"/>
              <a:t>Step 1: self-joining </a:t>
            </a:r>
            <a:r>
              <a:rPr lang="en-US" altLang="en-US" sz="2400" i="1" dirty="0" err="1" smtClean="0"/>
              <a:t>F</a:t>
            </a:r>
            <a:r>
              <a:rPr lang="en-US" altLang="en-US" sz="2400" i="1" baseline="-25000" dirty="0" err="1" smtClean="0"/>
              <a:t>k</a:t>
            </a:r>
            <a:endParaRPr lang="en-US" altLang="en-US" sz="2400" i="1" baseline="-25000" dirty="0" smtClean="0"/>
          </a:p>
          <a:p>
            <a:pPr lvl="1" eaLnBrk="1" hangingPunct="1">
              <a:lnSpc>
                <a:spcPct val="110000"/>
              </a:lnSpc>
            </a:pPr>
            <a:r>
              <a:rPr lang="en-US" altLang="en-US" sz="2400" dirty="0" smtClean="0"/>
              <a:t>Step 2: pruning</a:t>
            </a:r>
          </a:p>
          <a:p>
            <a:pPr eaLnBrk="1" hangingPunct="1">
              <a:lnSpc>
                <a:spcPct val="110000"/>
              </a:lnSpc>
            </a:pPr>
            <a:r>
              <a:rPr lang="en-US" altLang="en-US" sz="2400" dirty="0" smtClean="0"/>
              <a:t>Example of candidate-generation</a:t>
            </a:r>
          </a:p>
          <a:p>
            <a:pPr lvl="1" eaLnBrk="1" hangingPunct="1">
              <a:lnSpc>
                <a:spcPct val="110000"/>
              </a:lnSpc>
            </a:pPr>
            <a:r>
              <a:rPr lang="en-US" altLang="en-US" sz="2400" i="1" dirty="0" smtClean="0"/>
              <a:t>F</a:t>
            </a:r>
            <a:r>
              <a:rPr lang="en-US" altLang="en-US" sz="2400" i="1" baseline="-25000" dirty="0" smtClean="0"/>
              <a:t>3 </a:t>
            </a:r>
            <a:r>
              <a:rPr lang="en-US" altLang="en-US" sz="2400" dirty="0" smtClean="0"/>
              <a:t>=</a:t>
            </a:r>
            <a:r>
              <a:rPr lang="en-US" altLang="en-US" sz="2400" i="1" dirty="0" smtClean="0"/>
              <a:t> </a:t>
            </a:r>
            <a:r>
              <a:rPr lang="en-US" altLang="en-US" sz="2400" dirty="0" smtClean="0"/>
              <a:t>{</a:t>
            </a:r>
            <a:r>
              <a:rPr lang="en-US" altLang="en-US" sz="2400" i="1" dirty="0" err="1" smtClean="0"/>
              <a:t>abc</a:t>
            </a:r>
            <a:r>
              <a:rPr lang="en-US" altLang="en-US" sz="2400" i="1" dirty="0" smtClean="0"/>
              <a:t>, </a:t>
            </a:r>
            <a:r>
              <a:rPr lang="en-US" altLang="en-US" sz="2400" i="1" dirty="0" err="1" smtClean="0"/>
              <a:t>abd</a:t>
            </a:r>
            <a:r>
              <a:rPr lang="en-US" altLang="en-US" sz="2400" i="1" dirty="0" smtClean="0"/>
              <a:t>, </a:t>
            </a:r>
            <a:r>
              <a:rPr lang="en-US" altLang="en-US" sz="2400" i="1" dirty="0" err="1" smtClean="0"/>
              <a:t>acd</a:t>
            </a:r>
            <a:r>
              <a:rPr lang="en-US" altLang="en-US" sz="2400" i="1" dirty="0" smtClean="0"/>
              <a:t>, ace, </a:t>
            </a:r>
            <a:r>
              <a:rPr lang="en-US" altLang="en-US" sz="2400" i="1" dirty="0" err="1" smtClean="0"/>
              <a:t>bcd</a:t>
            </a:r>
            <a:r>
              <a:rPr lang="en-US" altLang="en-US" sz="2400" dirty="0" smtClean="0"/>
              <a:t>}</a:t>
            </a:r>
          </a:p>
          <a:p>
            <a:pPr lvl="1" eaLnBrk="1" hangingPunct="1">
              <a:lnSpc>
                <a:spcPct val="110000"/>
              </a:lnSpc>
            </a:pPr>
            <a:r>
              <a:rPr lang="en-US" altLang="en-US" sz="2400" dirty="0" smtClean="0"/>
              <a:t>Self-joining: </a:t>
            </a:r>
            <a:r>
              <a:rPr lang="en-US" altLang="en-US" sz="2400" i="1" dirty="0" smtClean="0"/>
              <a:t>F</a:t>
            </a:r>
            <a:r>
              <a:rPr lang="en-US" altLang="en-US" sz="2400" i="1" baseline="-25000" dirty="0" smtClean="0"/>
              <a:t>3</a:t>
            </a:r>
            <a:r>
              <a:rPr lang="en-US" altLang="en-US" sz="2400" i="1" dirty="0" smtClean="0"/>
              <a:t>*F</a:t>
            </a:r>
            <a:r>
              <a:rPr lang="en-US" altLang="en-US" sz="2400" i="1" baseline="-25000" dirty="0" smtClean="0"/>
              <a:t>3</a:t>
            </a:r>
            <a:endParaRPr lang="en-US" altLang="en-US" sz="2400" i="1" dirty="0" smtClean="0"/>
          </a:p>
          <a:p>
            <a:pPr lvl="2" eaLnBrk="1" hangingPunct="1">
              <a:lnSpc>
                <a:spcPct val="110000"/>
              </a:lnSpc>
            </a:pPr>
            <a:r>
              <a:rPr lang="en-US" altLang="en-US" sz="2400" i="1" dirty="0" err="1" smtClean="0"/>
              <a:t>abcd</a:t>
            </a:r>
            <a:r>
              <a:rPr lang="en-US" altLang="en-US" sz="2400" i="1" dirty="0" smtClean="0"/>
              <a:t> </a:t>
            </a:r>
            <a:r>
              <a:rPr lang="en-US" altLang="en-US" sz="2400" dirty="0" smtClean="0"/>
              <a:t>from </a:t>
            </a:r>
            <a:r>
              <a:rPr lang="en-US" altLang="en-US" sz="2400" i="1" dirty="0" err="1" smtClean="0"/>
              <a:t>abc</a:t>
            </a:r>
            <a:r>
              <a:rPr lang="en-US" altLang="en-US" sz="2400" dirty="0" smtClean="0"/>
              <a:t> and </a:t>
            </a:r>
            <a:r>
              <a:rPr lang="en-US" altLang="en-US" sz="2400" i="1" dirty="0" err="1" smtClean="0"/>
              <a:t>abd</a:t>
            </a:r>
            <a:endParaRPr lang="en-US" altLang="en-US" sz="2400" i="1" dirty="0" smtClean="0"/>
          </a:p>
          <a:p>
            <a:pPr lvl="2" eaLnBrk="1" hangingPunct="1">
              <a:lnSpc>
                <a:spcPct val="110000"/>
              </a:lnSpc>
            </a:pPr>
            <a:r>
              <a:rPr lang="en-US" altLang="en-US" sz="2400" i="1" dirty="0" err="1" smtClean="0"/>
              <a:t>acde</a:t>
            </a:r>
            <a:r>
              <a:rPr lang="en-US" altLang="en-US" sz="2400" dirty="0" smtClean="0"/>
              <a:t> from </a:t>
            </a:r>
            <a:r>
              <a:rPr lang="en-US" altLang="en-US" sz="2400" i="1" dirty="0" err="1" smtClean="0"/>
              <a:t>acd</a:t>
            </a:r>
            <a:r>
              <a:rPr lang="en-US" altLang="en-US" sz="2400" dirty="0" smtClean="0"/>
              <a:t> and </a:t>
            </a:r>
            <a:r>
              <a:rPr lang="en-US" altLang="en-US" sz="2400" i="1" dirty="0" smtClean="0"/>
              <a:t>ace</a:t>
            </a:r>
          </a:p>
          <a:p>
            <a:pPr lvl="1" eaLnBrk="1" hangingPunct="1">
              <a:lnSpc>
                <a:spcPct val="110000"/>
              </a:lnSpc>
            </a:pPr>
            <a:r>
              <a:rPr lang="en-US" altLang="en-US" sz="2400" dirty="0" smtClean="0"/>
              <a:t>Pruning:</a:t>
            </a:r>
          </a:p>
          <a:p>
            <a:pPr lvl="2" eaLnBrk="1" hangingPunct="1">
              <a:lnSpc>
                <a:spcPct val="110000"/>
              </a:lnSpc>
            </a:pPr>
            <a:r>
              <a:rPr lang="en-US" altLang="en-US" sz="2400" i="1" dirty="0" err="1" smtClean="0"/>
              <a:t>acde</a:t>
            </a:r>
            <a:r>
              <a:rPr lang="en-US" altLang="en-US" sz="2400" dirty="0" smtClean="0"/>
              <a:t> is removed because </a:t>
            </a:r>
            <a:r>
              <a:rPr lang="en-US" altLang="en-US" sz="2400" i="1" dirty="0" err="1" smtClean="0"/>
              <a:t>ade</a:t>
            </a:r>
            <a:r>
              <a:rPr lang="en-US" altLang="en-US" sz="2400" dirty="0" smtClean="0"/>
              <a:t> is not in </a:t>
            </a:r>
            <a:r>
              <a:rPr lang="en-US" altLang="en-US" sz="2400" i="1" dirty="0" smtClean="0"/>
              <a:t>F</a:t>
            </a:r>
            <a:r>
              <a:rPr lang="en-US" altLang="en-US" sz="2400" i="1" baseline="-25000" dirty="0" smtClean="0"/>
              <a:t>3</a:t>
            </a:r>
          </a:p>
          <a:p>
            <a:pPr lvl="1" eaLnBrk="1" hangingPunct="1">
              <a:lnSpc>
                <a:spcPct val="110000"/>
              </a:lnSpc>
            </a:pPr>
            <a:r>
              <a:rPr lang="en-US" altLang="en-US" sz="2400" i="1" dirty="0" smtClean="0"/>
              <a:t>C</a:t>
            </a:r>
            <a:r>
              <a:rPr lang="en-US" altLang="en-US" sz="2400" i="1" baseline="-25000" dirty="0" smtClean="0"/>
              <a:t>4 </a:t>
            </a:r>
            <a:r>
              <a:rPr lang="en-US" altLang="en-US" sz="2400" dirty="0" smtClean="0"/>
              <a:t>= {</a:t>
            </a:r>
            <a:r>
              <a:rPr lang="en-US" altLang="en-US" sz="2400" i="1" dirty="0" err="1" smtClean="0"/>
              <a:t>abcd</a:t>
            </a:r>
            <a:r>
              <a:rPr lang="en-US" altLang="en-US" sz="2400" dirty="0" smtClean="0"/>
              <a:t>}</a:t>
            </a:r>
          </a:p>
          <a:p>
            <a:pPr eaLnBrk="1" hangingPunct="1">
              <a:lnSpc>
                <a:spcPct val="110000"/>
              </a:lnSpc>
            </a:pPr>
            <a:endParaRPr lang="en-US" altLang="en-US" sz="1800" dirty="0" smtClean="0"/>
          </a:p>
        </p:txBody>
      </p:sp>
      <p:sp>
        <p:nvSpPr>
          <p:cNvPr id="15" name="Right Arrow 14"/>
          <p:cNvSpPr/>
          <p:nvPr/>
        </p:nvSpPr>
        <p:spPr bwMode="auto">
          <a:xfrm rot="19869230">
            <a:off x="5302682" y="3267084"/>
            <a:ext cx="1087967" cy="314325"/>
          </a:xfrm>
          <a:prstGeom prst="rightArrow">
            <a:avLst/>
          </a:prstGeom>
          <a:solidFill>
            <a:schemeClr val="bg2">
              <a:lumMod val="25000"/>
              <a:lumOff val="7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en-US">
              <a:solidFill>
                <a:srgbClr val="000000"/>
              </a:solidFill>
            </a:endParaRPr>
          </a:p>
        </p:txBody>
      </p:sp>
    </p:spTree>
    <p:extLst>
      <p:ext uri="{BB962C8B-B14F-4D97-AF65-F5344CB8AC3E}">
        <p14:creationId xmlns:p14="http://schemas.microsoft.com/office/powerpoint/2010/main" val="14778658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2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25">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25">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25">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5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0" y="0"/>
            <a:ext cx="12192000" cy="1066800"/>
          </a:xfrm>
          <a:noFill/>
        </p:spPr>
        <p:txBody>
          <a:bodyPr vert="horz" lIns="92075" tIns="46038" rIns="92075" bIns="46038" rtlCol="0" anchor="ctr">
            <a:noAutofit/>
          </a:bodyPr>
          <a:lstStyle/>
          <a:p>
            <a:pPr eaLnBrk="1" hangingPunct="1"/>
            <a:r>
              <a:rPr lang="en-US" altLang="en-US" sz="4000" dirty="0" smtClean="0"/>
              <a:t>Mining </a:t>
            </a:r>
            <a:r>
              <a:rPr lang="en-US" altLang="en-US" sz="4000" dirty="0"/>
              <a:t>Frequent Patterns, Association and Correlations: Basic Concepts and Methods</a:t>
            </a:r>
          </a:p>
        </p:txBody>
      </p:sp>
      <p:sp>
        <p:nvSpPr>
          <p:cNvPr id="5124" name="Rectangle 3"/>
          <p:cNvSpPr>
            <a:spLocks noGrp="1" noChangeArrowheads="1"/>
          </p:cNvSpPr>
          <p:nvPr>
            <p:ph type="body" sz="half" idx="1"/>
          </p:nvPr>
        </p:nvSpPr>
        <p:spPr>
          <a:xfrm>
            <a:off x="691978" y="1371600"/>
            <a:ext cx="9747422" cy="5105400"/>
          </a:xfrm>
          <a:noFill/>
        </p:spPr>
        <p:txBody>
          <a:bodyPr vert="horz" lIns="92075" tIns="46038" rIns="92075" bIns="46038" rtlCol="0">
            <a:noAutofit/>
          </a:bodyPr>
          <a:lstStyle/>
          <a:p>
            <a:pPr marL="457200" indent="-457200">
              <a:lnSpc>
                <a:spcPct val="200000"/>
              </a:lnSpc>
              <a:buSzTx/>
            </a:pPr>
            <a:r>
              <a:rPr lang="en-US" altLang="en-US" sz="2800" dirty="0" smtClean="0"/>
              <a:t>Basic Concepts</a:t>
            </a:r>
          </a:p>
          <a:p>
            <a:pPr marL="457200" indent="-457200">
              <a:lnSpc>
                <a:spcPct val="200000"/>
              </a:lnSpc>
              <a:buSzTx/>
            </a:pPr>
            <a:r>
              <a:rPr lang="en-US" altLang="en-US" sz="2800" kern="0" dirty="0"/>
              <a:t>Efficient Pattern Mining </a:t>
            </a:r>
            <a:r>
              <a:rPr lang="en-US" altLang="en-US" sz="2800" kern="0" dirty="0" smtClean="0"/>
              <a:t>Methods</a:t>
            </a:r>
          </a:p>
          <a:p>
            <a:pPr marL="457200" indent="-457200">
              <a:lnSpc>
                <a:spcPct val="200000"/>
              </a:lnSpc>
              <a:buSzTx/>
            </a:pPr>
            <a:r>
              <a:rPr lang="en-US" altLang="en-US" sz="2800" dirty="0" smtClean="0"/>
              <a:t>Pattern Evaluation </a:t>
            </a:r>
          </a:p>
          <a:p>
            <a:pPr marL="457200" indent="-457200">
              <a:lnSpc>
                <a:spcPct val="200000"/>
              </a:lnSpc>
              <a:buSzTx/>
            </a:pPr>
            <a:r>
              <a:rPr lang="en-US" altLang="en-US" sz="2800" dirty="0" smtClean="0"/>
              <a:t>Summary</a:t>
            </a:r>
          </a:p>
        </p:txBody>
      </p:sp>
      <p:sp>
        <p:nvSpPr>
          <p:cNvPr id="6" name="AutoShape 4"/>
          <p:cNvSpPr>
            <a:spLocks noChangeArrowheads="1"/>
          </p:cNvSpPr>
          <p:nvPr/>
        </p:nvSpPr>
        <p:spPr bwMode="auto">
          <a:xfrm rot="9430553">
            <a:off x="3822915" y="1614520"/>
            <a:ext cx="522288" cy="485775"/>
          </a:xfrm>
          <a:prstGeom prst="notchedRightArrow">
            <a:avLst>
              <a:gd name="adj1" fmla="val 50000"/>
              <a:gd name="adj2" fmla="val 26879"/>
            </a:avLst>
          </a:prstGeom>
          <a:solidFill>
            <a:srgbClr val="E48312"/>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defTabSz="457178" eaLnBrk="1" hangingPunct="1"/>
            <a:endParaRPr lang="en-US" altLang="en-US">
              <a:solidFill>
                <a:srgbClr val="000000"/>
              </a:solidFill>
            </a:endParaRPr>
          </a:p>
        </p:txBody>
      </p:sp>
    </p:spTree>
    <p:extLst>
      <p:ext uri="{BB962C8B-B14F-4D97-AF65-F5344CB8AC3E}">
        <p14:creationId xmlns:p14="http://schemas.microsoft.com/office/powerpoint/2010/main" val="10792899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203200" y="228601"/>
            <a:ext cx="12598400" cy="639763"/>
          </a:xfrm>
        </p:spPr>
        <p:txBody>
          <a:bodyPr>
            <a:normAutofit/>
          </a:bodyPr>
          <a:lstStyle/>
          <a:p>
            <a:pPr eaLnBrk="1" hangingPunct="1"/>
            <a:r>
              <a:rPr lang="en-US" altLang="en-US" sz="4000" dirty="0" smtClean="0"/>
              <a:t>Candidate Generation: An SQL Implementation</a:t>
            </a:r>
          </a:p>
        </p:txBody>
      </p:sp>
      <p:sp>
        <p:nvSpPr>
          <p:cNvPr id="21508" name="Rectangle 3"/>
          <p:cNvSpPr>
            <a:spLocks noGrp="1" noChangeArrowheads="1"/>
          </p:cNvSpPr>
          <p:nvPr>
            <p:ph idx="1"/>
          </p:nvPr>
        </p:nvSpPr>
        <p:spPr>
          <a:xfrm>
            <a:off x="520700" y="1155699"/>
            <a:ext cx="10585450" cy="5597525"/>
          </a:xfrm>
        </p:spPr>
        <p:txBody>
          <a:bodyPr/>
          <a:lstStyle/>
          <a:p>
            <a:pPr eaLnBrk="1" hangingPunct="1"/>
            <a:r>
              <a:rPr lang="en-US" altLang="en-US" dirty="0" smtClean="0"/>
              <a:t>Suppose the items in </a:t>
            </a:r>
            <a:r>
              <a:rPr lang="en-US" altLang="en-US" i="1" dirty="0" smtClean="0"/>
              <a:t>F</a:t>
            </a:r>
            <a:r>
              <a:rPr lang="en-US" altLang="en-US" i="1" baseline="-25000" dirty="0" smtClean="0"/>
              <a:t>k-1</a:t>
            </a:r>
            <a:r>
              <a:rPr lang="en-US" altLang="en-US" dirty="0" smtClean="0"/>
              <a:t> are listed </a:t>
            </a:r>
          </a:p>
          <a:p>
            <a:pPr marL="457200" lvl="1" indent="0" eaLnBrk="1" hangingPunct="1">
              <a:buFont typeface="Wingdings" pitchFamily="2" charset="2"/>
              <a:buNone/>
            </a:pPr>
            <a:r>
              <a:rPr lang="en-US" altLang="en-US" dirty="0" smtClean="0"/>
              <a:t>in an order</a:t>
            </a:r>
          </a:p>
          <a:p>
            <a:pPr eaLnBrk="1" hangingPunct="1"/>
            <a:r>
              <a:rPr lang="en-US" altLang="en-US" dirty="0" smtClean="0"/>
              <a:t>Step 1: self-joining </a:t>
            </a:r>
            <a:r>
              <a:rPr lang="en-US" altLang="en-US" i="1" dirty="0" smtClean="0"/>
              <a:t>F</a:t>
            </a:r>
            <a:r>
              <a:rPr lang="en-US" altLang="en-US" i="1" baseline="-25000" dirty="0" smtClean="0"/>
              <a:t>k-1</a:t>
            </a:r>
            <a:r>
              <a:rPr lang="en-US" altLang="en-US" dirty="0" smtClean="0"/>
              <a:t> </a:t>
            </a:r>
          </a:p>
          <a:p>
            <a:pPr marL="457200" lvl="1" indent="0" eaLnBrk="1" hangingPunct="1">
              <a:buFont typeface="Wingdings" pitchFamily="2" charset="2"/>
              <a:buNone/>
            </a:pPr>
            <a:r>
              <a:rPr lang="en-US" altLang="en-US" dirty="0" smtClean="0"/>
              <a:t>insert into</a:t>
            </a:r>
            <a:r>
              <a:rPr lang="en-US" altLang="en-US" b="1" dirty="0" smtClean="0"/>
              <a:t> </a:t>
            </a:r>
            <a:r>
              <a:rPr lang="en-US" altLang="en-US" b="1" i="1" dirty="0" err="1" smtClean="0"/>
              <a:t>C</a:t>
            </a:r>
            <a:r>
              <a:rPr lang="en-US" altLang="en-US" b="1" i="1" baseline="-25000" dirty="0" err="1" smtClean="0"/>
              <a:t>k</a:t>
            </a:r>
            <a:endParaRPr lang="en-US" altLang="en-US" b="1" i="1" baseline="-25000" dirty="0" smtClean="0"/>
          </a:p>
          <a:p>
            <a:pPr marL="457200" lvl="1" indent="0" eaLnBrk="1" hangingPunct="1">
              <a:buFont typeface="Wingdings" pitchFamily="2" charset="2"/>
              <a:buNone/>
            </a:pPr>
            <a:r>
              <a:rPr lang="en-US" altLang="en-US" dirty="0" smtClean="0"/>
              <a:t>select </a:t>
            </a:r>
            <a:r>
              <a:rPr lang="en-US" altLang="en-US" b="1" i="1" dirty="0" smtClean="0"/>
              <a:t>p.item</a:t>
            </a:r>
            <a:r>
              <a:rPr lang="en-US" altLang="en-US" b="1" i="1" baseline="-25000" dirty="0" smtClean="0"/>
              <a:t>1</a:t>
            </a:r>
            <a:r>
              <a:rPr lang="en-US" altLang="en-US" b="1" i="1" dirty="0" smtClean="0"/>
              <a:t>, p.item</a:t>
            </a:r>
            <a:r>
              <a:rPr lang="en-US" altLang="en-US" b="1" i="1" baseline="-25000" dirty="0" smtClean="0"/>
              <a:t>2</a:t>
            </a:r>
            <a:r>
              <a:rPr lang="en-US" altLang="en-US" b="1" i="1" dirty="0" smtClean="0"/>
              <a:t>, …, p.item</a:t>
            </a:r>
            <a:r>
              <a:rPr lang="en-US" altLang="en-US" b="1" i="1" baseline="-25000" dirty="0" smtClean="0"/>
              <a:t>k-1</a:t>
            </a:r>
            <a:r>
              <a:rPr lang="en-US" altLang="en-US" b="1" i="1" dirty="0" smtClean="0"/>
              <a:t>, q.item</a:t>
            </a:r>
            <a:r>
              <a:rPr lang="en-US" altLang="en-US" b="1" i="1" baseline="-25000" dirty="0" smtClean="0"/>
              <a:t>k-1</a:t>
            </a:r>
            <a:endParaRPr lang="en-US" altLang="en-US" b="1" dirty="0" smtClean="0"/>
          </a:p>
          <a:p>
            <a:pPr marL="457200" lvl="1" indent="0" eaLnBrk="1" hangingPunct="1">
              <a:buFont typeface="Wingdings" pitchFamily="2" charset="2"/>
              <a:buNone/>
            </a:pPr>
            <a:r>
              <a:rPr lang="en-US" altLang="en-US" dirty="0" smtClean="0"/>
              <a:t>from </a:t>
            </a:r>
            <a:r>
              <a:rPr lang="en-US" altLang="en-US" b="1" i="1" dirty="0" smtClean="0"/>
              <a:t>F</a:t>
            </a:r>
            <a:r>
              <a:rPr lang="en-US" altLang="en-US" b="1" i="1" baseline="-25000" dirty="0" smtClean="0"/>
              <a:t>k-1</a:t>
            </a:r>
            <a:r>
              <a:rPr lang="en-US" altLang="en-US" b="1" i="1" dirty="0" smtClean="0"/>
              <a:t> as p, F</a:t>
            </a:r>
            <a:r>
              <a:rPr lang="en-US" altLang="en-US" b="1" i="1" baseline="-25000" dirty="0" smtClean="0"/>
              <a:t>k-1 </a:t>
            </a:r>
            <a:r>
              <a:rPr lang="en-US" altLang="en-US" b="1" i="1" dirty="0" smtClean="0"/>
              <a:t>as q</a:t>
            </a:r>
          </a:p>
          <a:p>
            <a:pPr marL="457200" lvl="1" indent="0" eaLnBrk="1" hangingPunct="1">
              <a:buFont typeface="Wingdings" pitchFamily="2" charset="2"/>
              <a:buNone/>
            </a:pPr>
            <a:r>
              <a:rPr lang="en-US" altLang="en-US" dirty="0" smtClean="0"/>
              <a:t>where </a:t>
            </a:r>
            <a:r>
              <a:rPr lang="en-US" altLang="en-US" b="1" i="1" dirty="0" smtClean="0"/>
              <a:t>p.item</a:t>
            </a:r>
            <a:r>
              <a:rPr lang="en-US" altLang="en-US" b="1" i="1" baseline="-25000" dirty="0" smtClean="0"/>
              <a:t>1</a:t>
            </a:r>
            <a:r>
              <a:rPr lang="en-US" altLang="en-US" b="1" dirty="0" smtClean="0"/>
              <a:t>=</a:t>
            </a:r>
            <a:r>
              <a:rPr lang="en-US" altLang="en-US" b="1" i="1" dirty="0" smtClean="0"/>
              <a:t> q.item</a:t>
            </a:r>
            <a:r>
              <a:rPr lang="en-US" altLang="en-US" b="1" i="1" baseline="-25000" dirty="0" smtClean="0"/>
              <a:t>1</a:t>
            </a:r>
            <a:r>
              <a:rPr lang="en-US" altLang="en-US" b="1" i="1" dirty="0" smtClean="0"/>
              <a:t>, …, p.item</a:t>
            </a:r>
            <a:r>
              <a:rPr lang="en-US" altLang="en-US" b="1" i="1" baseline="-25000" dirty="0" smtClean="0"/>
              <a:t>k-2 </a:t>
            </a:r>
            <a:r>
              <a:rPr lang="en-US" altLang="en-US" b="1" dirty="0" smtClean="0"/>
              <a:t>=</a:t>
            </a:r>
            <a:r>
              <a:rPr lang="en-US" altLang="en-US" b="1" i="1" dirty="0" smtClean="0"/>
              <a:t> q.item</a:t>
            </a:r>
            <a:r>
              <a:rPr lang="en-US" altLang="en-US" b="1" i="1" baseline="-25000" dirty="0" smtClean="0"/>
              <a:t>k-2</a:t>
            </a:r>
            <a:r>
              <a:rPr lang="en-US" altLang="en-US" b="1" i="1" dirty="0" smtClean="0"/>
              <a:t>, p.item</a:t>
            </a:r>
            <a:r>
              <a:rPr lang="en-US" altLang="en-US" b="1" i="1" baseline="-25000" dirty="0" smtClean="0"/>
              <a:t>k-1 </a:t>
            </a:r>
            <a:r>
              <a:rPr lang="en-US" altLang="en-US" b="1" i="1" dirty="0" smtClean="0"/>
              <a:t>&lt; q.item</a:t>
            </a:r>
            <a:r>
              <a:rPr lang="en-US" altLang="en-US" b="1" i="1" baseline="-25000" dirty="0" smtClean="0"/>
              <a:t>k-1</a:t>
            </a:r>
          </a:p>
          <a:p>
            <a:pPr eaLnBrk="1" hangingPunct="1"/>
            <a:r>
              <a:rPr lang="en-US" altLang="en-US" dirty="0" smtClean="0"/>
              <a:t>Step 2: pruning</a:t>
            </a:r>
          </a:p>
          <a:p>
            <a:pPr marL="457200" lvl="1" indent="0" eaLnBrk="1" hangingPunct="1">
              <a:buFont typeface="Wingdings" pitchFamily="2" charset="2"/>
              <a:buNone/>
            </a:pPr>
            <a:r>
              <a:rPr lang="en-US" altLang="en-US" dirty="0" smtClean="0"/>
              <a:t>for all </a:t>
            </a:r>
            <a:r>
              <a:rPr lang="en-US" altLang="en-US" b="1" i="1" dirty="0" err="1" smtClean="0"/>
              <a:t>itemsets</a:t>
            </a:r>
            <a:r>
              <a:rPr lang="en-US" altLang="en-US" b="1" i="1" dirty="0" smtClean="0"/>
              <a:t> c in </a:t>
            </a:r>
            <a:r>
              <a:rPr lang="en-US" altLang="en-US" b="1" i="1" dirty="0" err="1" smtClean="0"/>
              <a:t>C</a:t>
            </a:r>
            <a:r>
              <a:rPr lang="en-US" altLang="en-US" b="1" i="1" baseline="-25000" dirty="0" err="1" smtClean="0"/>
              <a:t>k</a:t>
            </a:r>
            <a:r>
              <a:rPr lang="en-US" altLang="en-US" b="1" i="1" dirty="0" smtClean="0"/>
              <a:t> </a:t>
            </a:r>
            <a:r>
              <a:rPr lang="en-US" altLang="en-US" dirty="0" smtClean="0"/>
              <a:t>do</a:t>
            </a:r>
          </a:p>
          <a:p>
            <a:pPr lvl="2" eaLnBrk="1" hangingPunct="1">
              <a:buFont typeface="Wingdings" pitchFamily="2" charset="2"/>
              <a:buNone/>
            </a:pPr>
            <a:r>
              <a:rPr lang="en-US" altLang="en-US" dirty="0" smtClean="0"/>
              <a:t>for all </a:t>
            </a:r>
            <a:r>
              <a:rPr lang="en-US" altLang="en-US" b="1" i="1" dirty="0" smtClean="0"/>
              <a:t>(k-1)-subsets s of c </a:t>
            </a:r>
            <a:r>
              <a:rPr lang="en-US" altLang="en-US" dirty="0" smtClean="0"/>
              <a:t>do</a:t>
            </a:r>
          </a:p>
          <a:p>
            <a:pPr lvl="3" eaLnBrk="1" hangingPunct="1">
              <a:buFont typeface="Wingdings" pitchFamily="2" charset="2"/>
              <a:buNone/>
            </a:pPr>
            <a:r>
              <a:rPr lang="en-US" altLang="en-US" b="1" dirty="0" smtClean="0"/>
              <a:t>if </a:t>
            </a:r>
            <a:r>
              <a:rPr lang="en-US" altLang="en-US" i="1" dirty="0" smtClean="0"/>
              <a:t>(s is not in F</a:t>
            </a:r>
            <a:r>
              <a:rPr lang="en-US" altLang="en-US" i="1" baseline="-25000" dirty="0" smtClean="0"/>
              <a:t>k-1</a:t>
            </a:r>
            <a:r>
              <a:rPr lang="en-US" altLang="en-US" i="1" dirty="0" smtClean="0"/>
              <a:t>) </a:t>
            </a:r>
            <a:r>
              <a:rPr lang="en-US" altLang="en-US" b="1" dirty="0" smtClean="0"/>
              <a:t>then delete </a:t>
            </a:r>
            <a:r>
              <a:rPr lang="en-US" altLang="en-US" i="1" dirty="0" smtClean="0"/>
              <a:t>c</a:t>
            </a:r>
            <a:r>
              <a:rPr lang="en-US" altLang="en-US" b="1" dirty="0" smtClean="0"/>
              <a:t> from </a:t>
            </a:r>
            <a:r>
              <a:rPr lang="en-US" altLang="en-US" i="1" dirty="0" err="1" smtClean="0"/>
              <a:t>C</a:t>
            </a:r>
            <a:r>
              <a:rPr lang="en-US" altLang="en-US" i="1" baseline="-25000" dirty="0" err="1" smtClean="0"/>
              <a:t>k</a:t>
            </a:r>
            <a:endParaRPr lang="en-US" altLang="en-US" i="1" baseline="-25000" dirty="0" smtClean="0"/>
          </a:p>
        </p:txBody>
      </p:sp>
      <p:graphicFrame>
        <p:nvGraphicFramePr>
          <p:cNvPr id="5" name="Table 4"/>
          <p:cNvGraphicFramePr>
            <a:graphicFrameLocks noGrp="1"/>
          </p:cNvGraphicFramePr>
          <p:nvPr>
            <p:extLst/>
          </p:nvPr>
        </p:nvGraphicFramePr>
        <p:xfrm>
          <a:off x="6908801" y="1524001"/>
          <a:ext cx="5109633" cy="457346"/>
        </p:xfrm>
        <a:graphic>
          <a:graphicData uri="http://schemas.openxmlformats.org/drawingml/2006/table">
            <a:tbl>
              <a:tblPr/>
              <a:tblGrid>
                <a:gridCol w="1022351"/>
                <a:gridCol w="1022349"/>
                <a:gridCol w="1020233"/>
                <a:gridCol w="1022351"/>
                <a:gridCol w="1022349"/>
              </a:tblGrid>
              <a:tr h="3968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err="1">
                          <a:ln>
                            <a:noFill/>
                          </a:ln>
                          <a:solidFill>
                            <a:schemeClr val="tx1"/>
                          </a:solidFill>
                          <a:effectLst/>
                          <a:latin typeface="Tahoma" charset="0"/>
                          <a:ea typeface="ＭＳ Ｐゴシック" charset="0"/>
                        </a:rPr>
                        <a:t>abc</a:t>
                      </a:r>
                      <a:endParaRPr kumimoji="0" lang="en-US" sz="2400" b="1" i="0" u="none" strike="noStrike" cap="none" normalizeH="0" baseline="0" dirty="0">
                        <a:ln>
                          <a:noFill/>
                        </a:ln>
                        <a:solidFill>
                          <a:schemeClr val="tx1"/>
                        </a:solidFill>
                        <a:effectLst/>
                        <a:latin typeface="Tahoma" charset="0"/>
                        <a:ea typeface="ＭＳ Ｐゴシック" charset="0"/>
                      </a:endParaRPr>
                    </a:p>
                  </a:txBody>
                  <a:tcPr marL="121901" marR="121901" marT="45793" marB="4579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FF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err="1">
                          <a:ln>
                            <a:noFill/>
                          </a:ln>
                          <a:solidFill>
                            <a:schemeClr val="tx1"/>
                          </a:solidFill>
                          <a:effectLst/>
                          <a:latin typeface="Tahoma" charset="0"/>
                          <a:ea typeface="ＭＳ Ｐゴシック" charset="0"/>
                        </a:rPr>
                        <a:t>abd</a:t>
                      </a:r>
                      <a:endParaRPr kumimoji="0" lang="en-US" sz="2400" b="1" i="0" u="none" strike="noStrike" cap="none" normalizeH="0" baseline="0" dirty="0">
                        <a:ln>
                          <a:noFill/>
                        </a:ln>
                        <a:solidFill>
                          <a:schemeClr val="tx1"/>
                        </a:solidFill>
                        <a:effectLst/>
                        <a:latin typeface="Tahoma" charset="0"/>
                        <a:ea typeface="ＭＳ Ｐゴシック" charset="0"/>
                      </a:endParaRPr>
                    </a:p>
                  </a:txBody>
                  <a:tcPr marL="121901" marR="121901" marT="45793" marB="4579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FF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err="1">
                          <a:ln>
                            <a:noFill/>
                          </a:ln>
                          <a:solidFill>
                            <a:schemeClr val="tx1"/>
                          </a:solidFill>
                          <a:effectLst/>
                          <a:latin typeface="Tahoma" charset="0"/>
                          <a:ea typeface="ＭＳ Ｐゴシック" charset="0"/>
                        </a:rPr>
                        <a:t>acd</a:t>
                      </a:r>
                      <a:endParaRPr kumimoji="0" lang="en-US" sz="2400" b="1" i="0" u="none" strike="noStrike" cap="none" normalizeH="0" baseline="0" dirty="0">
                        <a:ln>
                          <a:noFill/>
                        </a:ln>
                        <a:solidFill>
                          <a:schemeClr val="tx1"/>
                        </a:solidFill>
                        <a:effectLst/>
                        <a:latin typeface="Tahoma" charset="0"/>
                        <a:ea typeface="ＭＳ Ｐゴシック" charset="0"/>
                      </a:endParaRPr>
                    </a:p>
                  </a:txBody>
                  <a:tcPr marL="121901" marR="121901" marT="45793" marB="4579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FF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Tahoma" charset="0"/>
                          <a:ea typeface="ＭＳ Ｐゴシック" charset="0"/>
                        </a:rPr>
                        <a:t>ace</a:t>
                      </a:r>
                    </a:p>
                  </a:txBody>
                  <a:tcPr marL="121901" marR="121901" marT="45793" marB="4579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FF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err="1">
                          <a:ln>
                            <a:noFill/>
                          </a:ln>
                          <a:solidFill>
                            <a:schemeClr val="tx1"/>
                          </a:solidFill>
                          <a:effectLst/>
                          <a:latin typeface="Tahoma" charset="0"/>
                          <a:ea typeface="ＭＳ Ｐゴシック" charset="0"/>
                        </a:rPr>
                        <a:t>bcd</a:t>
                      </a:r>
                      <a:endParaRPr kumimoji="0" lang="en-US" sz="2400" b="1" i="0" u="none" strike="noStrike" cap="none" normalizeH="0" baseline="0" dirty="0">
                        <a:ln>
                          <a:noFill/>
                        </a:ln>
                        <a:solidFill>
                          <a:schemeClr val="tx1"/>
                        </a:solidFill>
                        <a:effectLst/>
                        <a:latin typeface="Tahoma" charset="0"/>
                        <a:ea typeface="ＭＳ Ｐゴシック" charset="0"/>
                      </a:endParaRPr>
                    </a:p>
                  </a:txBody>
                  <a:tcPr marL="121901" marR="121901" marT="45793" marB="4579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FF5CC"/>
                    </a:solidFill>
                  </a:tcPr>
                </a:tc>
              </a:tr>
            </a:tbl>
          </a:graphicData>
        </a:graphic>
      </p:graphicFrame>
      <p:sp>
        <p:nvSpPr>
          <p:cNvPr id="21523" name="Curved Up Arrow 5"/>
          <p:cNvSpPr>
            <a:spLocks noChangeArrowheads="1"/>
          </p:cNvSpPr>
          <p:nvPr/>
        </p:nvSpPr>
        <p:spPr bwMode="auto">
          <a:xfrm>
            <a:off x="7518400" y="1905000"/>
            <a:ext cx="1117600" cy="152400"/>
          </a:xfrm>
          <a:prstGeom prst="curvedUpArrow">
            <a:avLst>
              <a:gd name="adj1" fmla="val 25005"/>
              <a:gd name="adj2" fmla="val 50009"/>
              <a:gd name="adj3" fmla="val 25000"/>
            </a:avLst>
          </a:prstGeom>
          <a:solidFill>
            <a:schemeClr val="accent1"/>
          </a:solidFill>
          <a:ln w="9525">
            <a:solidFill>
              <a:schemeClr val="tx1"/>
            </a:solidFill>
            <a:miter lim="800000"/>
            <a:headEnd/>
            <a:tailEnd/>
          </a:ln>
        </p:spPr>
        <p:txBody>
          <a:bodyPr wrap="none"/>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spcBef>
                <a:spcPct val="0"/>
              </a:spcBef>
              <a:buClrTx/>
              <a:buSzTx/>
              <a:buFontTx/>
              <a:buNone/>
            </a:pPr>
            <a:endParaRPr lang="en-US" altLang="en-US">
              <a:solidFill>
                <a:srgbClr val="000000"/>
              </a:solidFill>
              <a:latin typeface="Tahoma" pitchFamily="34" charset="0"/>
            </a:endParaRPr>
          </a:p>
        </p:txBody>
      </p:sp>
      <p:sp>
        <p:nvSpPr>
          <p:cNvPr id="21524" name="Curved Up Arrow 6"/>
          <p:cNvSpPr>
            <a:spLocks noChangeArrowheads="1"/>
          </p:cNvSpPr>
          <p:nvPr/>
        </p:nvSpPr>
        <p:spPr bwMode="auto">
          <a:xfrm>
            <a:off x="9550400" y="1905000"/>
            <a:ext cx="1117600" cy="152400"/>
          </a:xfrm>
          <a:prstGeom prst="curvedUpArrow">
            <a:avLst>
              <a:gd name="adj1" fmla="val 25005"/>
              <a:gd name="adj2" fmla="val 50009"/>
              <a:gd name="adj3" fmla="val 25000"/>
            </a:avLst>
          </a:prstGeom>
          <a:solidFill>
            <a:schemeClr val="accent1"/>
          </a:solidFill>
          <a:ln w="9525">
            <a:solidFill>
              <a:schemeClr val="tx1"/>
            </a:solidFill>
            <a:miter lim="800000"/>
            <a:headEnd/>
            <a:tailEnd/>
          </a:ln>
        </p:spPr>
        <p:txBody>
          <a:bodyPr wrap="none"/>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spcBef>
                <a:spcPct val="0"/>
              </a:spcBef>
              <a:buClrTx/>
              <a:buSzTx/>
              <a:buFontTx/>
              <a:buNone/>
            </a:pPr>
            <a:endParaRPr lang="en-US" altLang="en-US">
              <a:solidFill>
                <a:srgbClr val="000000"/>
              </a:solidFill>
              <a:latin typeface="Tahoma" pitchFamily="34" charset="0"/>
            </a:endParaRPr>
          </a:p>
        </p:txBody>
      </p:sp>
      <p:sp>
        <p:nvSpPr>
          <p:cNvPr id="8" name="Minus 7"/>
          <p:cNvSpPr/>
          <p:nvPr/>
        </p:nvSpPr>
        <p:spPr bwMode="auto">
          <a:xfrm>
            <a:off x="6981825" y="1866900"/>
            <a:ext cx="508000" cy="76200"/>
          </a:xfrm>
          <a:prstGeom prst="mathMinus">
            <a:avLst/>
          </a:prstGeom>
          <a:solidFill>
            <a:srgbClr val="FF0000"/>
          </a:solidFill>
          <a:ln w="9525" cap="flat" cmpd="sng" algn="ctr">
            <a:solidFill>
              <a:schemeClr val="tx1"/>
            </a:solidFill>
            <a:prstDash val="solid"/>
            <a:miter lim="800000"/>
            <a:headEnd type="none" w="med" len="med"/>
            <a:tailEnd type="none" w="med" len="med"/>
          </a:ln>
          <a:effectLst/>
        </p:spPr>
        <p:txBody>
          <a:bodyPr wrap="none"/>
          <a:lstStyle/>
          <a:p>
            <a:pPr>
              <a:defRPr/>
            </a:pPr>
            <a:endParaRPr lang="en-US">
              <a:solidFill>
                <a:srgbClr val="000000"/>
              </a:solidFill>
            </a:endParaRPr>
          </a:p>
        </p:txBody>
      </p:sp>
      <p:sp>
        <p:nvSpPr>
          <p:cNvPr id="9" name="Minus 8"/>
          <p:cNvSpPr/>
          <p:nvPr/>
        </p:nvSpPr>
        <p:spPr bwMode="auto">
          <a:xfrm>
            <a:off x="7997825" y="1866900"/>
            <a:ext cx="508000" cy="76200"/>
          </a:xfrm>
          <a:prstGeom prst="mathMinus">
            <a:avLst/>
          </a:prstGeom>
          <a:solidFill>
            <a:srgbClr val="FF0000"/>
          </a:solidFill>
          <a:ln w="9525" cap="flat" cmpd="sng" algn="ctr">
            <a:solidFill>
              <a:schemeClr val="tx1"/>
            </a:solidFill>
            <a:prstDash val="solid"/>
            <a:miter lim="800000"/>
            <a:headEnd type="none" w="med" len="med"/>
            <a:tailEnd type="none" w="med" len="med"/>
          </a:ln>
          <a:effectLst/>
        </p:spPr>
        <p:txBody>
          <a:bodyPr wrap="none"/>
          <a:lstStyle/>
          <a:p>
            <a:pPr>
              <a:defRPr/>
            </a:pPr>
            <a:endParaRPr lang="en-US">
              <a:solidFill>
                <a:srgbClr val="000000"/>
              </a:solidFill>
            </a:endParaRPr>
          </a:p>
        </p:txBody>
      </p:sp>
      <p:sp>
        <p:nvSpPr>
          <p:cNvPr id="10" name="Minus 9"/>
          <p:cNvSpPr/>
          <p:nvPr/>
        </p:nvSpPr>
        <p:spPr bwMode="auto">
          <a:xfrm>
            <a:off x="8994775" y="1857375"/>
            <a:ext cx="508000" cy="76200"/>
          </a:xfrm>
          <a:prstGeom prst="mathMinus">
            <a:avLst/>
          </a:prstGeom>
          <a:solidFill>
            <a:schemeClr val="tx2"/>
          </a:solidFill>
          <a:ln w="9525" cap="flat" cmpd="sng" algn="ctr">
            <a:solidFill>
              <a:schemeClr val="tx1"/>
            </a:solidFill>
            <a:prstDash val="solid"/>
            <a:miter lim="800000"/>
            <a:headEnd type="none" w="med" len="med"/>
            <a:tailEnd type="none" w="med" len="med"/>
          </a:ln>
          <a:effectLst/>
        </p:spPr>
        <p:txBody>
          <a:bodyPr wrap="none"/>
          <a:lstStyle/>
          <a:p>
            <a:pPr>
              <a:defRPr/>
            </a:pPr>
            <a:endParaRPr lang="en-US">
              <a:solidFill>
                <a:srgbClr val="000000"/>
              </a:solidFill>
            </a:endParaRPr>
          </a:p>
        </p:txBody>
      </p:sp>
      <p:sp>
        <p:nvSpPr>
          <p:cNvPr id="11" name="Minus 10"/>
          <p:cNvSpPr/>
          <p:nvPr/>
        </p:nvSpPr>
        <p:spPr bwMode="auto">
          <a:xfrm>
            <a:off x="10039350" y="1857375"/>
            <a:ext cx="508000" cy="76200"/>
          </a:xfrm>
          <a:prstGeom prst="mathMinus">
            <a:avLst/>
          </a:prstGeom>
          <a:solidFill>
            <a:schemeClr val="tx2"/>
          </a:solidFill>
          <a:ln w="9525" cap="flat" cmpd="sng" algn="ctr">
            <a:solidFill>
              <a:schemeClr val="tx1"/>
            </a:solidFill>
            <a:prstDash val="solid"/>
            <a:miter lim="800000"/>
            <a:headEnd type="none" w="med" len="med"/>
            <a:tailEnd type="none" w="med" len="med"/>
          </a:ln>
          <a:effectLst/>
        </p:spPr>
        <p:txBody>
          <a:bodyPr wrap="none"/>
          <a:lstStyle/>
          <a:p>
            <a:pPr>
              <a:defRPr/>
            </a:pPr>
            <a:endParaRPr lang="en-US">
              <a:solidFill>
                <a:srgbClr val="000000"/>
              </a:solidFill>
            </a:endParaRPr>
          </a:p>
        </p:txBody>
      </p:sp>
      <p:graphicFrame>
        <p:nvGraphicFramePr>
          <p:cNvPr id="12" name="Table 11"/>
          <p:cNvGraphicFramePr>
            <a:graphicFrameLocks noGrp="1"/>
          </p:cNvGraphicFramePr>
          <p:nvPr>
            <p:extLst/>
          </p:nvPr>
        </p:nvGraphicFramePr>
        <p:xfrm>
          <a:off x="7404101" y="2209801"/>
          <a:ext cx="1231900" cy="457346"/>
        </p:xfrm>
        <a:graphic>
          <a:graphicData uri="http://schemas.openxmlformats.org/drawingml/2006/table">
            <a:tbl>
              <a:tblPr/>
              <a:tblGrid>
                <a:gridCol w="1231900"/>
              </a:tblGrid>
              <a:tr h="3968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err="1">
                          <a:ln>
                            <a:noFill/>
                          </a:ln>
                          <a:solidFill>
                            <a:schemeClr val="tx1"/>
                          </a:solidFill>
                          <a:effectLst/>
                          <a:latin typeface="Tahoma" charset="0"/>
                          <a:ea typeface="ＭＳ Ｐゴシック" charset="0"/>
                        </a:rPr>
                        <a:t>abcd</a:t>
                      </a:r>
                      <a:endParaRPr kumimoji="0" lang="en-US" sz="2400" b="1" i="0" u="none" strike="noStrike" cap="none" normalizeH="0" baseline="0" dirty="0">
                        <a:ln>
                          <a:noFill/>
                        </a:ln>
                        <a:solidFill>
                          <a:schemeClr val="tx1"/>
                        </a:solidFill>
                        <a:effectLst/>
                        <a:latin typeface="Tahoma" charset="0"/>
                        <a:ea typeface="ＭＳ Ｐゴシック" charset="0"/>
                      </a:endParaRPr>
                    </a:p>
                  </a:txBody>
                  <a:tcPr marL="121920" marR="121920" marT="45793" marB="4579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FEC99"/>
                    </a:solidFill>
                  </a:tcPr>
                </a:tc>
              </a:tr>
            </a:tbl>
          </a:graphicData>
        </a:graphic>
      </p:graphicFrame>
      <p:graphicFrame>
        <p:nvGraphicFramePr>
          <p:cNvPr id="13" name="Table 12"/>
          <p:cNvGraphicFramePr>
            <a:graphicFrameLocks noGrp="1"/>
          </p:cNvGraphicFramePr>
          <p:nvPr>
            <p:extLst/>
          </p:nvPr>
        </p:nvGraphicFramePr>
        <p:xfrm>
          <a:off x="9550400" y="2209801"/>
          <a:ext cx="1117600" cy="457346"/>
        </p:xfrm>
        <a:graphic>
          <a:graphicData uri="http://schemas.openxmlformats.org/drawingml/2006/table">
            <a:tbl>
              <a:tblPr/>
              <a:tblGrid>
                <a:gridCol w="1117600"/>
              </a:tblGrid>
              <a:tr h="3968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err="1">
                          <a:ln>
                            <a:noFill/>
                          </a:ln>
                          <a:solidFill>
                            <a:schemeClr val="tx1"/>
                          </a:solidFill>
                          <a:effectLst/>
                          <a:latin typeface="Tahoma" charset="0"/>
                          <a:ea typeface="ＭＳ Ｐゴシック" charset="0"/>
                        </a:rPr>
                        <a:t>acde</a:t>
                      </a:r>
                      <a:endParaRPr kumimoji="0" lang="en-US" sz="2400" b="1" i="0" u="none" strike="noStrike" cap="none" normalizeH="0" baseline="0" dirty="0">
                        <a:ln>
                          <a:noFill/>
                        </a:ln>
                        <a:solidFill>
                          <a:schemeClr val="tx1"/>
                        </a:solidFill>
                        <a:effectLst/>
                        <a:latin typeface="Tahoma" charset="0"/>
                        <a:ea typeface="ＭＳ Ｐゴシック" charset="0"/>
                      </a:endParaRPr>
                    </a:p>
                  </a:txBody>
                  <a:tcPr marL="121920" marR="121920" marT="45793" marB="4579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FEC99"/>
                    </a:solidFill>
                  </a:tcPr>
                </a:tc>
              </a:tr>
            </a:tbl>
          </a:graphicData>
        </a:graphic>
      </p:graphicFrame>
      <p:sp>
        <p:nvSpPr>
          <p:cNvPr id="21541" name="Down Arrow 13"/>
          <p:cNvSpPr>
            <a:spLocks noChangeArrowheads="1"/>
          </p:cNvSpPr>
          <p:nvPr/>
        </p:nvSpPr>
        <p:spPr bwMode="auto">
          <a:xfrm>
            <a:off x="7924800" y="2057400"/>
            <a:ext cx="254000" cy="152400"/>
          </a:xfrm>
          <a:prstGeom prst="downArrow">
            <a:avLst>
              <a:gd name="adj1" fmla="val 50000"/>
              <a:gd name="adj2" fmla="val 50000"/>
            </a:avLst>
          </a:prstGeom>
          <a:solidFill>
            <a:schemeClr val="accent1"/>
          </a:solidFill>
          <a:ln w="9525">
            <a:solidFill>
              <a:schemeClr val="tx1"/>
            </a:solidFill>
            <a:miter lim="800000"/>
            <a:headEnd/>
            <a:tailEnd/>
          </a:ln>
        </p:spPr>
        <p:txBody>
          <a:bodyPr wrap="none"/>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spcBef>
                <a:spcPct val="0"/>
              </a:spcBef>
              <a:buClrTx/>
              <a:buSzTx/>
              <a:buFontTx/>
              <a:buNone/>
            </a:pPr>
            <a:endParaRPr lang="en-US" altLang="en-US">
              <a:solidFill>
                <a:srgbClr val="000000"/>
              </a:solidFill>
              <a:latin typeface="Tahoma" pitchFamily="34" charset="0"/>
            </a:endParaRPr>
          </a:p>
        </p:txBody>
      </p:sp>
      <p:sp>
        <p:nvSpPr>
          <p:cNvPr id="21542" name="Down Arrow 14"/>
          <p:cNvSpPr>
            <a:spLocks noChangeArrowheads="1"/>
          </p:cNvSpPr>
          <p:nvPr/>
        </p:nvSpPr>
        <p:spPr bwMode="auto">
          <a:xfrm>
            <a:off x="9982200" y="2057400"/>
            <a:ext cx="254000" cy="152400"/>
          </a:xfrm>
          <a:prstGeom prst="downArrow">
            <a:avLst>
              <a:gd name="adj1" fmla="val 50000"/>
              <a:gd name="adj2" fmla="val 50000"/>
            </a:avLst>
          </a:prstGeom>
          <a:solidFill>
            <a:schemeClr val="accent1"/>
          </a:solidFill>
          <a:ln w="9525">
            <a:solidFill>
              <a:schemeClr val="tx1"/>
            </a:solidFill>
            <a:miter lim="800000"/>
            <a:headEnd/>
            <a:tailEnd/>
          </a:ln>
        </p:spPr>
        <p:txBody>
          <a:bodyPr wrap="none"/>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spcBef>
                <a:spcPct val="0"/>
              </a:spcBef>
              <a:buClrTx/>
              <a:buSzTx/>
              <a:buFontTx/>
              <a:buNone/>
            </a:pPr>
            <a:endParaRPr lang="en-US" altLang="en-US">
              <a:solidFill>
                <a:srgbClr val="000000"/>
              </a:solidFill>
              <a:latin typeface="Tahoma" pitchFamily="34" charset="0"/>
            </a:endParaRPr>
          </a:p>
        </p:txBody>
      </p:sp>
      <p:sp>
        <p:nvSpPr>
          <p:cNvPr id="16" name="Minus 15"/>
          <p:cNvSpPr/>
          <p:nvPr/>
        </p:nvSpPr>
        <p:spPr bwMode="auto">
          <a:xfrm>
            <a:off x="7772400" y="2514600"/>
            <a:ext cx="711200" cy="46038"/>
          </a:xfrm>
          <a:prstGeom prst="mathMinus">
            <a:avLst/>
          </a:prstGeom>
          <a:solidFill>
            <a:schemeClr val="tx2"/>
          </a:solidFill>
          <a:ln w="9525" cap="flat" cmpd="sng" algn="ctr">
            <a:solidFill>
              <a:schemeClr val="tx1"/>
            </a:solidFill>
            <a:prstDash val="solid"/>
            <a:miter lim="800000"/>
            <a:headEnd type="none" w="med" len="med"/>
            <a:tailEnd type="none" w="med" len="med"/>
          </a:ln>
          <a:effectLst/>
        </p:spPr>
        <p:txBody>
          <a:bodyPr wrap="none"/>
          <a:lstStyle/>
          <a:p>
            <a:pPr>
              <a:defRPr/>
            </a:pPr>
            <a:endParaRPr lang="en-US">
              <a:solidFill>
                <a:srgbClr val="000000"/>
              </a:solidFill>
            </a:endParaRPr>
          </a:p>
        </p:txBody>
      </p:sp>
      <p:sp>
        <p:nvSpPr>
          <p:cNvPr id="21544" name="Curved Up Arrow 16"/>
          <p:cNvSpPr>
            <a:spLocks noChangeArrowheads="1"/>
          </p:cNvSpPr>
          <p:nvPr/>
        </p:nvSpPr>
        <p:spPr bwMode="auto">
          <a:xfrm rot="-922558">
            <a:off x="8066618" y="2265363"/>
            <a:ext cx="3702049" cy="654050"/>
          </a:xfrm>
          <a:prstGeom prst="curvedUpArrow">
            <a:avLst>
              <a:gd name="adj1" fmla="val 25019"/>
              <a:gd name="adj2" fmla="val 50057"/>
              <a:gd name="adj3" fmla="val 25000"/>
            </a:avLst>
          </a:prstGeom>
          <a:solidFill>
            <a:schemeClr val="accent1"/>
          </a:solidFill>
          <a:ln w="9525">
            <a:solidFill>
              <a:schemeClr val="tx1"/>
            </a:solidFill>
            <a:miter lim="800000"/>
            <a:headEnd/>
            <a:tailEnd/>
          </a:ln>
        </p:spPr>
        <p:txBody>
          <a:bodyPr wrap="none"/>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spcBef>
                <a:spcPct val="0"/>
              </a:spcBef>
              <a:buClrTx/>
              <a:buSzTx/>
              <a:buFontTx/>
              <a:buNone/>
            </a:pPr>
            <a:endParaRPr lang="en-US" altLang="en-US">
              <a:solidFill>
                <a:srgbClr val="000000"/>
              </a:solidFill>
              <a:latin typeface="Tahoma" pitchFamily="34" charset="0"/>
            </a:endParaRPr>
          </a:p>
        </p:txBody>
      </p:sp>
      <p:sp>
        <p:nvSpPr>
          <p:cNvPr id="18" name="TextBox 17"/>
          <p:cNvSpPr txBox="1"/>
          <p:nvPr/>
        </p:nvSpPr>
        <p:spPr>
          <a:xfrm>
            <a:off x="7315200" y="1143000"/>
            <a:ext cx="1320800" cy="369888"/>
          </a:xfrm>
          <a:prstGeom prst="rect">
            <a:avLst/>
          </a:prstGeom>
          <a:solidFill>
            <a:schemeClr val="tx2">
              <a:lumMod val="20000"/>
              <a:lumOff val="80000"/>
            </a:schemeClr>
          </a:solidFill>
        </p:spPr>
        <p:txBody>
          <a:bodyPr>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pPr algn="ctr" eaLnBrk="1" hangingPunct="1">
              <a:defRPr/>
            </a:pPr>
            <a:r>
              <a:rPr lang="en-US" sz="1800" smtClean="0">
                <a:solidFill>
                  <a:srgbClr val="000000"/>
                </a:solidFill>
                <a:latin typeface="Calibri" charset="0"/>
              </a:rPr>
              <a:t>self-join</a:t>
            </a:r>
          </a:p>
        </p:txBody>
      </p:sp>
      <p:sp>
        <p:nvSpPr>
          <p:cNvPr id="19" name="TextBox 18"/>
          <p:cNvSpPr txBox="1"/>
          <p:nvPr/>
        </p:nvSpPr>
        <p:spPr>
          <a:xfrm>
            <a:off x="9448800" y="1143000"/>
            <a:ext cx="1320800" cy="369888"/>
          </a:xfrm>
          <a:prstGeom prst="rect">
            <a:avLst/>
          </a:prstGeom>
          <a:solidFill>
            <a:schemeClr val="tx2">
              <a:lumMod val="20000"/>
              <a:lumOff val="80000"/>
            </a:schemeClr>
          </a:solidFill>
        </p:spPr>
        <p:txBody>
          <a:bodyPr>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pPr algn="ctr" eaLnBrk="1" hangingPunct="1">
              <a:defRPr/>
            </a:pPr>
            <a:r>
              <a:rPr lang="en-US" sz="1800" smtClean="0">
                <a:solidFill>
                  <a:srgbClr val="000000"/>
                </a:solidFill>
                <a:latin typeface="Calibri" charset="0"/>
              </a:rPr>
              <a:t>self-join</a:t>
            </a:r>
          </a:p>
        </p:txBody>
      </p:sp>
      <p:sp>
        <p:nvSpPr>
          <p:cNvPr id="21" name="Multiply 20"/>
          <p:cNvSpPr/>
          <p:nvPr/>
        </p:nvSpPr>
        <p:spPr bwMode="auto">
          <a:xfrm>
            <a:off x="9205384" y="2057400"/>
            <a:ext cx="548216" cy="609600"/>
          </a:xfrm>
          <a:prstGeom prst="mathMultiply">
            <a:avLst/>
          </a:prstGeom>
          <a:solidFill>
            <a:srgbClr val="D7FDF9"/>
          </a:solidFill>
          <a:ln w="9525" cap="flat" cmpd="sng" algn="ctr">
            <a:solidFill>
              <a:schemeClr val="tx1"/>
            </a:solidFill>
            <a:prstDash val="solid"/>
            <a:miter lim="800000"/>
            <a:headEnd type="none" w="med" len="med"/>
            <a:tailEnd type="none" w="med" len="med"/>
          </a:ln>
          <a:effectLst/>
        </p:spPr>
        <p:txBody>
          <a:bodyPr wrap="none"/>
          <a:lstStyle/>
          <a:p>
            <a:pPr>
              <a:defRPr/>
            </a:pPr>
            <a:endParaRPr lang="en-US">
              <a:solidFill>
                <a:srgbClr val="000000"/>
              </a:solidFill>
            </a:endParaRPr>
          </a:p>
        </p:txBody>
      </p:sp>
      <p:sp>
        <p:nvSpPr>
          <p:cNvPr id="20" name="TextBox 19"/>
          <p:cNvSpPr txBox="1"/>
          <p:nvPr/>
        </p:nvSpPr>
        <p:spPr>
          <a:xfrm>
            <a:off x="9634440" y="3101983"/>
            <a:ext cx="1257300" cy="369888"/>
          </a:xfrm>
          <a:prstGeom prst="rect">
            <a:avLst/>
          </a:prstGeom>
          <a:solidFill>
            <a:schemeClr val="accent1">
              <a:lumMod val="20000"/>
              <a:lumOff val="80000"/>
            </a:schemeClr>
          </a:solidFill>
        </p:spPr>
        <p:txBody>
          <a:bodyPr>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pPr algn="ctr" eaLnBrk="1" hangingPunct="1">
              <a:defRPr/>
            </a:pPr>
            <a:r>
              <a:rPr lang="en-US" sz="1800" dirty="0" smtClean="0">
                <a:solidFill>
                  <a:srgbClr val="000000"/>
                </a:solidFill>
                <a:latin typeface="Calibri" charset="0"/>
              </a:rPr>
              <a:t>pruned</a:t>
            </a:r>
          </a:p>
        </p:txBody>
      </p:sp>
      <p:sp>
        <p:nvSpPr>
          <p:cNvPr id="22" name="Curved Right Arrow 21"/>
          <p:cNvSpPr/>
          <p:nvPr/>
        </p:nvSpPr>
        <p:spPr bwMode="auto">
          <a:xfrm rot="20251953">
            <a:off x="9255556" y="2451108"/>
            <a:ext cx="412751" cy="901700"/>
          </a:xfrm>
          <a:prstGeom prst="curvedRightArrow">
            <a:avLst>
              <a:gd name="adj1" fmla="val 25000"/>
              <a:gd name="adj2" fmla="val 50000"/>
              <a:gd name="adj3" fmla="val 69957"/>
            </a:avLst>
          </a:prstGeom>
          <a:solidFill>
            <a:schemeClr val="accent1">
              <a:lumMod val="20000"/>
              <a:lumOff val="80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en-US">
              <a:solidFill>
                <a:srgbClr val="000000"/>
              </a:solidFill>
            </a:endParaRPr>
          </a:p>
        </p:txBody>
      </p:sp>
    </p:spTree>
    <p:extLst>
      <p:ext uri="{BB962C8B-B14F-4D97-AF65-F5344CB8AC3E}">
        <p14:creationId xmlns:p14="http://schemas.microsoft.com/office/powerpoint/2010/main" val="30012788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50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50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508">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508">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508">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50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50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50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a:normAutofit/>
          </a:bodyPr>
          <a:lstStyle/>
          <a:p>
            <a:pPr eaLnBrk="1" hangingPunct="1"/>
            <a:r>
              <a:rPr lang="en-US" altLang="en-US" sz="4000" dirty="0" err="1" smtClean="0"/>
              <a:t>Apriori</a:t>
            </a:r>
            <a:r>
              <a:rPr lang="en-US" altLang="en-US" sz="4000" dirty="0" smtClean="0"/>
              <a:t>: Improvements and Alternatives</a:t>
            </a:r>
          </a:p>
        </p:txBody>
      </p:sp>
      <p:sp>
        <p:nvSpPr>
          <p:cNvPr id="22532" name="Rectangle 3"/>
          <p:cNvSpPr>
            <a:spLocks noGrp="1" noChangeArrowheads="1"/>
          </p:cNvSpPr>
          <p:nvPr>
            <p:ph idx="1"/>
          </p:nvPr>
        </p:nvSpPr>
        <p:spPr>
          <a:xfrm>
            <a:off x="609600" y="1154548"/>
            <a:ext cx="10871200" cy="5257800"/>
          </a:xfrm>
        </p:spPr>
        <p:txBody>
          <a:bodyPr/>
          <a:lstStyle/>
          <a:p>
            <a:pPr eaLnBrk="1" hangingPunct="1">
              <a:spcBef>
                <a:spcPts val="600"/>
              </a:spcBef>
            </a:pPr>
            <a:r>
              <a:rPr lang="en-US" altLang="en-US" dirty="0" smtClean="0"/>
              <a:t>Reduce passes of transaction database scans</a:t>
            </a:r>
          </a:p>
          <a:p>
            <a:pPr lvl="1" eaLnBrk="1" hangingPunct="1">
              <a:spcBef>
                <a:spcPts val="600"/>
              </a:spcBef>
            </a:pPr>
            <a:r>
              <a:rPr lang="en-US" altLang="en-US" dirty="0" smtClean="0"/>
              <a:t>Partitioning (e.g., </a:t>
            </a:r>
            <a:r>
              <a:rPr lang="en-US" altLang="en-US" dirty="0" err="1" smtClean="0"/>
              <a:t>Savasere</a:t>
            </a:r>
            <a:r>
              <a:rPr lang="en-US" altLang="en-US" dirty="0" smtClean="0"/>
              <a:t>, et al., 1995)</a:t>
            </a:r>
          </a:p>
          <a:p>
            <a:pPr lvl="1" eaLnBrk="1" hangingPunct="1">
              <a:spcBef>
                <a:spcPts val="600"/>
              </a:spcBef>
            </a:pPr>
            <a:r>
              <a:rPr lang="en-US" altLang="en-US" dirty="0" smtClean="0"/>
              <a:t>Dynamic </a:t>
            </a:r>
            <a:r>
              <a:rPr lang="en-US" altLang="en-US" dirty="0" err="1" smtClean="0"/>
              <a:t>itemset</a:t>
            </a:r>
            <a:r>
              <a:rPr lang="en-US" altLang="en-US" dirty="0" smtClean="0"/>
              <a:t> counting (</a:t>
            </a:r>
            <a:r>
              <a:rPr lang="en-US" altLang="en-US" dirty="0" err="1" smtClean="0"/>
              <a:t>Brin</a:t>
            </a:r>
            <a:r>
              <a:rPr lang="en-US" altLang="en-US" dirty="0" smtClean="0"/>
              <a:t>, et al., 1997)</a:t>
            </a:r>
          </a:p>
          <a:p>
            <a:pPr eaLnBrk="1" hangingPunct="1">
              <a:spcBef>
                <a:spcPts val="600"/>
              </a:spcBef>
            </a:pPr>
            <a:r>
              <a:rPr lang="en-US" altLang="en-US" dirty="0" smtClean="0"/>
              <a:t>Shrink the number of candidates</a:t>
            </a:r>
          </a:p>
          <a:p>
            <a:pPr lvl="1" eaLnBrk="1" hangingPunct="1">
              <a:spcBef>
                <a:spcPts val="600"/>
              </a:spcBef>
            </a:pPr>
            <a:r>
              <a:rPr lang="en-US" altLang="en-US" dirty="0" smtClean="0"/>
              <a:t>Hashing (e.g., DHP: Park, et al., 1995)</a:t>
            </a:r>
          </a:p>
          <a:p>
            <a:pPr lvl="1" eaLnBrk="1" hangingPunct="1">
              <a:spcBef>
                <a:spcPts val="600"/>
              </a:spcBef>
            </a:pPr>
            <a:r>
              <a:rPr lang="en-US" altLang="en-US" dirty="0" smtClean="0"/>
              <a:t>Pruning by support lower bounding (e.g., </a:t>
            </a:r>
            <a:r>
              <a:rPr lang="en-US" altLang="en-US" dirty="0" err="1" smtClean="0"/>
              <a:t>Bayardo</a:t>
            </a:r>
            <a:r>
              <a:rPr lang="en-US" altLang="en-US" dirty="0" smtClean="0"/>
              <a:t> 1998)</a:t>
            </a:r>
          </a:p>
          <a:p>
            <a:pPr lvl="1" eaLnBrk="1" hangingPunct="1">
              <a:spcBef>
                <a:spcPts val="600"/>
              </a:spcBef>
            </a:pPr>
            <a:r>
              <a:rPr lang="en-US" altLang="en-US" dirty="0" smtClean="0"/>
              <a:t>Sampling (e.g., </a:t>
            </a:r>
            <a:r>
              <a:rPr lang="en-US" altLang="en-US" dirty="0" err="1" smtClean="0"/>
              <a:t>Toivonen</a:t>
            </a:r>
            <a:r>
              <a:rPr lang="en-US" altLang="en-US" dirty="0" smtClean="0"/>
              <a:t>, 1996)</a:t>
            </a:r>
          </a:p>
          <a:p>
            <a:pPr eaLnBrk="1" hangingPunct="1">
              <a:spcBef>
                <a:spcPts val="600"/>
              </a:spcBef>
            </a:pPr>
            <a:r>
              <a:rPr lang="en-US" altLang="en-US" dirty="0" smtClean="0"/>
              <a:t>Exploring special data structures</a:t>
            </a:r>
          </a:p>
          <a:p>
            <a:pPr lvl="1" eaLnBrk="1" hangingPunct="1">
              <a:spcBef>
                <a:spcPts val="600"/>
              </a:spcBef>
            </a:pPr>
            <a:r>
              <a:rPr lang="en-US" altLang="en-US" dirty="0" smtClean="0"/>
              <a:t>Tree projection (Agarwal, et al., 2001)</a:t>
            </a:r>
          </a:p>
          <a:p>
            <a:pPr lvl="1" eaLnBrk="1" hangingPunct="1">
              <a:spcBef>
                <a:spcPts val="600"/>
              </a:spcBef>
            </a:pPr>
            <a:r>
              <a:rPr lang="en-US" altLang="en-US" dirty="0" smtClean="0"/>
              <a:t>H-miner (Pei, et al., 2001)</a:t>
            </a:r>
          </a:p>
          <a:p>
            <a:pPr lvl="1" eaLnBrk="1" hangingPunct="1">
              <a:spcBef>
                <a:spcPts val="600"/>
              </a:spcBef>
            </a:pPr>
            <a:r>
              <a:rPr lang="en-US" altLang="en-US" dirty="0" err="1" smtClean="0"/>
              <a:t>Hypecube</a:t>
            </a:r>
            <a:r>
              <a:rPr lang="en-US" altLang="en-US" dirty="0" smtClean="0"/>
              <a:t> decomposition (e.g., LCM: Uno, et al., 2004)</a:t>
            </a:r>
          </a:p>
        </p:txBody>
      </p:sp>
      <p:grpSp>
        <p:nvGrpSpPr>
          <p:cNvPr id="2" name="Group 1"/>
          <p:cNvGrpSpPr/>
          <p:nvPr/>
        </p:nvGrpSpPr>
        <p:grpSpPr>
          <a:xfrm>
            <a:off x="7569391" y="1496566"/>
            <a:ext cx="2813447" cy="707886"/>
            <a:chOff x="7569391" y="1496566"/>
            <a:chExt cx="2813447" cy="707886"/>
          </a:xfrm>
        </p:grpSpPr>
        <p:sp>
          <p:nvSpPr>
            <p:cNvPr id="22537" name="Right Arrow 1"/>
            <p:cNvSpPr>
              <a:spLocks noChangeArrowheads="1"/>
            </p:cNvSpPr>
            <p:nvPr/>
          </p:nvSpPr>
          <p:spPr bwMode="auto">
            <a:xfrm rot="9716294">
              <a:off x="7569391" y="1697918"/>
              <a:ext cx="577758" cy="305182"/>
            </a:xfrm>
            <a:prstGeom prst="rightArrow">
              <a:avLst>
                <a:gd name="adj1" fmla="val 50000"/>
                <a:gd name="adj2" fmla="val 50000"/>
              </a:avLst>
            </a:prstGeom>
            <a:solidFill>
              <a:srgbClr val="FFC000"/>
            </a:solidFill>
            <a:ln w="9525">
              <a:solidFill>
                <a:schemeClr val="tx1"/>
              </a:solidFill>
              <a:miter lim="800000"/>
              <a:headEnd/>
              <a:tailEnd/>
            </a:ln>
          </p:spPr>
          <p:txBody>
            <a:bodyPr wrap="none"/>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spcBef>
                  <a:spcPct val="0"/>
                </a:spcBef>
                <a:buClrTx/>
                <a:buSzTx/>
                <a:buFontTx/>
                <a:buNone/>
              </a:pPr>
              <a:endParaRPr lang="en-US" altLang="en-US">
                <a:solidFill>
                  <a:srgbClr val="000000"/>
                </a:solidFill>
                <a:latin typeface="Tahoma" pitchFamily="34" charset="0"/>
              </a:endParaRPr>
            </a:p>
          </p:txBody>
        </p:sp>
        <p:sp>
          <p:nvSpPr>
            <p:cNvPr id="22538" name="TextBox 2"/>
            <p:cNvSpPr txBox="1">
              <a:spLocks noChangeArrowheads="1"/>
            </p:cNvSpPr>
            <p:nvPr/>
          </p:nvSpPr>
          <p:spPr bwMode="auto">
            <a:xfrm>
              <a:off x="8178769" y="1496566"/>
              <a:ext cx="2204069" cy="70788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lgn="ctr" eaLnBrk="1" hangingPunct="1">
                <a:spcBef>
                  <a:spcPct val="0"/>
                </a:spcBef>
                <a:buClrTx/>
                <a:buSzTx/>
                <a:buFontTx/>
                <a:buNone/>
              </a:pPr>
              <a:r>
                <a:rPr lang="en-US" altLang="en-US" sz="2000" dirty="0">
                  <a:solidFill>
                    <a:srgbClr val="000000"/>
                  </a:solidFill>
                </a:rPr>
                <a:t>To be discussed in subsequent slides</a:t>
              </a:r>
            </a:p>
          </p:txBody>
        </p:sp>
      </p:grpSp>
      <p:grpSp>
        <p:nvGrpSpPr>
          <p:cNvPr id="12" name="Group 11"/>
          <p:cNvGrpSpPr/>
          <p:nvPr/>
        </p:nvGrpSpPr>
        <p:grpSpPr>
          <a:xfrm>
            <a:off x="7038327" y="2969714"/>
            <a:ext cx="2813447" cy="707886"/>
            <a:chOff x="7569391" y="1496566"/>
            <a:chExt cx="2813447" cy="707886"/>
          </a:xfrm>
        </p:grpSpPr>
        <p:sp>
          <p:nvSpPr>
            <p:cNvPr id="13" name="Right Arrow 1"/>
            <p:cNvSpPr>
              <a:spLocks noChangeArrowheads="1"/>
            </p:cNvSpPr>
            <p:nvPr/>
          </p:nvSpPr>
          <p:spPr bwMode="auto">
            <a:xfrm rot="9716294">
              <a:off x="7569391" y="1697918"/>
              <a:ext cx="577758" cy="305182"/>
            </a:xfrm>
            <a:prstGeom prst="rightArrow">
              <a:avLst>
                <a:gd name="adj1" fmla="val 50000"/>
                <a:gd name="adj2" fmla="val 50000"/>
              </a:avLst>
            </a:prstGeom>
            <a:solidFill>
              <a:srgbClr val="FFC000"/>
            </a:solidFill>
            <a:ln w="9525">
              <a:solidFill>
                <a:schemeClr val="tx1"/>
              </a:solidFill>
              <a:miter lim="800000"/>
              <a:headEnd/>
              <a:tailEnd/>
            </a:ln>
          </p:spPr>
          <p:txBody>
            <a:bodyPr wrap="none"/>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spcBef>
                  <a:spcPct val="0"/>
                </a:spcBef>
                <a:buClrTx/>
                <a:buSzTx/>
                <a:buFontTx/>
                <a:buNone/>
              </a:pPr>
              <a:endParaRPr lang="en-US" altLang="en-US">
                <a:solidFill>
                  <a:srgbClr val="000000"/>
                </a:solidFill>
                <a:latin typeface="Tahoma" pitchFamily="34" charset="0"/>
              </a:endParaRPr>
            </a:p>
          </p:txBody>
        </p:sp>
        <p:sp>
          <p:nvSpPr>
            <p:cNvPr id="14" name="TextBox 2"/>
            <p:cNvSpPr txBox="1">
              <a:spLocks noChangeArrowheads="1"/>
            </p:cNvSpPr>
            <p:nvPr/>
          </p:nvSpPr>
          <p:spPr bwMode="auto">
            <a:xfrm>
              <a:off x="8178769" y="1496566"/>
              <a:ext cx="2204069" cy="70788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lgn="ctr" eaLnBrk="1" hangingPunct="1">
                <a:spcBef>
                  <a:spcPct val="0"/>
                </a:spcBef>
                <a:buClrTx/>
                <a:buSzTx/>
                <a:buFontTx/>
                <a:buNone/>
              </a:pPr>
              <a:r>
                <a:rPr lang="en-US" altLang="en-US" sz="2000" dirty="0">
                  <a:solidFill>
                    <a:srgbClr val="000000"/>
                  </a:solidFill>
                </a:rPr>
                <a:t>To be discussed in subsequent slides</a:t>
              </a:r>
            </a:p>
          </p:txBody>
        </p:sp>
      </p:grpSp>
    </p:spTree>
    <p:extLst>
      <p:ext uri="{BB962C8B-B14F-4D97-AF65-F5344CB8AC3E}">
        <p14:creationId xmlns:p14="http://schemas.microsoft.com/office/powerpoint/2010/main" val="38872714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3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53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53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532">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532">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53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2532">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532">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532">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53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812800" y="304800"/>
            <a:ext cx="10390717" cy="609600"/>
          </a:xfrm>
        </p:spPr>
        <p:txBody>
          <a:bodyPr>
            <a:noAutofit/>
          </a:bodyPr>
          <a:lstStyle/>
          <a:p>
            <a:pPr eaLnBrk="1" hangingPunct="1"/>
            <a:r>
              <a:rPr lang="en-US" altLang="en-US" sz="4000" dirty="0" smtClean="0"/>
              <a:t>Partitioning: Scan Database Only Twice</a:t>
            </a:r>
          </a:p>
        </p:txBody>
      </p:sp>
      <p:sp>
        <p:nvSpPr>
          <p:cNvPr id="25603" name="Rectangle 3"/>
          <p:cNvSpPr>
            <a:spLocks noGrp="1" noChangeArrowheads="1"/>
          </p:cNvSpPr>
          <p:nvPr>
            <p:ph idx="1"/>
          </p:nvPr>
        </p:nvSpPr>
        <p:spPr>
          <a:xfrm>
            <a:off x="508000" y="1152525"/>
            <a:ext cx="11277600" cy="771525"/>
          </a:xfrm>
        </p:spPr>
        <p:txBody>
          <a:bodyPr/>
          <a:lstStyle/>
          <a:p>
            <a:pPr eaLnBrk="1" hangingPunct="1"/>
            <a:r>
              <a:rPr lang="en-US" altLang="en-US" sz="2400" dirty="0" smtClean="0"/>
              <a:t>Theorem: </a:t>
            </a:r>
            <a:r>
              <a:rPr lang="en-US" altLang="en-US" sz="2400" i="1" dirty="0" smtClean="0"/>
              <a:t>Any </a:t>
            </a:r>
            <a:r>
              <a:rPr lang="en-US" altLang="en-US" sz="2400" i="1" dirty="0" err="1" smtClean="0"/>
              <a:t>itemset</a:t>
            </a:r>
            <a:r>
              <a:rPr lang="en-US" altLang="en-US" sz="2400" i="1" dirty="0" smtClean="0"/>
              <a:t> that is potentially frequent in TDB must be frequent in at least one of the partitions of TDB   </a:t>
            </a:r>
          </a:p>
        </p:txBody>
      </p:sp>
      <p:grpSp>
        <p:nvGrpSpPr>
          <p:cNvPr id="23557" name="Group 2"/>
          <p:cNvGrpSpPr>
            <a:grpSpLocks/>
          </p:cNvGrpSpPr>
          <p:nvPr/>
        </p:nvGrpSpPr>
        <p:grpSpPr bwMode="auto">
          <a:xfrm>
            <a:off x="715224" y="2034955"/>
            <a:ext cx="10749009" cy="1862061"/>
            <a:chOff x="364031" y="4267200"/>
            <a:chExt cx="8703769" cy="2281283"/>
          </a:xfrm>
        </p:grpSpPr>
        <p:sp>
          <p:nvSpPr>
            <p:cNvPr id="23559" name="Rectangle 6"/>
            <p:cNvSpPr>
              <a:spLocks noChangeArrowheads="1"/>
            </p:cNvSpPr>
            <p:nvPr/>
          </p:nvSpPr>
          <p:spPr bwMode="auto">
            <a:xfrm>
              <a:off x="990600" y="4343400"/>
              <a:ext cx="1143000" cy="1447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spcBef>
                  <a:spcPct val="0"/>
                </a:spcBef>
                <a:buClrTx/>
                <a:buSzTx/>
                <a:buFontTx/>
                <a:buNone/>
              </a:pPr>
              <a:endParaRPr lang="en-US" altLang="en-US">
                <a:solidFill>
                  <a:srgbClr val="000000"/>
                </a:solidFill>
                <a:latin typeface="Tahoma" pitchFamily="34" charset="0"/>
              </a:endParaRPr>
            </a:p>
          </p:txBody>
        </p:sp>
        <p:sp>
          <p:nvSpPr>
            <p:cNvPr id="23560" name="Rectangle 7"/>
            <p:cNvSpPr>
              <a:spLocks noChangeArrowheads="1"/>
            </p:cNvSpPr>
            <p:nvPr/>
          </p:nvSpPr>
          <p:spPr bwMode="auto">
            <a:xfrm>
              <a:off x="2857500" y="4267200"/>
              <a:ext cx="1143000" cy="1447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spcBef>
                  <a:spcPct val="0"/>
                </a:spcBef>
                <a:buClrTx/>
                <a:buSzTx/>
                <a:buFontTx/>
                <a:buNone/>
              </a:pPr>
              <a:endParaRPr lang="en-US" altLang="en-US">
                <a:solidFill>
                  <a:srgbClr val="000000"/>
                </a:solidFill>
                <a:latin typeface="Tahoma" pitchFamily="34" charset="0"/>
              </a:endParaRPr>
            </a:p>
          </p:txBody>
        </p:sp>
        <p:sp>
          <p:nvSpPr>
            <p:cNvPr id="23561" name="Rectangle 8"/>
            <p:cNvSpPr>
              <a:spLocks noChangeArrowheads="1"/>
            </p:cNvSpPr>
            <p:nvPr/>
          </p:nvSpPr>
          <p:spPr bwMode="auto">
            <a:xfrm>
              <a:off x="5943600" y="4267200"/>
              <a:ext cx="1143000" cy="1371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spcBef>
                  <a:spcPct val="0"/>
                </a:spcBef>
                <a:buClrTx/>
                <a:buSzTx/>
                <a:buFontTx/>
                <a:buNone/>
              </a:pPr>
              <a:endParaRPr lang="en-US" altLang="en-US">
                <a:solidFill>
                  <a:srgbClr val="000000"/>
                </a:solidFill>
                <a:latin typeface="Tahoma" pitchFamily="34" charset="0"/>
              </a:endParaRPr>
            </a:p>
          </p:txBody>
        </p:sp>
        <p:sp>
          <p:nvSpPr>
            <p:cNvPr id="23562" name="Oval 9"/>
            <p:cNvSpPr>
              <a:spLocks noChangeArrowheads="1"/>
            </p:cNvSpPr>
            <p:nvPr/>
          </p:nvSpPr>
          <p:spPr bwMode="auto">
            <a:xfrm>
              <a:off x="4572000" y="5105400"/>
              <a:ext cx="46038" cy="46038"/>
            </a:xfrm>
            <a:prstGeom prst="ellipse">
              <a:avLst/>
            </a:prstGeom>
            <a:solidFill>
              <a:schemeClr val="accent1"/>
            </a:solidFill>
            <a:ln w="9525">
              <a:solidFill>
                <a:schemeClr val="tx1"/>
              </a:solidFill>
              <a:miter lim="800000"/>
              <a:headEnd/>
              <a:tailEnd/>
            </a:ln>
          </p:spPr>
          <p:txBody>
            <a:bodyPr wrap="none"/>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spcBef>
                  <a:spcPct val="0"/>
                </a:spcBef>
                <a:buClrTx/>
                <a:buSzTx/>
                <a:buFontTx/>
                <a:buNone/>
              </a:pPr>
              <a:endParaRPr lang="en-US" altLang="en-US">
                <a:solidFill>
                  <a:srgbClr val="000000"/>
                </a:solidFill>
                <a:latin typeface="Tahoma" pitchFamily="34" charset="0"/>
              </a:endParaRPr>
            </a:p>
          </p:txBody>
        </p:sp>
        <p:sp>
          <p:nvSpPr>
            <p:cNvPr id="23563" name="Oval 11"/>
            <p:cNvSpPr>
              <a:spLocks noChangeArrowheads="1"/>
            </p:cNvSpPr>
            <p:nvPr/>
          </p:nvSpPr>
          <p:spPr bwMode="auto">
            <a:xfrm>
              <a:off x="4906963" y="5105400"/>
              <a:ext cx="46037" cy="46038"/>
            </a:xfrm>
            <a:prstGeom prst="ellipse">
              <a:avLst/>
            </a:prstGeom>
            <a:solidFill>
              <a:schemeClr val="accent1"/>
            </a:solidFill>
            <a:ln w="9525">
              <a:solidFill>
                <a:schemeClr val="tx1"/>
              </a:solidFill>
              <a:miter lim="800000"/>
              <a:headEnd/>
              <a:tailEnd/>
            </a:ln>
          </p:spPr>
          <p:txBody>
            <a:bodyPr wrap="none"/>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spcBef>
                  <a:spcPct val="0"/>
                </a:spcBef>
                <a:buClrTx/>
                <a:buSzTx/>
                <a:buFontTx/>
                <a:buNone/>
              </a:pPr>
              <a:endParaRPr lang="en-US" altLang="en-US">
                <a:solidFill>
                  <a:srgbClr val="000000"/>
                </a:solidFill>
                <a:latin typeface="Tahoma" pitchFamily="34" charset="0"/>
              </a:endParaRPr>
            </a:p>
          </p:txBody>
        </p:sp>
        <p:sp>
          <p:nvSpPr>
            <p:cNvPr id="23564" name="Oval 12"/>
            <p:cNvSpPr>
              <a:spLocks noChangeArrowheads="1"/>
            </p:cNvSpPr>
            <p:nvPr/>
          </p:nvSpPr>
          <p:spPr bwMode="auto">
            <a:xfrm>
              <a:off x="5257800" y="5105400"/>
              <a:ext cx="46038" cy="46038"/>
            </a:xfrm>
            <a:prstGeom prst="ellipse">
              <a:avLst/>
            </a:prstGeom>
            <a:solidFill>
              <a:schemeClr val="accent1"/>
            </a:solidFill>
            <a:ln w="9525">
              <a:solidFill>
                <a:schemeClr val="tx1"/>
              </a:solidFill>
              <a:miter lim="800000"/>
              <a:headEnd/>
              <a:tailEnd/>
            </a:ln>
          </p:spPr>
          <p:txBody>
            <a:bodyPr wrap="none"/>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spcBef>
                  <a:spcPct val="0"/>
                </a:spcBef>
                <a:buClrTx/>
                <a:buSzTx/>
                <a:buFontTx/>
                <a:buNone/>
              </a:pPr>
              <a:endParaRPr lang="en-US" altLang="en-US">
                <a:solidFill>
                  <a:srgbClr val="000000"/>
                </a:solidFill>
                <a:latin typeface="Tahoma" pitchFamily="34" charset="0"/>
              </a:endParaRPr>
            </a:p>
          </p:txBody>
        </p:sp>
        <p:sp>
          <p:nvSpPr>
            <p:cNvPr id="23565" name="TextBox 13"/>
            <p:cNvSpPr txBox="1">
              <a:spLocks noChangeArrowheads="1"/>
            </p:cNvSpPr>
            <p:nvPr/>
          </p:nvSpPr>
          <p:spPr bwMode="auto">
            <a:xfrm>
              <a:off x="1219200" y="5791200"/>
              <a:ext cx="76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spcBef>
                  <a:spcPct val="0"/>
                </a:spcBef>
                <a:buClrTx/>
                <a:buSzTx/>
                <a:buFontTx/>
                <a:buNone/>
              </a:pPr>
              <a:r>
                <a:rPr lang="en-US" altLang="en-US" sz="1800">
                  <a:solidFill>
                    <a:srgbClr val="000000"/>
                  </a:solidFill>
                  <a:latin typeface="Tahoma" pitchFamily="34" charset="0"/>
                </a:rPr>
                <a:t>TDB</a:t>
              </a:r>
              <a:r>
                <a:rPr lang="en-US" altLang="en-US" sz="1800" baseline="-25000">
                  <a:solidFill>
                    <a:srgbClr val="000000"/>
                  </a:solidFill>
                  <a:latin typeface="Tahoma" pitchFamily="34" charset="0"/>
                </a:rPr>
                <a:t>1</a:t>
              </a:r>
            </a:p>
          </p:txBody>
        </p:sp>
        <p:sp>
          <p:nvSpPr>
            <p:cNvPr id="23566" name="TextBox 14"/>
            <p:cNvSpPr txBox="1">
              <a:spLocks noChangeArrowheads="1"/>
            </p:cNvSpPr>
            <p:nvPr/>
          </p:nvSpPr>
          <p:spPr bwMode="auto">
            <a:xfrm>
              <a:off x="3048000" y="5715000"/>
              <a:ext cx="76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spcBef>
                  <a:spcPct val="0"/>
                </a:spcBef>
                <a:buClrTx/>
                <a:buSzTx/>
                <a:buFontTx/>
                <a:buNone/>
              </a:pPr>
              <a:r>
                <a:rPr lang="en-US" altLang="en-US" sz="1800">
                  <a:solidFill>
                    <a:srgbClr val="000000"/>
                  </a:solidFill>
                  <a:latin typeface="Tahoma" pitchFamily="34" charset="0"/>
                </a:rPr>
                <a:t>TDB</a:t>
              </a:r>
              <a:r>
                <a:rPr lang="en-US" altLang="en-US" sz="1800" baseline="-25000">
                  <a:solidFill>
                    <a:srgbClr val="000000"/>
                  </a:solidFill>
                  <a:latin typeface="Tahoma" pitchFamily="34" charset="0"/>
                </a:rPr>
                <a:t>2</a:t>
              </a:r>
            </a:p>
          </p:txBody>
        </p:sp>
        <p:sp>
          <p:nvSpPr>
            <p:cNvPr id="23567" name="TextBox 15"/>
            <p:cNvSpPr txBox="1">
              <a:spLocks noChangeArrowheads="1"/>
            </p:cNvSpPr>
            <p:nvPr/>
          </p:nvSpPr>
          <p:spPr bwMode="auto">
            <a:xfrm>
              <a:off x="6172200" y="5715000"/>
              <a:ext cx="68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spcBef>
                  <a:spcPct val="0"/>
                </a:spcBef>
                <a:buClrTx/>
                <a:buSzTx/>
                <a:buFontTx/>
                <a:buNone/>
              </a:pPr>
              <a:r>
                <a:rPr lang="en-US" altLang="en-US" sz="1800">
                  <a:solidFill>
                    <a:srgbClr val="000000"/>
                  </a:solidFill>
                  <a:latin typeface="Tahoma" pitchFamily="34" charset="0"/>
                </a:rPr>
                <a:t>TDB</a:t>
              </a:r>
              <a:r>
                <a:rPr lang="en-US" altLang="en-US" sz="1800" baseline="-25000">
                  <a:solidFill>
                    <a:srgbClr val="000000"/>
                  </a:solidFill>
                  <a:latin typeface="Tahoma" pitchFamily="34" charset="0"/>
                </a:rPr>
                <a:t>k</a:t>
              </a:r>
            </a:p>
          </p:txBody>
        </p:sp>
        <p:sp>
          <p:nvSpPr>
            <p:cNvPr id="23568" name="TextBox 16"/>
            <p:cNvSpPr txBox="1">
              <a:spLocks noChangeArrowheads="1"/>
            </p:cNvSpPr>
            <p:nvPr/>
          </p:nvSpPr>
          <p:spPr bwMode="auto">
            <a:xfrm>
              <a:off x="2362200" y="5715000"/>
              <a:ext cx="228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spcBef>
                  <a:spcPct val="0"/>
                </a:spcBef>
                <a:buClrTx/>
                <a:buSzTx/>
                <a:buFontTx/>
                <a:buNone/>
              </a:pPr>
              <a:r>
                <a:rPr lang="en-US" altLang="en-US" sz="1800">
                  <a:solidFill>
                    <a:srgbClr val="000000"/>
                  </a:solidFill>
                  <a:latin typeface="Tahoma" pitchFamily="34" charset="0"/>
                </a:rPr>
                <a:t>+</a:t>
              </a:r>
            </a:p>
          </p:txBody>
        </p:sp>
        <p:sp>
          <p:nvSpPr>
            <p:cNvPr id="23569" name="TextBox 18"/>
            <p:cNvSpPr txBox="1">
              <a:spLocks noChangeArrowheads="1"/>
            </p:cNvSpPr>
            <p:nvPr/>
          </p:nvSpPr>
          <p:spPr bwMode="auto">
            <a:xfrm>
              <a:off x="7350126" y="5715000"/>
              <a:ext cx="1371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spcBef>
                  <a:spcPct val="0"/>
                </a:spcBef>
                <a:buClrTx/>
                <a:buSzTx/>
                <a:buFontTx/>
                <a:buNone/>
              </a:pPr>
              <a:r>
                <a:rPr lang="en-US" altLang="en-US" sz="1800" dirty="0">
                  <a:solidFill>
                    <a:srgbClr val="000000"/>
                  </a:solidFill>
                  <a:latin typeface="Tahoma" pitchFamily="34" charset="0"/>
                </a:rPr>
                <a:t>=       TDB</a:t>
              </a:r>
            </a:p>
          </p:txBody>
        </p:sp>
        <p:sp>
          <p:nvSpPr>
            <p:cNvPr id="23570" name="TextBox 19"/>
            <p:cNvSpPr txBox="1">
              <a:spLocks noChangeArrowheads="1"/>
            </p:cNvSpPr>
            <p:nvPr/>
          </p:nvSpPr>
          <p:spPr bwMode="auto">
            <a:xfrm>
              <a:off x="5638800" y="5715000"/>
              <a:ext cx="228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spcBef>
                  <a:spcPct val="0"/>
                </a:spcBef>
                <a:buClrTx/>
                <a:buSzTx/>
                <a:buFontTx/>
                <a:buNone/>
              </a:pPr>
              <a:r>
                <a:rPr lang="en-US" altLang="en-US" sz="1800">
                  <a:solidFill>
                    <a:srgbClr val="000000"/>
                  </a:solidFill>
                  <a:latin typeface="Tahoma" pitchFamily="34" charset="0"/>
                </a:rPr>
                <a:t>+</a:t>
              </a:r>
            </a:p>
          </p:txBody>
        </p:sp>
        <p:sp>
          <p:nvSpPr>
            <p:cNvPr id="23571" name="TextBox 20"/>
            <p:cNvSpPr txBox="1">
              <a:spLocks noChangeArrowheads="1"/>
            </p:cNvSpPr>
            <p:nvPr/>
          </p:nvSpPr>
          <p:spPr bwMode="auto">
            <a:xfrm>
              <a:off x="4114800" y="5715000"/>
              <a:ext cx="228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spcBef>
                  <a:spcPct val="0"/>
                </a:spcBef>
                <a:buClrTx/>
                <a:buSzTx/>
                <a:buFontTx/>
                <a:buNone/>
              </a:pPr>
              <a:r>
                <a:rPr lang="en-US" altLang="en-US" sz="1800">
                  <a:solidFill>
                    <a:srgbClr val="000000"/>
                  </a:solidFill>
                  <a:latin typeface="Tahoma" pitchFamily="34" charset="0"/>
                </a:rPr>
                <a:t>+</a:t>
              </a:r>
            </a:p>
          </p:txBody>
        </p:sp>
        <p:sp>
          <p:nvSpPr>
            <p:cNvPr id="23572" name="TextBox 21"/>
            <p:cNvSpPr txBox="1">
              <a:spLocks noChangeArrowheads="1"/>
            </p:cNvSpPr>
            <p:nvPr/>
          </p:nvSpPr>
          <p:spPr bwMode="auto">
            <a:xfrm>
              <a:off x="685800" y="6096000"/>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spcBef>
                  <a:spcPct val="0"/>
                </a:spcBef>
                <a:buClrTx/>
                <a:buSzTx/>
                <a:buFontTx/>
                <a:buNone/>
              </a:pPr>
              <a:r>
                <a:rPr lang="en-US" altLang="en-US" sz="1800" dirty="0" smtClean="0">
                  <a:solidFill>
                    <a:srgbClr val="000000"/>
                  </a:solidFill>
                  <a:latin typeface="Tahoma" pitchFamily="34" charset="0"/>
                </a:rPr>
                <a:t>sup</a:t>
              </a:r>
              <a:r>
                <a:rPr lang="en-US" altLang="en-US" sz="1800" baseline="-25000" dirty="0" smtClean="0">
                  <a:solidFill>
                    <a:srgbClr val="000000"/>
                  </a:solidFill>
                  <a:latin typeface="Tahoma" pitchFamily="34" charset="0"/>
                </a:rPr>
                <a:t>1</a:t>
              </a:r>
              <a:r>
                <a:rPr lang="en-US" altLang="en-US" sz="1800" dirty="0" smtClean="0">
                  <a:solidFill>
                    <a:srgbClr val="000000"/>
                  </a:solidFill>
                  <a:latin typeface="Tahoma" pitchFamily="34" charset="0"/>
                </a:rPr>
                <a:t>(X) </a:t>
              </a:r>
              <a:r>
                <a:rPr lang="en-US" altLang="en-US" sz="1800" dirty="0">
                  <a:solidFill>
                    <a:srgbClr val="000000"/>
                  </a:solidFill>
                  <a:latin typeface="Tahoma" pitchFamily="34" charset="0"/>
                </a:rPr>
                <a:t>&lt; </a:t>
              </a:r>
              <a:r>
                <a:rPr lang="el-GR" altLang="en-US" sz="1800" dirty="0" smtClean="0">
                  <a:solidFill>
                    <a:srgbClr val="000000"/>
                  </a:solidFill>
                  <a:latin typeface="Tahoma" pitchFamily="34" charset="0"/>
                </a:rPr>
                <a:t>σ</a:t>
              </a:r>
              <a:r>
                <a:rPr lang="en-US" altLang="en-US" sz="1800" dirty="0" smtClean="0">
                  <a:solidFill>
                    <a:srgbClr val="000000"/>
                  </a:solidFill>
                  <a:latin typeface="Tahoma" pitchFamily="34" charset="0"/>
                </a:rPr>
                <a:t>|TDB</a:t>
              </a:r>
              <a:r>
                <a:rPr lang="en-US" altLang="en-US" sz="1800" baseline="-25000" dirty="0" smtClean="0">
                  <a:solidFill>
                    <a:srgbClr val="000000"/>
                  </a:solidFill>
                  <a:latin typeface="Tahoma" pitchFamily="34" charset="0"/>
                </a:rPr>
                <a:t>1</a:t>
              </a:r>
              <a:r>
                <a:rPr lang="en-US" altLang="en-US" sz="1800" dirty="0">
                  <a:solidFill>
                    <a:srgbClr val="000000"/>
                  </a:solidFill>
                  <a:latin typeface="Tahoma" pitchFamily="34" charset="0"/>
                </a:rPr>
                <a:t>|</a:t>
              </a:r>
              <a:endParaRPr lang="en-US" altLang="en-US" sz="1800" baseline="-25000" dirty="0">
                <a:solidFill>
                  <a:srgbClr val="000000"/>
                </a:solidFill>
                <a:latin typeface="Tahoma" pitchFamily="34" charset="0"/>
              </a:endParaRPr>
            </a:p>
          </p:txBody>
        </p:sp>
        <p:sp>
          <p:nvSpPr>
            <p:cNvPr id="23573" name="TextBox 22"/>
            <p:cNvSpPr txBox="1">
              <a:spLocks noChangeArrowheads="1"/>
            </p:cNvSpPr>
            <p:nvPr/>
          </p:nvSpPr>
          <p:spPr bwMode="auto">
            <a:xfrm>
              <a:off x="2743200" y="6096000"/>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spcBef>
                  <a:spcPct val="0"/>
                </a:spcBef>
                <a:buClrTx/>
                <a:buSzTx/>
                <a:buFontTx/>
                <a:buNone/>
              </a:pPr>
              <a:r>
                <a:rPr lang="en-US" altLang="en-US" sz="1800" dirty="0" smtClean="0">
                  <a:solidFill>
                    <a:srgbClr val="000000"/>
                  </a:solidFill>
                  <a:latin typeface="Tahoma" pitchFamily="34" charset="0"/>
                </a:rPr>
                <a:t>sup</a:t>
              </a:r>
              <a:r>
                <a:rPr lang="en-US" altLang="en-US" sz="1800" baseline="-25000" dirty="0" smtClean="0">
                  <a:solidFill>
                    <a:srgbClr val="000000"/>
                  </a:solidFill>
                  <a:latin typeface="Tahoma" pitchFamily="34" charset="0"/>
                </a:rPr>
                <a:t>2</a:t>
              </a:r>
              <a:r>
                <a:rPr lang="en-US" altLang="en-US" sz="1800" dirty="0" smtClean="0">
                  <a:solidFill>
                    <a:srgbClr val="000000"/>
                  </a:solidFill>
                  <a:latin typeface="Tahoma" pitchFamily="34" charset="0"/>
                </a:rPr>
                <a:t>(X) </a:t>
              </a:r>
              <a:r>
                <a:rPr lang="en-US" altLang="en-US" sz="1800" dirty="0">
                  <a:solidFill>
                    <a:srgbClr val="000000"/>
                  </a:solidFill>
                  <a:latin typeface="Tahoma" pitchFamily="34" charset="0"/>
                </a:rPr>
                <a:t>&lt; </a:t>
              </a:r>
              <a:r>
                <a:rPr lang="el-GR" altLang="en-US" sz="1800" dirty="0" smtClean="0">
                  <a:solidFill>
                    <a:srgbClr val="000000"/>
                  </a:solidFill>
                  <a:latin typeface="Tahoma" pitchFamily="34" charset="0"/>
                </a:rPr>
                <a:t>σ</a:t>
              </a:r>
              <a:r>
                <a:rPr lang="en-US" altLang="en-US" sz="1800" dirty="0" smtClean="0">
                  <a:solidFill>
                    <a:srgbClr val="000000"/>
                  </a:solidFill>
                  <a:latin typeface="Tahoma" pitchFamily="34" charset="0"/>
                </a:rPr>
                <a:t>|TDB</a:t>
              </a:r>
              <a:r>
                <a:rPr lang="en-US" altLang="en-US" sz="1800" baseline="-25000" dirty="0" smtClean="0">
                  <a:solidFill>
                    <a:srgbClr val="000000"/>
                  </a:solidFill>
                  <a:latin typeface="Tahoma" pitchFamily="34" charset="0"/>
                </a:rPr>
                <a:t>2</a:t>
              </a:r>
              <a:r>
                <a:rPr lang="en-US" altLang="en-US" sz="1800" dirty="0" smtClean="0">
                  <a:solidFill>
                    <a:srgbClr val="000000"/>
                  </a:solidFill>
                  <a:latin typeface="Tahoma" pitchFamily="34" charset="0"/>
                </a:rPr>
                <a:t>|</a:t>
              </a:r>
              <a:endParaRPr lang="en-US" altLang="en-US" sz="1800" baseline="-25000" dirty="0">
                <a:solidFill>
                  <a:srgbClr val="000000"/>
                </a:solidFill>
                <a:latin typeface="Tahoma" pitchFamily="34" charset="0"/>
              </a:endParaRPr>
            </a:p>
          </p:txBody>
        </p:sp>
        <p:sp>
          <p:nvSpPr>
            <p:cNvPr id="23574" name="TextBox 23"/>
            <p:cNvSpPr txBox="1">
              <a:spLocks noChangeArrowheads="1"/>
            </p:cNvSpPr>
            <p:nvPr/>
          </p:nvSpPr>
          <p:spPr bwMode="auto">
            <a:xfrm>
              <a:off x="5595937" y="6096000"/>
              <a:ext cx="1698626" cy="452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spcBef>
                  <a:spcPct val="0"/>
                </a:spcBef>
                <a:buClrTx/>
                <a:buSzTx/>
                <a:buFontTx/>
                <a:buNone/>
              </a:pPr>
              <a:r>
                <a:rPr lang="en-US" altLang="en-US" sz="1800" dirty="0" err="1" smtClean="0">
                  <a:solidFill>
                    <a:srgbClr val="000000"/>
                  </a:solidFill>
                  <a:latin typeface="Tahoma" pitchFamily="34" charset="0"/>
                </a:rPr>
                <a:t>sup</a:t>
              </a:r>
              <a:r>
                <a:rPr lang="en-US" altLang="en-US" sz="1800" baseline="-25000" dirty="0" err="1" smtClean="0">
                  <a:solidFill>
                    <a:srgbClr val="000000"/>
                  </a:solidFill>
                  <a:latin typeface="Tahoma" pitchFamily="34" charset="0"/>
                </a:rPr>
                <a:t>k</a:t>
              </a:r>
              <a:r>
                <a:rPr lang="en-US" altLang="en-US" sz="1800" dirty="0" smtClean="0">
                  <a:solidFill>
                    <a:srgbClr val="000000"/>
                  </a:solidFill>
                  <a:latin typeface="Tahoma" pitchFamily="34" charset="0"/>
                </a:rPr>
                <a:t>(X) </a:t>
              </a:r>
              <a:r>
                <a:rPr lang="en-US" altLang="en-US" sz="1800" dirty="0">
                  <a:solidFill>
                    <a:srgbClr val="000000"/>
                  </a:solidFill>
                  <a:latin typeface="Tahoma" pitchFamily="34" charset="0"/>
                </a:rPr>
                <a:t>&lt; </a:t>
              </a:r>
              <a:r>
                <a:rPr lang="el-GR" altLang="en-US" sz="1800" dirty="0" smtClean="0">
                  <a:solidFill>
                    <a:srgbClr val="000000"/>
                  </a:solidFill>
                  <a:latin typeface="Tahoma" pitchFamily="34" charset="0"/>
                </a:rPr>
                <a:t>σ</a:t>
              </a:r>
              <a:r>
                <a:rPr lang="en-US" altLang="en-US" sz="1800" dirty="0" smtClean="0">
                  <a:solidFill>
                    <a:srgbClr val="000000"/>
                  </a:solidFill>
                  <a:latin typeface="Tahoma" pitchFamily="34" charset="0"/>
                </a:rPr>
                <a:t>|</a:t>
              </a:r>
              <a:r>
                <a:rPr lang="en-US" altLang="en-US" sz="1800" dirty="0" err="1" smtClean="0">
                  <a:solidFill>
                    <a:srgbClr val="000000"/>
                  </a:solidFill>
                  <a:latin typeface="Tahoma" pitchFamily="34" charset="0"/>
                </a:rPr>
                <a:t>TDB</a:t>
              </a:r>
              <a:r>
                <a:rPr lang="en-US" altLang="en-US" sz="1800" baseline="-25000" dirty="0" err="1" smtClean="0">
                  <a:solidFill>
                    <a:srgbClr val="000000"/>
                  </a:solidFill>
                  <a:latin typeface="Tahoma" pitchFamily="34" charset="0"/>
                </a:rPr>
                <a:t>k</a:t>
              </a:r>
              <a:r>
                <a:rPr lang="en-US" altLang="en-US" sz="1800" dirty="0" smtClean="0">
                  <a:solidFill>
                    <a:srgbClr val="000000"/>
                  </a:solidFill>
                  <a:latin typeface="Tahoma" pitchFamily="34" charset="0"/>
                </a:rPr>
                <a:t>|</a:t>
              </a:r>
              <a:endParaRPr lang="en-US" altLang="en-US" sz="1800" baseline="-25000" dirty="0">
                <a:solidFill>
                  <a:srgbClr val="000000"/>
                </a:solidFill>
                <a:latin typeface="Tahoma" pitchFamily="34" charset="0"/>
              </a:endParaRPr>
            </a:p>
          </p:txBody>
        </p:sp>
        <p:sp>
          <p:nvSpPr>
            <p:cNvPr id="23575" name="TextBox 24"/>
            <p:cNvSpPr txBox="1">
              <a:spLocks noChangeArrowheads="1"/>
            </p:cNvSpPr>
            <p:nvPr/>
          </p:nvSpPr>
          <p:spPr bwMode="auto">
            <a:xfrm>
              <a:off x="7391400" y="6107113"/>
              <a:ext cx="1676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spcBef>
                  <a:spcPct val="0"/>
                </a:spcBef>
                <a:buClrTx/>
                <a:buSzTx/>
                <a:buFontTx/>
                <a:buNone/>
              </a:pPr>
              <a:r>
                <a:rPr lang="en-US" altLang="en-US" sz="1800" dirty="0" smtClean="0">
                  <a:solidFill>
                    <a:srgbClr val="000000"/>
                  </a:solidFill>
                  <a:latin typeface="Tahoma" pitchFamily="34" charset="0"/>
                </a:rPr>
                <a:t>sup(X) </a:t>
              </a:r>
              <a:r>
                <a:rPr lang="en-US" altLang="en-US" sz="1800" dirty="0">
                  <a:solidFill>
                    <a:srgbClr val="000000"/>
                  </a:solidFill>
                  <a:latin typeface="Tahoma" pitchFamily="34" charset="0"/>
                </a:rPr>
                <a:t>&lt; </a:t>
              </a:r>
              <a:r>
                <a:rPr lang="el-GR" altLang="en-US" sz="1800" dirty="0" smtClean="0">
                  <a:solidFill>
                    <a:srgbClr val="000000"/>
                  </a:solidFill>
                  <a:latin typeface="Tahoma" pitchFamily="34" charset="0"/>
                </a:rPr>
                <a:t>σ</a:t>
              </a:r>
              <a:r>
                <a:rPr lang="en-US" altLang="en-US" sz="1800" dirty="0" smtClean="0">
                  <a:solidFill>
                    <a:srgbClr val="000000"/>
                  </a:solidFill>
                  <a:latin typeface="Tahoma" pitchFamily="34" charset="0"/>
                </a:rPr>
                <a:t>|TDB|</a:t>
              </a:r>
              <a:endParaRPr lang="en-US" altLang="en-US" sz="1800" baseline="-25000" dirty="0">
                <a:solidFill>
                  <a:srgbClr val="000000"/>
                </a:solidFill>
                <a:latin typeface="Tahoma" pitchFamily="34" charset="0"/>
              </a:endParaRPr>
            </a:p>
          </p:txBody>
        </p:sp>
        <p:sp>
          <p:nvSpPr>
            <p:cNvPr id="23576" name="TextBox 21"/>
            <p:cNvSpPr txBox="1">
              <a:spLocks noChangeArrowheads="1"/>
            </p:cNvSpPr>
            <p:nvPr/>
          </p:nvSpPr>
          <p:spPr bwMode="auto">
            <a:xfrm rot="338854">
              <a:off x="364031" y="4905345"/>
              <a:ext cx="1516665" cy="40011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spcBef>
                  <a:spcPct val="0"/>
                </a:spcBef>
                <a:buClrTx/>
                <a:buSzTx/>
                <a:buFontTx/>
                <a:buNone/>
              </a:pPr>
              <a:r>
                <a:rPr lang="en-US" altLang="en-US" sz="2000" dirty="0">
                  <a:solidFill>
                    <a:srgbClr val="000000"/>
                  </a:solidFill>
                </a:rPr>
                <a:t>Here is the proof!</a:t>
              </a:r>
            </a:p>
          </p:txBody>
        </p:sp>
        <p:sp>
          <p:nvSpPr>
            <p:cNvPr id="23577" name="TextBox 2"/>
            <p:cNvSpPr txBox="1">
              <a:spLocks noChangeArrowheads="1"/>
            </p:cNvSpPr>
            <p:nvPr/>
          </p:nvSpPr>
          <p:spPr bwMode="auto">
            <a:xfrm>
              <a:off x="4724400" y="5562600"/>
              <a:ext cx="609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spcBef>
                  <a:spcPct val="0"/>
                </a:spcBef>
                <a:buClrTx/>
                <a:buSzTx/>
                <a:buFontTx/>
                <a:buNone/>
              </a:pPr>
              <a:r>
                <a:rPr lang="en-US" altLang="en-US">
                  <a:solidFill>
                    <a:srgbClr val="000000"/>
                  </a:solidFill>
                </a:rPr>
                <a:t>. . .</a:t>
              </a:r>
            </a:p>
          </p:txBody>
        </p:sp>
        <p:sp>
          <p:nvSpPr>
            <p:cNvPr id="23578" name="TextBox 23"/>
            <p:cNvSpPr txBox="1">
              <a:spLocks noChangeArrowheads="1"/>
            </p:cNvSpPr>
            <p:nvPr/>
          </p:nvSpPr>
          <p:spPr bwMode="auto">
            <a:xfrm>
              <a:off x="4703763" y="6015038"/>
              <a:ext cx="609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spcBef>
                  <a:spcPct val="0"/>
                </a:spcBef>
                <a:buClrTx/>
                <a:buSzTx/>
                <a:buFontTx/>
                <a:buNone/>
              </a:pPr>
              <a:r>
                <a:rPr lang="en-US" altLang="en-US">
                  <a:solidFill>
                    <a:srgbClr val="000000"/>
                  </a:solidFill>
                </a:rPr>
                <a:t>. . .</a:t>
              </a:r>
            </a:p>
          </p:txBody>
        </p:sp>
      </p:grpSp>
      <p:sp>
        <p:nvSpPr>
          <p:cNvPr id="25" name="Rectangle 3"/>
          <p:cNvSpPr txBox="1">
            <a:spLocks noChangeArrowheads="1"/>
          </p:cNvSpPr>
          <p:nvPr/>
        </p:nvSpPr>
        <p:spPr>
          <a:xfrm>
            <a:off x="608207" y="3949574"/>
            <a:ext cx="11077185" cy="2645158"/>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en-US" sz="2400" dirty="0" smtClean="0">
                <a:solidFill>
                  <a:srgbClr val="000000"/>
                </a:solidFill>
              </a:rPr>
              <a:t>Method: Scan DB twice (A. </a:t>
            </a:r>
            <a:r>
              <a:rPr lang="en-US" altLang="en-US" sz="2400" dirty="0" err="1" smtClean="0">
                <a:solidFill>
                  <a:srgbClr val="000000"/>
                </a:solidFill>
              </a:rPr>
              <a:t>Savasere</a:t>
            </a:r>
            <a:r>
              <a:rPr lang="en-US" altLang="en-US" sz="2400" dirty="0" smtClean="0">
                <a:solidFill>
                  <a:srgbClr val="000000"/>
                </a:solidFill>
              </a:rPr>
              <a:t>, E. </a:t>
            </a:r>
            <a:r>
              <a:rPr lang="en-US" altLang="en-US" sz="2400" dirty="0" err="1" smtClean="0">
                <a:solidFill>
                  <a:srgbClr val="000000"/>
                </a:solidFill>
              </a:rPr>
              <a:t>Omiecinski</a:t>
            </a:r>
            <a:r>
              <a:rPr lang="en-US" altLang="en-US" sz="2400" dirty="0" smtClean="0">
                <a:solidFill>
                  <a:srgbClr val="000000"/>
                </a:solidFill>
              </a:rPr>
              <a:t> and S. </a:t>
            </a:r>
            <a:r>
              <a:rPr lang="en-US" altLang="en-US" sz="2400" dirty="0" err="1" smtClean="0">
                <a:solidFill>
                  <a:srgbClr val="000000"/>
                </a:solidFill>
              </a:rPr>
              <a:t>Navathe</a:t>
            </a:r>
            <a:r>
              <a:rPr lang="en-US" altLang="en-US" sz="2400" dirty="0" smtClean="0">
                <a:solidFill>
                  <a:srgbClr val="000000"/>
                </a:solidFill>
              </a:rPr>
              <a:t>, </a:t>
            </a:r>
            <a:r>
              <a:rPr lang="en-US" altLang="en-US" sz="2400" i="1" dirty="0" smtClean="0">
                <a:solidFill>
                  <a:srgbClr val="000000"/>
                </a:solidFill>
              </a:rPr>
              <a:t>VLDB’95</a:t>
            </a:r>
            <a:r>
              <a:rPr lang="en-US" altLang="en-US" sz="2400" i="1" dirty="0" smtClean="0">
                <a:solidFill>
                  <a:srgbClr val="637052"/>
                </a:solidFill>
              </a:rPr>
              <a:t>)</a:t>
            </a:r>
            <a:endParaRPr lang="en-US" altLang="en-US" sz="2400" dirty="0" smtClean="0">
              <a:solidFill>
                <a:srgbClr val="000000"/>
              </a:solidFill>
            </a:endParaRPr>
          </a:p>
          <a:p>
            <a:pPr lvl="1"/>
            <a:r>
              <a:rPr lang="en-US" altLang="en-US" sz="2400" dirty="0" smtClean="0">
                <a:solidFill>
                  <a:srgbClr val="000000"/>
                </a:solidFill>
              </a:rPr>
              <a:t>Scan 1: Partition database so that each partition can fit in main memory (why?)</a:t>
            </a:r>
          </a:p>
          <a:p>
            <a:pPr lvl="2"/>
            <a:r>
              <a:rPr lang="en-US" altLang="en-US" sz="2400" dirty="0" smtClean="0">
                <a:solidFill>
                  <a:srgbClr val="000000"/>
                </a:solidFill>
              </a:rPr>
              <a:t>Mine local frequent patterns in this partition</a:t>
            </a:r>
          </a:p>
          <a:p>
            <a:pPr lvl="1"/>
            <a:r>
              <a:rPr lang="en-US" altLang="en-US" sz="2400" dirty="0" smtClean="0">
                <a:solidFill>
                  <a:srgbClr val="000000"/>
                </a:solidFill>
              </a:rPr>
              <a:t>Scan 2: Consolidate global frequent patterns</a:t>
            </a:r>
          </a:p>
          <a:p>
            <a:pPr lvl="2"/>
            <a:r>
              <a:rPr lang="en-US" altLang="en-US" sz="2400" dirty="0" smtClean="0">
                <a:solidFill>
                  <a:srgbClr val="000000"/>
                </a:solidFill>
              </a:rPr>
              <a:t>Find global frequent </a:t>
            </a:r>
            <a:r>
              <a:rPr lang="en-US" altLang="en-US" sz="2400" dirty="0" err="1" smtClean="0">
                <a:solidFill>
                  <a:srgbClr val="000000"/>
                </a:solidFill>
              </a:rPr>
              <a:t>itemset</a:t>
            </a:r>
            <a:r>
              <a:rPr lang="en-US" altLang="en-US" sz="2400" dirty="0" smtClean="0">
                <a:solidFill>
                  <a:srgbClr val="000000"/>
                </a:solidFill>
              </a:rPr>
              <a:t> candidates (those frequent in at least one partition)</a:t>
            </a:r>
          </a:p>
          <a:p>
            <a:pPr lvl="2"/>
            <a:r>
              <a:rPr lang="en-US" altLang="en-US" sz="2400" dirty="0" smtClean="0">
                <a:solidFill>
                  <a:srgbClr val="000000"/>
                </a:solidFill>
              </a:rPr>
              <a:t>Find the true frequency of those candidates, by scanning </a:t>
            </a:r>
            <a:r>
              <a:rPr lang="en-US" altLang="en-US" sz="2400" dirty="0" err="1" smtClean="0">
                <a:solidFill>
                  <a:srgbClr val="000000"/>
                </a:solidFill>
              </a:rPr>
              <a:t>TDB</a:t>
            </a:r>
            <a:r>
              <a:rPr lang="en-US" altLang="en-US" sz="2400" baseline="-25000" dirty="0" err="1" smtClean="0">
                <a:solidFill>
                  <a:srgbClr val="000000"/>
                </a:solidFill>
              </a:rPr>
              <a:t>i</a:t>
            </a:r>
            <a:r>
              <a:rPr lang="en-US" altLang="en-US" sz="2400" dirty="0" smtClean="0">
                <a:solidFill>
                  <a:srgbClr val="000000"/>
                </a:solidFill>
              </a:rPr>
              <a:t> one more time</a:t>
            </a:r>
          </a:p>
        </p:txBody>
      </p:sp>
    </p:spTree>
    <p:extLst>
      <p:ext uri="{BB962C8B-B14F-4D97-AF65-F5344CB8AC3E}">
        <p14:creationId xmlns:p14="http://schemas.microsoft.com/office/powerpoint/2010/main" val="2201873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5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Partitioning</a:t>
            </a:r>
            <a:endParaRPr lang="en-US" dirty="0"/>
          </a:p>
        </p:txBody>
      </p:sp>
      <p:pic>
        <p:nvPicPr>
          <p:cNvPr id="4" name="Content Placeholder 3"/>
          <p:cNvPicPr>
            <a:picLocks noGrp="1" noChangeAspect="1"/>
          </p:cNvPicPr>
          <p:nvPr>
            <p:ph idx="1"/>
          </p:nvPr>
        </p:nvPicPr>
        <p:blipFill>
          <a:blip r:embed="rId2"/>
          <a:stretch>
            <a:fillRect/>
          </a:stretch>
        </p:blipFill>
        <p:spPr>
          <a:xfrm>
            <a:off x="619125" y="1856096"/>
            <a:ext cx="10833682" cy="3740861"/>
          </a:xfrm>
          <a:prstGeom prst="rect">
            <a:avLst/>
          </a:prstGeom>
        </p:spPr>
      </p:pic>
    </p:spTree>
    <p:extLst>
      <p:ext uri="{BB962C8B-B14F-4D97-AF65-F5344CB8AC3E}">
        <p14:creationId xmlns:p14="http://schemas.microsoft.com/office/powerpoint/2010/main" val="114595500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normAutofit/>
          </a:bodyPr>
          <a:lstStyle/>
          <a:p>
            <a:pPr eaLnBrk="1" hangingPunct="1"/>
            <a:r>
              <a:rPr lang="en-US" altLang="en-US" sz="4000" dirty="0" smtClean="0"/>
              <a:t>Direct Hashing and Pruning (DHP)</a:t>
            </a:r>
          </a:p>
        </p:txBody>
      </p:sp>
      <p:sp>
        <p:nvSpPr>
          <p:cNvPr id="24580" name="Rectangle 3"/>
          <p:cNvSpPr>
            <a:spLocks noGrp="1" noChangeArrowheads="1"/>
          </p:cNvSpPr>
          <p:nvPr>
            <p:ph idx="1"/>
          </p:nvPr>
        </p:nvSpPr>
        <p:spPr>
          <a:xfrm>
            <a:off x="542101" y="1198581"/>
            <a:ext cx="10987726" cy="5105400"/>
          </a:xfrm>
        </p:spPr>
        <p:txBody>
          <a:bodyPr/>
          <a:lstStyle/>
          <a:p>
            <a:pPr eaLnBrk="1" hangingPunct="1">
              <a:spcBef>
                <a:spcPts val="600"/>
              </a:spcBef>
            </a:pPr>
            <a:r>
              <a:rPr lang="en-US" altLang="en-US" sz="2400" dirty="0" smtClean="0"/>
              <a:t>DHP (Direct Hashing and Pruning): (J. Park, M. Chen, and P. Yu, SIGMOD’95)</a:t>
            </a:r>
          </a:p>
          <a:p>
            <a:pPr eaLnBrk="1" hangingPunct="1">
              <a:spcBef>
                <a:spcPts val="600"/>
              </a:spcBef>
            </a:pPr>
            <a:r>
              <a:rPr lang="en-US" altLang="en-US" sz="2400" dirty="0" smtClean="0"/>
              <a:t>Hashing: Different </a:t>
            </a:r>
            <a:r>
              <a:rPr lang="en-US" altLang="en-US" sz="2400" dirty="0" err="1" smtClean="0"/>
              <a:t>itemsets</a:t>
            </a:r>
            <a:r>
              <a:rPr lang="en-US" altLang="en-US" sz="2400" dirty="0" smtClean="0"/>
              <a:t> may have the same hash value:  v = </a:t>
            </a:r>
            <a:r>
              <a:rPr lang="en-US" altLang="en-US" sz="2400" i="1" dirty="0" smtClean="0"/>
              <a:t>hash</a:t>
            </a:r>
            <a:r>
              <a:rPr lang="en-US" altLang="en-US" sz="2400" dirty="0" smtClean="0"/>
              <a:t>(</a:t>
            </a:r>
            <a:r>
              <a:rPr lang="en-US" altLang="en-US" sz="2400" dirty="0" err="1" smtClean="0"/>
              <a:t>itemset</a:t>
            </a:r>
            <a:r>
              <a:rPr lang="en-US" altLang="en-US" sz="2400" dirty="0" smtClean="0"/>
              <a:t>)</a:t>
            </a:r>
          </a:p>
          <a:p>
            <a:pPr eaLnBrk="1" hangingPunct="1">
              <a:spcBef>
                <a:spcPts val="600"/>
              </a:spcBef>
            </a:pPr>
            <a:r>
              <a:rPr lang="en-US" altLang="en-US" sz="2400" dirty="0" smtClean="0"/>
              <a:t>1</a:t>
            </a:r>
            <a:r>
              <a:rPr lang="en-US" altLang="en-US" sz="2400" baseline="30000" dirty="0" smtClean="0"/>
              <a:t>st</a:t>
            </a:r>
            <a:r>
              <a:rPr lang="en-US" altLang="en-US" sz="2400" dirty="0" smtClean="0"/>
              <a:t> scan: When counting the 1-itemset, hash 2-itemset to calculate the bucket count</a:t>
            </a:r>
          </a:p>
          <a:p>
            <a:r>
              <a:rPr lang="en-US" altLang="en-US" sz="2400" dirty="0" smtClean="0"/>
              <a:t>Observation:   A </a:t>
            </a:r>
            <a:r>
              <a:rPr lang="en-US" altLang="en-US" sz="2400" i="1" dirty="0" smtClean="0"/>
              <a:t>k</a:t>
            </a:r>
            <a:r>
              <a:rPr lang="en-US" altLang="en-US" sz="2400" dirty="0" smtClean="0"/>
              <a:t>-</a:t>
            </a:r>
            <a:r>
              <a:rPr lang="en-US" altLang="en-US" sz="2400" dirty="0" err="1" smtClean="0"/>
              <a:t>itemset</a:t>
            </a:r>
            <a:r>
              <a:rPr lang="en-US" altLang="en-US" sz="2400" dirty="0"/>
              <a:t> cannot be frequent </a:t>
            </a:r>
            <a:r>
              <a:rPr lang="en-US" altLang="en-US" sz="2400" dirty="0" smtClean="0"/>
              <a:t>if its corresponding hashing bucket count is below the </a:t>
            </a:r>
            <a:r>
              <a:rPr lang="en-US" altLang="en-US" sz="2400" i="1" dirty="0" err="1" smtClean="0"/>
              <a:t>minsup</a:t>
            </a:r>
            <a:r>
              <a:rPr lang="en-US" altLang="en-US" sz="2400" dirty="0" smtClean="0"/>
              <a:t> threshold</a:t>
            </a:r>
          </a:p>
          <a:p>
            <a:r>
              <a:rPr lang="en-US" altLang="en-US" sz="2400" dirty="0" smtClean="0"/>
              <a:t>Example: At the 1</a:t>
            </a:r>
            <a:r>
              <a:rPr lang="en-US" altLang="en-US" sz="2400" baseline="30000" dirty="0" smtClean="0"/>
              <a:t>st</a:t>
            </a:r>
            <a:r>
              <a:rPr lang="en-US" altLang="en-US" sz="2400" dirty="0" smtClean="0"/>
              <a:t> scan of TDB,</a:t>
            </a:r>
            <a:r>
              <a:rPr lang="en-US" altLang="en-US" sz="2400" dirty="0"/>
              <a:t> </a:t>
            </a:r>
            <a:r>
              <a:rPr lang="en-US" altLang="en-US" sz="2400" dirty="0" smtClean="0"/>
              <a:t>count 1-itemset, and</a:t>
            </a:r>
          </a:p>
          <a:p>
            <a:pPr lvl="1"/>
            <a:r>
              <a:rPr lang="en-US" altLang="en-US" sz="2400" dirty="0" smtClean="0"/>
              <a:t>Hash 2-itemsets in the transaction to its bucket</a:t>
            </a:r>
          </a:p>
          <a:p>
            <a:pPr lvl="3"/>
            <a:r>
              <a:rPr lang="en-US" altLang="en-US" sz="2400" dirty="0" smtClean="0"/>
              <a:t>{ab, ad, </a:t>
            </a:r>
            <a:r>
              <a:rPr lang="en-US" altLang="en-US" sz="2400" dirty="0" err="1" smtClean="0"/>
              <a:t>ce</a:t>
            </a:r>
            <a:r>
              <a:rPr lang="en-US" altLang="en-US" sz="2400" dirty="0" smtClean="0"/>
              <a:t>}</a:t>
            </a:r>
          </a:p>
          <a:p>
            <a:pPr lvl="3"/>
            <a:r>
              <a:rPr lang="en-US" altLang="en-US" sz="2400" dirty="0" smtClean="0"/>
              <a:t>{</a:t>
            </a:r>
            <a:r>
              <a:rPr lang="en-US" altLang="en-US" sz="2400" dirty="0" err="1" smtClean="0"/>
              <a:t>bd</a:t>
            </a:r>
            <a:r>
              <a:rPr lang="en-US" altLang="en-US" sz="2400" dirty="0" smtClean="0"/>
              <a:t>, be, de} </a:t>
            </a:r>
          </a:p>
          <a:p>
            <a:pPr lvl="3"/>
            <a:r>
              <a:rPr lang="en-US" altLang="en-US" sz="2400" dirty="0" smtClean="0"/>
              <a:t>…</a:t>
            </a:r>
          </a:p>
          <a:p>
            <a:pPr lvl="1"/>
            <a:r>
              <a:rPr lang="en-US" altLang="en-US" sz="2400" dirty="0" smtClean="0"/>
              <a:t>At the end of the first scan,</a:t>
            </a:r>
          </a:p>
          <a:p>
            <a:pPr lvl="2"/>
            <a:r>
              <a:rPr lang="en-US" altLang="en-US" sz="2400" i="1" dirty="0" smtClean="0"/>
              <a:t>if </a:t>
            </a:r>
            <a:r>
              <a:rPr lang="en-US" altLang="en-US" sz="2400" i="1" dirty="0" err="1" smtClean="0"/>
              <a:t>minsup</a:t>
            </a:r>
            <a:r>
              <a:rPr lang="en-US" altLang="en-US" sz="2400" i="1" dirty="0" smtClean="0"/>
              <a:t> = 80, remove ab, ad</a:t>
            </a:r>
            <a:r>
              <a:rPr lang="en-US" altLang="en-US" sz="2400" dirty="0" smtClean="0"/>
              <a:t>, </a:t>
            </a:r>
            <a:r>
              <a:rPr lang="en-US" altLang="en-US" sz="2400" i="1" dirty="0" err="1" smtClean="0"/>
              <a:t>ce</a:t>
            </a:r>
            <a:r>
              <a:rPr lang="en-US" altLang="en-US" sz="2400" i="1" dirty="0" smtClean="0"/>
              <a:t>, since count</a:t>
            </a:r>
            <a:r>
              <a:rPr lang="en-US" altLang="en-US" sz="2400" dirty="0" smtClean="0">
                <a:solidFill>
                  <a:srgbClr val="000000"/>
                </a:solidFill>
                <a:latin typeface="Calibri" pitchFamily="34" charset="0"/>
                <a:ea typeface="MS PGothic" pitchFamily="34" charset="-128"/>
              </a:rPr>
              <a:t>{</a:t>
            </a:r>
            <a:r>
              <a:rPr lang="en-US" altLang="en-US" sz="2400" i="1" dirty="0" smtClean="0">
                <a:solidFill>
                  <a:srgbClr val="000000"/>
                </a:solidFill>
                <a:latin typeface="Calibri" pitchFamily="34" charset="0"/>
                <a:ea typeface="MS PGothic" pitchFamily="34" charset="-128"/>
              </a:rPr>
              <a:t>ab</a:t>
            </a:r>
            <a:r>
              <a:rPr lang="en-US" altLang="en-US" sz="2400" i="1" dirty="0">
                <a:solidFill>
                  <a:srgbClr val="000000"/>
                </a:solidFill>
                <a:latin typeface="Calibri" pitchFamily="34" charset="0"/>
                <a:ea typeface="MS PGothic" pitchFamily="34" charset="-128"/>
              </a:rPr>
              <a:t>, ad, </a:t>
            </a:r>
            <a:r>
              <a:rPr lang="en-US" altLang="en-US" sz="2400" i="1" dirty="0" err="1">
                <a:solidFill>
                  <a:srgbClr val="000000"/>
                </a:solidFill>
                <a:latin typeface="Calibri" pitchFamily="34" charset="0"/>
                <a:ea typeface="MS PGothic" pitchFamily="34" charset="-128"/>
              </a:rPr>
              <a:t>ce</a:t>
            </a:r>
            <a:r>
              <a:rPr lang="en-US" altLang="en-US" sz="2400" dirty="0" smtClean="0">
                <a:solidFill>
                  <a:srgbClr val="000000"/>
                </a:solidFill>
                <a:latin typeface="Calibri" pitchFamily="34" charset="0"/>
                <a:ea typeface="MS PGothic" pitchFamily="34" charset="-128"/>
              </a:rPr>
              <a:t>} &lt; 80</a:t>
            </a:r>
            <a:endParaRPr lang="en-US" altLang="en-US" sz="2400" dirty="0">
              <a:solidFill>
                <a:srgbClr val="000000"/>
              </a:solidFill>
              <a:latin typeface="Calibri" pitchFamily="34" charset="0"/>
              <a:ea typeface="MS PGothic" pitchFamily="34" charset="-128"/>
            </a:endParaRPr>
          </a:p>
        </p:txBody>
      </p:sp>
      <p:sp>
        <p:nvSpPr>
          <p:cNvPr id="24581" name="Rectangle 26"/>
          <p:cNvSpPr>
            <a:spLocks noChangeArrowheads="1"/>
          </p:cNvSpPr>
          <p:nvPr/>
        </p:nvSpPr>
        <p:spPr bwMode="auto">
          <a:xfrm>
            <a:off x="9657860" y="5595435"/>
            <a:ext cx="14638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spcBef>
                <a:spcPct val="0"/>
              </a:spcBef>
              <a:buClrTx/>
              <a:buSzTx/>
              <a:buFontTx/>
              <a:buNone/>
            </a:pPr>
            <a:r>
              <a:rPr lang="en-US" altLang="en-US" sz="1800" b="1" dirty="0">
                <a:solidFill>
                  <a:srgbClr val="000000"/>
                </a:solidFill>
                <a:latin typeface="Tahoma" pitchFamily="34" charset="0"/>
              </a:rPr>
              <a:t>Hash Table</a:t>
            </a:r>
          </a:p>
        </p:txBody>
      </p:sp>
      <p:graphicFrame>
        <p:nvGraphicFramePr>
          <p:cNvPr id="2" name="Table 1"/>
          <p:cNvGraphicFramePr>
            <a:graphicFrameLocks noGrp="1"/>
          </p:cNvGraphicFramePr>
          <p:nvPr>
            <p:extLst>
              <p:ext uri="{D42A27DB-BD31-4B8C-83A1-F6EECF244321}">
                <p14:modId xmlns:p14="http://schemas.microsoft.com/office/powerpoint/2010/main" val="3963062563"/>
              </p:ext>
            </p:extLst>
          </p:nvPr>
        </p:nvGraphicFramePr>
        <p:xfrm>
          <a:off x="8853516" y="3674930"/>
          <a:ext cx="2700867" cy="1851684"/>
        </p:xfrm>
        <a:graphic>
          <a:graphicData uri="http://schemas.openxmlformats.org/drawingml/2006/table">
            <a:tbl>
              <a:tblPr/>
              <a:tblGrid>
                <a:gridCol w="1727200"/>
                <a:gridCol w="973667"/>
              </a:tblGrid>
              <a:tr h="143223">
                <a:tc>
                  <a:txBody>
                    <a:bodyPr/>
                    <a:lstStyle>
                      <a:lvl1pPr eaLnBrk="0" hangingPunct="0">
                        <a:spcBef>
                          <a:spcPct val="20000"/>
                        </a:spcBef>
                        <a:buClr>
                          <a:schemeClr val="folHlink"/>
                        </a:buClr>
                        <a:buSzPct val="60000"/>
                        <a:buFont typeface="Wingdings" pitchFamily="2" charset="2"/>
                        <a:defRPr sz="20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defRPr sz="20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defRPr sz="20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err="1" smtClean="0">
                          <a:ln>
                            <a:noFill/>
                          </a:ln>
                          <a:solidFill>
                            <a:srgbClr val="FFFFFF"/>
                          </a:solidFill>
                          <a:effectLst/>
                          <a:latin typeface="Calibri" pitchFamily="34" charset="0"/>
                          <a:ea typeface="MS PGothic" pitchFamily="34" charset="-128"/>
                        </a:rPr>
                        <a:t>Itemsets</a:t>
                      </a:r>
                      <a:endParaRPr kumimoji="0" lang="en-US" altLang="en-US" sz="1800" b="1" i="0" u="none" strike="noStrike" cap="none" normalizeH="0" baseline="0" dirty="0" smtClean="0">
                        <a:ln>
                          <a:noFill/>
                        </a:ln>
                        <a:solidFill>
                          <a:srgbClr val="FFFFFF"/>
                        </a:solidFill>
                        <a:effectLst/>
                        <a:latin typeface="Calibri" pitchFamily="34" charset="0"/>
                        <a:ea typeface="MS PGothic" pitchFamily="34" charset="-128"/>
                      </a:endParaRPr>
                    </a:p>
                  </a:txBody>
                  <a:tcPr marL="121943" marR="121943" marT="45732" marB="4573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eaLnBrk="0" hangingPunct="0">
                        <a:spcBef>
                          <a:spcPct val="20000"/>
                        </a:spcBef>
                        <a:buClr>
                          <a:schemeClr val="folHlink"/>
                        </a:buClr>
                        <a:buSzPct val="60000"/>
                        <a:buFont typeface="Wingdings" pitchFamily="2" charset="2"/>
                        <a:defRPr sz="20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defRPr sz="20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defRPr sz="20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rgbClr val="FFFFFF"/>
                          </a:solidFill>
                          <a:effectLst/>
                          <a:latin typeface="Calibri" pitchFamily="34" charset="0"/>
                          <a:ea typeface="MS PGothic" pitchFamily="34" charset="-128"/>
                        </a:rPr>
                        <a:t>Count</a:t>
                      </a:r>
                    </a:p>
                  </a:txBody>
                  <a:tcPr marL="121943" marR="121943" marT="45732" marB="4573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tr>
              <a:tr h="371475">
                <a:tc>
                  <a:txBody>
                    <a:bodyPr/>
                    <a:lstStyle>
                      <a:lvl1pPr eaLnBrk="0" hangingPunct="0">
                        <a:spcBef>
                          <a:spcPct val="20000"/>
                        </a:spcBef>
                        <a:buClr>
                          <a:schemeClr val="folHlink"/>
                        </a:buClr>
                        <a:buSzPct val="60000"/>
                        <a:buFont typeface="Wingdings" pitchFamily="2" charset="2"/>
                        <a:defRPr sz="20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defRPr sz="20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defRPr sz="20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Calibri" pitchFamily="34" charset="0"/>
                          <a:ea typeface="MS PGothic" pitchFamily="34" charset="-128"/>
                        </a:rPr>
                        <a:t>{</a:t>
                      </a:r>
                      <a:r>
                        <a:rPr kumimoji="0" lang="en-US" altLang="en-US" sz="1800" b="0" i="1" u="none" strike="noStrike" cap="none" normalizeH="0" baseline="0" dirty="0" smtClean="0">
                          <a:ln>
                            <a:noFill/>
                          </a:ln>
                          <a:solidFill>
                            <a:srgbClr val="000000"/>
                          </a:solidFill>
                          <a:effectLst/>
                          <a:latin typeface="Calibri" pitchFamily="34" charset="0"/>
                          <a:ea typeface="MS PGothic" pitchFamily="34" charset="-128"/>
                        </a:rPr>
                        <a:t>ab, ad, </a:t>
                      </a:r>
                      <a:r>
                        <a:rPr kumimoji="0" lang="en-US" altLang="en-US" sz="1800" b="0" i="1" u="none" strike="noStrike" cap="none" normalizeH="0" baseline="0" dirty="0" err="1" smtClean="0">
                          <a:ln>
                            <a:noFill/>
                          </a:ln>
                          <a:solidFill>
                            <a:srgbClr val="000000"/>
                          </a:solidFill>
                          <a:effectLst/>
                          <a:latin typeface="Calibri" pitchFamily="34" charset="0"/>
                          <a:ea typeface="MS PGothic" pitchFamily="34" charset="-128"/>
                        </a:rPr>
                        <a:t>ce</a:t>
                      </a:r>
                      <a:r>
                        <a:rPr kumimoji="0" lang="en-US" altLang="en-US" sz="1800" b="0" i="0" u="none" strike="noStrike" cap="none" normalizeH="0" baseline="0" dirty="0" smtClean="0">
                          <a:ln>
                            <a:noFill/>
                          </a:ln>
                          <a:solidFill>
                            <a:srgbClr val="000000"/>
                          </a:solidFill>
                          <a:effectLst/>
                          <a:latin typeface="Calibri" pitchFamily="34" charset="0"/>
                          <a:ea typeface="MS PGothic" pitchFamily="34" charset="-128"/>
                        </a:rPr>
                        <a:t>}</a:t>
                      </a:r>
                    </a:p>
                  </a:txBody>
                  <a:tcPr marL="121943" marR="121943" marT="45732" marB="4573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F5E1"/>
                    </a:solidFill>
                  </a:tcPr>
                </a:tc>
                <a:tc>
                  <a:txBody>
                    <a:bodyPr/>
                    <a:lstStyle>
                      <a:lvl1pPr eaLnBrk="0" hangingPunct="0">
                        <a:spcBef>
                          <a:spcPct val="20000"/>
                        </a:spcBef>
                        <a:buClr>
                          <a:schemeClr val="folHlink"/>
                        </a:buClr>
                        <a:buSzPct val="60000"/>
                        <a:buFont typeface="Wingdings" pitchFamily="2" charset="2"/>
                        <a:defRPr sz="20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defRPr sz="20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defRPr sz="20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0000"/>
                          </a:solidFill>
                          <a:effectLst/>
                          <a:latin typeface="Calibri" pitchFamily="34" charset="0"/>
                          <a:ea typeface="MS PGothic" pitchFamily="34" charset="-128"/>
                        </a:rPr>
                        <a:t>35</a:t>
                      </a:r>
                    </a:p>
                  </a:txBody>
                  <a:tcPr marL="121943" marR="121943" marT="45732" marB="4573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F5E1"/>
                    </a:solidFill>
                  </a:tcPr>
                </a:tc>
              </a:tr>
              <a:tr h="371475">
                <a:tc>
                  <a:txBody>
                    <a:bodyPr/>
                    <a:lstStyle>
                      <a:lvl1pPr eaLnBrk="0" hangingPunct="0">
                        <a:spcBef>
                          <a:spcPct val="20000"/>
                        </a:spcBef>
                        <a:buClr>
                          <a:schemeClr val="folHlink"/>
                        </a:buClr>
                        <a:buSzPct val="60000"/>
                        <a:buFont typeface="Wingdings" pitchFamily="2" charset="2"/>
                        <a:defRPr sz="20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defRPr sz="20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defRPr sz="20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Calibri" pitchFamily="34" charset="0"/>
                          <a:ea typeface="MS PGothic" pitchFamily="34" charset="-128"/>
                        </a:rPr>
                        <a:t>{</a:t>
                      </a:r>
                      <a:r>
                        <a:rPr kumimoji="0" lang="en-US" altLang="en-US" sz="1800" b="0" i="1" u="none" strike="noStrike" cap="none" normalizeH="0" baseline="0" dirty="0" err="1" smtClean="0">
                          <a:ln>
                            <a:noFill/>
                          </a:ln>
                          <a:solidFill>
                            <a:srgbClr val="000000"/>
                          </a:solidFill>
                          <a:effectLst/>
                          <a:latin typeface="Calibri" pitchFamily="34" charset="0"/>
                          <a:ea typeface="MS PGothic" pitchFamily="34" charset="-128"/>
                        </a:rPr>
                        <a:t>bd</a:t>
                      </a:r>
                      <a:r>
                        <a:rPr kumimoji="0" lang="en-US" altLang="en-US" sz="1800" b="0" i="1" u="none" strike="noStrike" cap="none" normalizeH="0" baseline="0" dirty="0" smtClean="0">
                          <a:ln>
                            <a:noFill/>
                          </a:ln>
                          <a:solidFill>
                            <a:srgbClr val="000000"/>
                          </a:solidFill>
                          <a:effectLst/>
                          <a:latin typeface="Calibri" pitchFamily="34" charset="0"/>
                          <a:ea typeface="MS PGothic" pitchFamily="34" charset="-128"/>
                        </a:rPr>
                        <a:t>, be, de</a:t>
                      </a:r>
                      <a:r>
                        <a:rPr kumimoji="0" lang="en-US" altLang="en-US" sz="1800" b="0" i="0" u="none" strike="noStrike" cap="none" normalizeH="0" baseline="0" dirty="0" smtClean="0">
                          <a:ln>
                            <a:noFill/>
                          </a:ln>
                          <a:solidFill>
                            <a:srgbClr val="000000"/>
                          </a:solidFill>
                          <a:effectLst/>
                          <a:latin typeface="Calibri" pitchFamily="34" charset="0"/>
                          <a:ea typeface="MS PGothic" pitchFamily="34" charset="-128"/>
                        </a:rPr>
                        <a:t>}</a:t>
                      </a:r>
                    </a:p>
                  </a:txBody>
                  <a:tcPr marL="121943" marR="121943" marT="45732" marB="4573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AF1"/>
                    </a:solidFill>
                  </a:tcPr>
                </a:tc>
                <a:tc>
                  <a:txBody>
                    <a:bodyPr/>
                    <a:lstStyle>
                      <a:lvl1pPr eaLnBrk="0" hangingPunct="0">
                        <a:spcBef>
                          <a:spcPct val="20000"/>
                        </a:spcBef>
                        <a:buClr>
                          <a:schemeClr val="folHlink"/>
                        </a:buClr>
                        <a:buSzPct val="60000"/>
                        <a:buFont typeface="Wingdings" pitchFamily="2" charset="2"/>
                        <a:defRPr sz="20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defRPr sz="20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defRPr sz="20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0000"/>
                          </a:solidFill>
                          <a:effectLst/>
                          <a:latin typeface="Calibri" pitchFamily="34" charset="0"/>
                          <a:ea typeface="MS PGothic" pitchFamily="34" charset="-128"/>
                        </a:rPr>
                        <a:t>298</a:t>
                      </a:r>
                    </a:p>
                  </a:txBody>
                  <a:tcPr marL="121943" marR="121943" marT="45732" marB="4573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AF1"/>
                    </a:solidFill>
                  </a:tcPr>
                </a:tc>
              </a:tr>
              <a:tr h="371475">
                <a:tc>
                  <a:txBody>
                    <a:bodyPr/>
                    <a:lstStyle>
                      <a:lvl1pPr eaLnBrk="0" hangingPunct="0">
                        <a:spcBef>
                          <a:spcPct val="20000"/>
                        </a:spcBef>
                        <a:buClr>
                          <a:schemeClr val="folHlink"/>
                        </a:buClr>
                        <a:buSzPct val="60000"/>
                        <a:buFont typeface="Wingdings" pitchFamily="2" charset="2"/>
                        <a:defRPr sz="20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defRPr sz="20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defRPr sz="20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ahoma" pitchFamily="34" charset="0"/>
                          <a:ea typeface="MS PGothic" pitchFamily="34" charset="-128"/>
                        </a:rPr>
                        <a:t> ……</a:t>
                      </a:r>
                    </a:p>
                  </a:txBody>
                  <a:tcPr marL="121943" marR="121943" marT="45732" marB="4573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F5E1"/>
                    </a:solidFill>
                  </a:tcPr>
                </a:tc>
                <a:tc>
                  <a:txBody>
                    <a:bodyPr/>
                    <a:lstStyle>
                      <a:lvl1pPr eaLnBrk="0" hangingPunct="0">
                        <a:spcBef>
                          <a:spcPct val="20000"/>
                        </a:spcBef>
                        <a:buClr>
                          <a:schemeClr val="folHlink"/>
                        </a:buClr>
                        <a:buSzPct val="60000"/>
                        <a:buFont typeface="Wingdings" pitchFamily="2" charset="2"/>
                        <a:defRPr sz="20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defRPr sz="20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defRPr sz="20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ahoma" pitchFamily="34" charset="0"/>
                          <a:ea typeface="MS PGothic" pitchFamily="34" charset="-128"/>
                        </a:rPr>
                        <a:t> …</a:t>
                      </a:r>
                    </a:p>
                  </a:txBody>
                  <a:tcPr marL="121943" marR="121943" marT="45732" marB="4573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F5E1"/>
                    </a:solidFill>
                  </a:tcPr>
                </a:tc>
              </a:tr>
              <a:tr h="371475">
                <a:tc>
                  <a:txBody>
                    <a:bodyPr/>
                    <a:lstStyle>
                      <a:lvl1pPr eaLnBrk="0" hangingPunct="0">
                        <a:spcBef>
                          <a:spcPct val="20000"/>
                        </a:spcBef>
                        <a:buClr>
                          <a:schemeClr val="folHlink"/>
                        </a:buClr>
                        <a:buSzPct val="60000"/>
                        <a:buFont typeface="Wingdings" pitchFamily="2" charset="2"/>
                        <a:defRPr sz="20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defRPr sz="20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defRPr sz="20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Calibri" pitchFamily="34" charset="0"/>
                          <a:ea typeface="MS PGothic" pitchFamily="34" charset="-128"/>
                        </a:rPr>
                        <a:t>{</a:t>
                      </a:r>
                      <a:r>
                        <a:rPr kumimoji="0" lang="en-US" altLang="en-US" sz="1800" b="0" i="1" u="none" strike="noStrike" cap="none" normalizeH="0" baseline="0" dirty="0" err="1" smtClean="0">
                          <a:ln>
                            <a:noFill/>
                          </a:ln>
                          <a:solidFill>
                            <a:srgbClr val="000000"/>
                          </a:solidFill>
                          <a:effectLst/>
                          <a:latin typeface="Calibri" pitchFamily="34" charset="0"/>
                          <a:ea typeface="MS PGothic" pitchFamily="34" charset="-128"/>
                        </a:rPr>
                        <a:t>yz</a:t>
                      </a:r>
                      <a:r>
                        <a:rPr kumimoji="0" lang="en-US" altLang="en-US" sz="1800" b="0" i="1" u="none" strike="noStrike" cap="none" normalizeH="0" baseline="0" dirty="0" smtClean="0">
                          <a:ln>
                            <a:noFill/>
                          </a:ln>
                          <a:solidFill>
                            <a:srgbClr val="000000"/>
                          </a:solidFill>
                          <a:effectLst/>
                          <a:latin typeface="Calibri" pitchFamily="34" charset="0"/>
                          <a:ea typeface="MS PGothic" pitchFamily="34" charset="-128"/>
                        </a:rPr>
                        <a:t>, </a:t>
                      </a:r>
                      <a:r>
                        <a:rPr kumimoji="0" lang="en-US" altLang="en-US" sz="1800" b="0" i="1" u="none" strike="noStrike" cap="none" normalizeH="0" baseline="0" dirty="0" err="1" smtClean="0">
                          <a:ln>
                            <a:noFill/>
                          </a:ln>
                          <a:solidFill>
                            <a:srgbClr val="000000"/>
                          </a:solidFill>
                          <a:effectLst/>
                          <a:latin typeface="Calibri" pitchFamily="34" charset="0"/>
                          <a:ea typeface="MS PGothic" pitchFamily="34" charset="-128"/>
                        </a:rPr>
                        <a:t>qs</a:t>
                      </a:r>
                      <a:r>
                        <a:rPr kumimoji="0" lang="en-US" altLang="en-US" sz="1800" b="0" i="1" u="none" strike="noStrike" cap="none" normalizeH="0" baseline="0" dirty="0" smtClean="0">
                          <a:ln>
                            <a:noFill/>
                          </a:ln>
                          <a:solidFill>
                            <a:srgbClr val="000000"/>
                          </a:solidFill>
                          <a:effectLst/>
                          <a:latin typeface="Calibri" pitchFamily="34" charset="0"/>
                          <a:ea typeface="MS PGothic" pitchFamily="34" charset="-128"/>
                        </a:rPr>
                        <a:t>, </a:t>
                      </a:r>
                      <a:r>
                        <a:rPr kumimoji="0" lang="en-US" altLang="en-US" sz="1800" b="0" i="1" u="none" strike="noStrike" cap="none" normalizeH="0" baseline="0" dirty="0" err="1" smtClean="0">
                          <a:ln>
                            <a:noFill/>
                          </a:ln>
                          <a:solidFill>
                            <a:srgbClr val="000000"/>
                          </a:solidFill>
                          <a:effectLst/>
                          <a:latin typeface="Calibri" pitchFamily="34" charset="0"/>
                          <a:ea typeface="MS PGothic" pitchFamily="34" charset="-128"/>
                        </a:rPr>
                        <a:t>wt</a:t>
                      </a:r>
                      <a:r>
                        <a:rPr kumimoji="0" lang="en-US" altLang="en-US" sz="1800" b="0" i="0" u="none" strike="noStrike" cap="none" normalizeH="0" baseline="0" dirty="0" smtClean="0">
                          <a:ln>
                            <a:noFill/>
                          </a:ln>
                          <a:solidFill>
                            <a:srgbClr val="000000"/>
                          </a:solidFill>
                          <a:effectLst/>
                          <a:latin typeface="Calibri" pitchFamily="34" charset="0"/>
                          <a:ea typeface="MS PGothic" pitchFamily="34" charset="-128"/>
                        </a:rPr>
                        <a:t>}</a:t>
                      </a:r>
                    </a:p>
                  </a:txBody>
                  <a:tcPr marL="121943" marR="121943" marT="45732" marB="4573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AF1"/>
                    </a:solidFill>
                  </a:tcPr>
                </a:tc>
                <a:tc>
                  <a:txBody>
                    <a:bodyPr/>
                    <a:lstStyle>
                      <a:lvl1pPr eaLnBrk="0" hangingPunct="0">
                        <a:spcBef>
                          <a:spcPct val="20000"/>
                        </a:spcBef>
                        <a:buClr>
                          <a:schemeClr val="folHlink"/>
                        </a:buClr>
                        <a:buSzPct val="60000"/>
                        <a:buFont typeface="Wingdings" pitchFamily="2" charset="2"/>
                        <a:defRPr sz="20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defRPr sz="20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defRPr sz="20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ahoma" pitchFamily="34" charset="0"/>
                          <a:ea typeface="MS PGothic" pitchFamily="34" charset="-128"/>
                        </a:rPr>
                        <a:t>  </a:t>
                      </a:r>
                      <a:r>
                        <a:rPr kumimoji="0" lang="en-US" altLang="en-US" sz="1600" b="0" i="0" u="none" strike="noStrike" cap="none" normalizeH="0" baseline="0" dirty="0" smtClean="0">
                          <a:ln>
                            <a:noFill/>
                          </a:ln>
                          <a:solidFill>
                            <a:srgbClr val="000000"/>
                          </a:solidFill>
                          <a:effectLst/>
                          <a:latin typeface="Calibri" pitchFamily="34" charset="0"/>
                          <a:ea typeface="MS PGothic" pitchFamily="34" charset="-128"/>
                        </a:rPr>
                        <a:t>58</a:t>
                      </a:r>
                    </a:p>
                  </a:txBody>
                  <a:tcPr marL="121943" marR="121943" marT="45732" marB="4573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AF1"/>
                    </a:solidFill>
                  </a:tcPr>
                </a:tc>
              </a:tr>
            </a:tbl>
          </a:graphicData>
        </a:graphic>
      </p:graphicFrame>
    </p:spTree>
    <p:extLst>
      <p:ext uri="{BB962C8B-B14F-4D97-AF65-F5344CB8AC3E}">
        <p14:creationId xmlns:p14="http://schemas.microsoft.com/office/powerpoint/2010/main" val="407462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8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58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58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58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58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58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580">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580">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580">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580">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4580">
                                            <p:txEl>
                                              <p:pRg st="9" end="9"/>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58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DHP</a:t>
            </a:r>
            <a:endParaRPr lang="en-US" dirty="0"/>
          </a:p>
        </p:txBody>
      </p:sp>
      <p:pic>
        <p:nvPicPr>
          <p:cNvPr id="5" name="Content Placeholder 4"/>
          <p:cNvPicPr>
            <a:picLocks noGrp="1" noChangeAspect="1"/>
          </p:cNvPicPr>
          <p:nvPr>
            <p:ph idx="1"/>
          </p:nvPr>
        </p:nvPicPr>
        <p:blipFill>
          <a:blip r:embed="rId2"/>
          <a:stretch>
            <a:fillRect/>
          </a:stretch>
        </p:blipFill>
        <p:spPr>
          <a:xfrm>
            <a:off x="897908" y="4080681"/>
            <a:ext cx="9363645" cy="2080810"/>
          </a:xfrm>
          <a:prstGeom prst="rect">
            <a:avLst/>
          </a:prstGeom>
        </p:spPr>
      </p:pic>
      <p:pic>
        <p:nvPicPr>
          <p:cNvPr id="4" name="Picture 3"/>
          <p:cNvPicPr>
            <a:picLocks noChangeAspect="1"/>
          </p:cNvPicPr>
          <p:nvPr/>
        </p:nvPicPr>
        <p:blipFill>
          <a:blip r:embed="rId3"/>
          <a:stretch>
            <a:fillRect/>
          </a:stretch>
        </p:blipFill>
        <p:spPr>
          <a:xfrm>
            <a:off x="2672118" y="1219324"/>
            <a:ext cx="7311631" cy="1914951"/>
          </a:xfrm>
          <a:prstGeom prst="rect">
            <a:avLst/>
          </a:prstGeom>
        </p:spPr>
      </p:pic>
      <p:cxnSp>
        <p:nvCxnSpPr>
          <p:cNvPr id="7" name="Straight Arrow Connector 6"/>
          <p:cNvCxnSpPr/>
          <p:nvPr/>
        </p:nvCxnSpPr>
        <p:spPr>
          <a:xfrm>
            <a:off x="2672118" y="2811439"/>
            <a:ext cx="477672" cy="1337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350985" y="1378565"/>
            <a:ext cx="2091964" cy="2435421"/>
          </a:xfrm>
          <a:prstGeom prst="rect">
            <a:avLst/>
          </a:prstGeom>
        </p:spPr>
      </p:pic>
    </p:spTree>
    <p:extLst>
      <p:ext uri="{BB962C8B-B14F-4D97-AF65-F5344CB8AC3E}">
        <p14:creationId xmlns:p14="http://schemas.microsoft.com/office/powerpoint/2010/main" val="344594613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757445" y="2185134"/>
            <a:ext cx="5525734" cy="3137493"/>
          </a:xfrm>
          <a:prstGeom prst="rect">
            <a:avLst/>
          </a:prstGeom>
        </p:spPr>
      </p:pic>
    </p:spTree>
    <p:extLst>
      <p:ext uri="{BB962C8B-B14F-4D97-AF65-F5344CB8AC3E}">
        <p14:creationId xmlns:p14="http://schemas.microsoft.com/office/powerpoint/2010/main" val="52469329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156" y="98846"/>
            <a:ext cx="2924478" cy="738909"/>
          </a:xfrm>
        </p:spPr>
        <p:txBody>
          <a:bodyPr/>
          <a:lstStyle/>
          <a:p>
            <a:r>
              <a:rPr lang="en-US" dirty="0" err="1" smtClean="0"/>
              <a:t>Apriori</a:t>
            </a:r>
            <a:endParaRPr lang="en-US" dirty="0"/>
          </a:p>
        </p:txBody>
      </p:sp>
      <p:pic>
        <p:nvPicPr>
          <p:cNvPr id="6" name="Content Placeholder 5"/>
          <p:cNvPicPr>
            <a:picLocks noGrp="1" noChangeAspect="1"/>
          </p:cNvPicPr>
          <p:nvPr>
            <p:ph idx="1"/>
          </p:nvPr>
        </p:nvPicPr>
        <p:blipFill>
          <a:blip r:embed="rId2"/>
          <a:stretch>
            <a:fillRect/>
          </a:stretch>
        </p:blipFill>
        <p:spPr>
          <a:xfrm>
            <a:off x="3971499" y="0"/>
            <a:ext cx="8338782" cy="6769905"/>
          </a:xfrm>
          <a:prstGeom prst="rect">
            <a:avLst/>
          </a:prstGeom>
        </p:spPr>
      </p:pic>
    </p:spTree>
    <p:extLst>
      <p:ext uri="{BB962C8B-B14F-4D97-AF65-F5344CB8AC3E}">
        <p14:creationId xmlns:p14="http://schemas.microsoft.com/office/powerpoint/2010/main" val="182905319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985" y="221676"/>
            <a:ext cx="2051021" cy="738909"/>
          </a:xfrm>
        </p:spPr>
        <p:txBody>
          <a:bodyPr/>
          <a:lstStyle/>
          <a:p>
            <a:r>
              <a:rPr lang="en-US" dirty="0" smtClean="0"/>
              <a:t>DHP</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2129050" y="127408"/>
            <a:ext cx="9416955" cy="6558826"/>
          </a:xfrm>
          <a:prstGeom prst="rect">
            <a:avLst/>
          </a:prstGeom>
        </p:spPr>
      </p:pic>
      <p:pic>
        <p:nvPicPr>
          <p:cNvPr id="5" name="Picture 4"/>
          <p:cNvPicPr>
            <a:picLocks noChangeAspect="1"/>
          </p:cNvPicPr>
          <p:nvPr/>
        </p:nvPicPr>
        <p:blipFill>
          <a:blip r:embed="rId3"/>
          <a:stretch>
            <a:fillRect/>
          </a:stretch>
        </p:blipFill>
        <p:spPr>
          <a:xfrm>
            <a:off x="0" y="1136966"/>
            <a:ext cx="2321592" cy="1309616"/>
          </a:xfrm>
          <a:prstGeom prst="rect">
            <a:avLst/>
          </a:prstGeom>
        </p:spPr>
      </p:pic>
    </p:spTree>
    <p:extLst>
      <p:ext uri="{BB962C8B-B14F-4D97-AF65-F5344CB8AC3E}">
        <p14:creationId xmlns:p14="http://schemas.microsoft.com/office/powerpoint/2010/main" val="158512839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991257" y="1528549"/>
            <a:ext cx="8912744" cy="5052894"/>
          </a:xfrm>
          <a:prstGeom prst="rect">
            <a:avLst/>
          </a:prstGeom>
        </p:spPr>
      </p:pic>
      <p:sp>
        <p:nvSpPr>
          <p:cNvPr id="5" name="Rectangle 4"/>
          <p:cNvSpPr/>
          <p:nvPr/>
        </p:nvSpPr>
        <p:spPr>
          <a:xfrm>
            <a:off x="10249469" y="4039737"/>
            <a:ext cx="1078173" cy="6687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3"/>
          <a:stretch>
            <a:fillRect/>
          </a:stretch>
        </p:blipFill>
        <p:spPr>
          <a:xfrm>
            <a:off x="166899" y="207030"/>
            <a:ext cx="2671693" cy="1507109"/>
          </a:xfrm>
          <a:prstGeom prst="rect">
            <a:avLst/>
          </a:prstGeom>
        </p:spPr>
      </p:pic>
    </p:spTree>
    <p:extLst>
      <p:ext uri="{BB962C8B-B14F-4D97-AF65-F5344CB8AC3E}">
        <p14:creationId xmlns:p14="http://schemas.microsoft.com/office/powerpoint/2010/main" val="277709879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kern="0" smtClean="0"/>
              <a:t>Pattern </a:t>
            </a:r>
            <a:r>
              <a:rPr lang="en-US" altLang="en-US" kern="0" dirty="0"/>
              <a:t>Discovery: </a:t>
            </a:r>
            <a:r>
              <a:rPr lang="en-US" altLang="en-US" dirty="0"/>
              <a:t>Basic Concepts </a:t>
            </a:r>
            <a:endParaRPr lang="en-US" dirty="0"/>
          </a:p>
        </p:txBody>
      </p:sp>
      <p:sp>
        <p:nvSpPr>
          <p:cNvPr id="3" name="Content Placeholder 2"/>
          <p:cNvSpPr>
            <a:spLocks noGrp="1"/>
          </p:cNvSpPr>
          <p:nvPr>
            <p:ph idx="1"/>
          </p:nvPr>
        </p:nvSpPr>
        <p:spPr>
          <a:xfrm>
            <a:off x="535710" y="1645920"/>
            <a:ext cx="10640290" cy="4012602"/>
          </a:xfrm>
        </p:spPr>
        <p:txBody>
          <a:bodyPr/>
          <a:lstStyle/>
          <a:p>
            <a:pPr>
              <a:lnSpc>
                <a:spcPct val="300000"/>
              </a:lnSpc>
            </a:pPr>
            <a:r>
              <a:rPr lang="en-US" altLang="en-US" dirty="0"/>
              <a:t> </a:t>
            </a:r>
            <a:r>
              <a:rPr lang="en-US" altLang="en-US" dirty="0" smtClean="0">
                <a:latin typeface="Calibri" pitchFamily="34" charset="0"/>
              </a:rPr>
              <a:t>What </a:t>
            </a:r>
            <a:r>
              <a:rPr lang="en-US" altLang="en-US" dirty="0">
                <a:latin typeface="Calibri" pitchFamily="34" charset="0"/>
              </a:rPr>
              <a:t>Is Pattern </a:t>
            </a:r>
            <a:r>
              <a:rPr lang="en-US" altLang="en-US" dirty="0" smtClean="0">
                <a:latin typeface="Calibri" pitchFamily="34" charset="0"/>
              </a:rPr>
              <a:t>Discovery?   Why </a:t>
            </a:r>
            <a:r>
              <a:rPr lang="en-US" altLang="en-US" dirty="0">
                <a:latin typeface="Calibri" pitchFamily="34" charset="0"/>
              </a:rPr>
              <a:t>Is It Important?	</a:t>
            </a:r>
          </a:p>
          <a:p>
            <a:pPr>
              <a:lnSpc>
                <a:spcPct val="300000"/>
              </a:lnSpc>
              <a:spcBef>
                <a:spcPts val="400"/>
              </a:spcBef>
              <a:spcAft>
                <a:spcPts val="400"/>
              </a:spcAft>
              <a:buClr>
                <a:srgbClr val="0000FF"/>
              </a:buClr>
              <a:tabLst>
                <a:tab pos="7658100" algn="l"/>
              </a:tabLst>
            </a:pPr>
            <a:r>
              <a:rPr lang="en-US" altLang="en-US" dirty="0" smtClean="0">
                <a:latin typeface="Calibri" pitchFamily="34" charset="0"/>
              </a:rPr>
              <a:t> Basic </a:t>
            </a:r>
            <a:r>
              <a:rPr lang="en-US" altLang="en-US" dirty="0">
                <a:latin typeface="Calibri" pitchFamily="34" charset="0"/>
              </a:rPr>
              <a:t>Concepts: Frequent </a:t>
            </a:r>
            <a:r>
              <a:rPr lang="en-US" altLang="en-US" dirty="0" smtClean="0">
                <a:latin typeface="Calibri" pitchFamily="34" charset="0"/>
              </a:rPr>
              <a:t>Patterns and Association Rules</a:t>
            </a:r>
          </a:p>
          <a:p>
            <a:pPr>
              <a:lnSpc>
                <a:spcPct val="300000"/>
              </a:lnSpc>
              <a:spcBef>
                <a:spcPts val="400"/>
              </a:spcBef>
              <a:spcAft>
                <a:spcPts val="400"/>
              </a:spcAft>
              <a:buClr>
                <a:srgbClr val="0000FF"/>
              </a:buClr>
              <a:tabLst>
                <a:tab pos="7658100" algn="l"/>
              </a:tabLst>
            </a:pPr>
            <a:r>
              <a:rPr lang="en-US" altLang="en-US" dirty="0" smtClean="0">
                <a:solidFill>
                  <a:prstClr val="black"/>
                </a:solidFill>
              </a:rPr>
              <a:t> Compressed </a:t>
            </a:r>
            <a:r>
              <a:rPr lang="en-US" altLang="en-US" dirty="0">
                <a:solidFill>
                  <a:prstClr val="black"/>
                </a:solidFill>
              </a:rPr>
              <a:t>Representation: Closed Patterns and Max-Patterns</a:t>
            </a:r>
            <a:endParaRPr lang="en-US" dirty="0">
              <a:solidFill>
                <a:prstClr val="black"/>
              </a:solidFill>
            </a:endParaRPr>
          </a:p>
        </p:txBody>
      </p:sp>
    </p:spTree>
    <p:extLst>
      <p:ext uri="{BB962C8B-B14F-4D97-AF65-F5344CB8AC3E}">
        <p14:creationId xmlns:p14="http://schemas.microsoft.com/office/powerpoint/2010/main" val="20483904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0" y="228600"/>
            <a:ext cx="12192000" cy="685800"/>
          </a:xfrm>
        </p:spPr>
        <p:txBody>
          <a:bodyPr>
            <a:normAutofit/>
          </a:bodyPr>
          <a:lstStyle/>
          <a:p>
            <a:pPr eaLnBrk="1" hangingPunct="1"/>
            <a:r>
              <a:rPr lang="en-US" altLang="en-US" sz="4000" dirty="0" smtClean="0"/>
              <a:t>Exploring Vertical Data Format: ECLAT</a:t>
            </a:r>
          </a:p>
        </p:txBody>
      </p:sp>
      <p:sp>
        <p:nvSpPr>
          <p:cNvPr id="25604" name="Rectangle 3"/>
          <p:cNvSpPr>
            <a:spLocks noGrp="1" noChangeArrowheads="1"/>
          </p:cNvSpPr>
          <p:nvPr>
            <p:ph idx="1"/>
          </p:nvPr>
        </p:nvSpPr>
        <p:spPr>
          <a:xfrm>
            <a:off x="406400" y="1066800"/>
            <a:ext cx="9023927" cy="5486400"/>
          </a:xfrm>
        </p:spPr>
        <p:txBody>
          <a:bodyPr/>
          <a:lstStyle/>
          <a:p>
            <a:pPr eaLnBrk="1" hangingPunct="1">
              <a:lnSpc>
                <a:spcPct val="120000"/>
              </a:lnSpc>
            </a:pPr>
            <a:r>
              <a:rPr lang="en-US" altLang="en-US" sz="2400" dirty="0" smtClean="0"/>
              <a:t>ECLAT (Equivalence Class Transformation): A depth-first search algorithm using set intersection [</a:t>
            </a:r>
            <a:r>
              <a:rPr lang="en-US" altLang="en-US" sz="2400" dirty="0" err="1" smtClean="0"/>
              <a:t>Zaki</a:t>
            </a:r>
            <a:r>
              <a:rPr lang="en-US" altLang="en-US" sz="2400" dirty="0" smtClean="0"/>
              <a:t> </a:t>
            </a:r>
            <a:r>
              <a:rPr lang="en-US" altLang="en-US" sz="2400" dirty="0"/>
              <a:t>et al. @</a:t>
            </a:r>
            <a:r>
              <a:rPr lang="en-US" altLang="en-US" sz="2400" dirty="0" smtClean="0"/>
              <a:t>KDD’97] </a:t>
            </a:r>
          </a:p>
          <a:p>
            <a:pPr eaLnBrk="1" hangingPunct="1">
              <a:lnSpc>
                <a:spcPct val="120000"/>
              </a:lnSpc>
            </a:pPr>
            <a:r>
              <a:rPr lang="en-US" altLang="en-US" sz="2400" dirty="0" err="1" smtClean="0"/>
              <a:t>Tid</a:t>
            </a:r>
            <a:r>
              <a:rPr lang="en-US" altLang="en-US" sz="2400" dirty="0" smtClean="0"/>
              <a:t>-List: List of transaction-ids containing an </a:t>
            </a:r>
            <a:r>
              <a:rPr lang="en-US" altLang="en-US" sz="2400" dirty="0" err="1" smtClean="0"/>
              <a:t>itemset</a:t>
            </a:r>
            <a:r>
              <a:rPr lang="en-US" altLang="en-US" sz="2400" dirty="0" smtClean="0"/>
              <a:t> </a:t>
            </a:r>
          </a:p>
          <a:p>
            <a:pPr>
              <a:lnSpc>
                <a:spcPct val="120000"/>
              </a:lnSpc>
            </a:pPr>
            <a:r>
              <a:rPr lang="en-US" altLang="en-US" sz="2400" dirty="0"/>
              <a:t>Vertical format: </a:t>
            </a:r>
            <a:r>
              <a:rPr lang="en-US" altLang="en-US" sz="2400" dirty="0" smtClean="0"/>
              <a:t>t(e</a:t>
            </a:r>
            <a:r>
              <a:rPr lang="en-US" altLang="en-US" sz="2400" dirty="0"/>
              <a:t>) = {T</a:t>
            </a:r>
            <a:r>
              <a:rPr lang="en-US" altLang="en-US" sz="2400" baseline="-25000" dirty="0"/>
              <a:t>10</a:t>
            </a:r>
            <a:r>
              <a:rPr lang="en-US" altLang="en-US" sz="2400" dirty="0"/>
              <a:t>, T</a:t>
            </a:r>
            <a:r>
              <a:rPr lang="en-US" altLang="en-US" sz="2400" baseline="-25000" dirty="0"/>
              <a:t>20</a:t>
            </a:r>
            <a:r>
              <a:rPr lang="en-US" altLang="en-US" sz="2400" dirty="0"/>
              <a:t>, T</a:t>
            </a:r>
            <a:r>
              <a:rPr lang="en-US" altLang="en-US" sz="2400" baseline="-25000" dirty="0"/>
              <a:t>30</a:t>
            </a:r>
            <a:r>
              <a:rPr lang="en-US" altLang="en-US" sz="2400" dirty="0"/>
              <a:t>}; </a:t>
            </a:r>
            <a:r>
              <a:rPr lang="en-US" altLang="en-US" sz="2400" dirty="0" smtClean="0"/>
              <a:t>t(a) </a:t>
            </a:r>
            <a:r>
              <a:rPr lang="en-US" altLang="en-US" sz="2400" dirty="0"/>
              <a:t>= </a:t>
            </a:r>
            <a:r>
              <a:rPr lang="en-US" altLang="en-US" sz="2400" dirty="0" smtClean="0"/>
              <a:t>{T</a:t>
            </a:r>
            <a:r>
              <a:rPr lang="en-US" altLang="en-US" sz="2400" baseline="-25000" dirty="0" smtClean="0"/>
              <a:t>10</a:t>
            </a:r>
            <a:r>
              <a:rPr lang="en-US" altLang="en-US" sz="2400" baseline="-25000" dirty="0"/>
              <a:t>, </a:t>
            </a:r>
            <a:r>
              <a:rPr lang="en-US" altLang="en-US" sz="2400" dirty="0"/>
              <a:t>T</a:t>
            </a:r>
            <a:r>
              <a:rPr lang="en-US" altLang="en-US" sz="2400" baseline="-25000" dirty="0"/>
              <a:t>20</a:t>
            </a:r>
            <a:r>
              <a:rPr lang="en-US" altLang="en-US" sz="2400" dirty="0" smtClean="0"/>
              <a:t>}; t(ae) = </a:t>
            </a:r>
            <a:r>
              <a:rPr lang="en-US" altLang="en-US" sz="2400" dirty="0"/>
              <a:t>{T</a:t>
            </a:r>
            <a:r>
              <a:rPr lang="en-US" altLang="en-US" sz="2400" baseline="-25000" dirty="0"/>
              <a:t>10, </a:t>
            </a:r>
            <a:r>
              <a:rPr lang="en-US" altLang="en-US" sz="2400" dirty="0"/>
              <a:t>T</a:t>
            </a:r>
            <a:r>
              <a:rPr lang="en-US" altLang="en-US" sz="2400" baseline="-25000" dirty="0"/>
              <a:t>20</a:t>
            </a:r>
            <a:r>
              <a:rPr lang="en-US" altLang="en-US" sz="2400" dirty="0" smtClean="0"/>
              <a:t>}</a:t>
            </a:r>
          </a:p>
          <a:p>
            <a:pPr>
              <a:lnSpc>
                <a:spcPct val="120000"/>
              </a:lnSpc>
            </a:pPr>
            <a:r>
              <a:rPr lang="en-US" altLang="en-US" sz="2400" dirty="0" smtClean="0"/>
              <a:t>Properties of </a:t>
            </a:r>
            <a:r>
              <a:rPr lang="en-US" altLang="en-US" sz="2400" dirty="0" err="1" smtClean="0"/>
              <a:t>Tid</a:t>
            </a:r>
            <a:r>
              <a:rPr lang="en-US" altLang="en-US" sz="2400" dirty="0" smtClean="0"/>
              <a:t>-Lists</a:t>
            </a:r>
          </a:p>
          <a:p>
            <a:pPr lvl="1">
              <a:lnSpc>
                <a:spcPct val="120000"/>
              </a:lnSpc>
            </a:pPr>
            <a:r>
              <a:rPr lang="en-US" altLang="en-US" sz="2400" dirty="0" smtClean="0"/>
              <a:t>t(X) = t(Y): X and Y always happen together (</a:t>
            </a:r>
            <a:r>
              <a:rPr lang="en-US" altLang="en-US" sz="2400" dirty="0" smtClean="0">
                <a:sym typeface="Symbol" pitchFamily="18" charset="2"/>
              </a:rPr>
              <a:t>e.g</a:t>
            </a:r>
            <a:r>
              <a:rPr lang="en-US" altLang="en-US" sz="2400" dirty="0">
                <a:sym typeface="Symbol" pitchFamily="18" charset="2"/>
              </a:rPr>
              <a:t>., t(ac} = t(d</a:t>
            </a:r>
            <a:r>
              <a:rPr lang="en-US" altLang="en-US" sz="2400" dirty="0" smtClean="0">
                <a:sym typeface="Symbol" pitchFamily="18" charset="2"/>
              </a:rPr>
              <a:t>}) </a:t>
            </a:r>
            <a:endParaRPr lang="en-US" altLang="en-US" sz="2400" dirty="0" smtClean="0"/>
          </a:p>
          <a:p>
            <a:pPr lvl="1" eaLnBrk="1" hangingPunct="1">
              <a:lnSpc>
                <a:spcPct val="120000"/>
              </a:lnSpc>
            </a:pPr>
            <a:r>
              <a:rPr lang="en-US" altLang="en-US" sz="2400" dirty="0" smtClean="0"/>
              <a:t>t(X) </a:t>
            </a:r>
            <a:r>
              <a:rPr lang="en-US" altLang="en-US" sz="2400" dirty="0" smtClean="0">
                <a:sym typeface="Symbol" pitchFamily="18" charset="2"/>
              </a:rPr>
              <a:t> t(Y): transaction having X always has Y (e.g., t(ac)  t(</a:t>
            </a:r>
            <a:r>
              <a:rPr lang="en-US" altLang="en-US" sz="2400" dirty="0" err="1" smtClean="0">
                <a:sym typeface="Symbol" pitchFamily="18" charset="2"/>
              </a:rPr>
              <a:t>ce</a:t>
            </a:r>
            <a:r>
              <a:rPr lang="en-US" altLang="en-US" sz="2400" dirty="0" smtClean="0">
                <a:sym typeface="Symbol" pitchFamily="18" charset="2"/>
              </a:rPr>
              <a:t>))</a:t>
            </a:r>
          </a:p>
          <a:p>
            <a:pPr>
              <a:lnSpc>
                <a:spcPct val="120000"/>
              </a:lnSpc>
            </a:pPr>
            <a:r>
              <a:rPr lang="en-US" altLang="en-US" sz="2400" dirty="0"/>
              <a:t>Deriving frequent patterns based on vertical </a:t>
            </a:r>
            <a:r>
              <a:rPr lang="en-US" altLang="en-US" sz="2400" dirty="0" smtClean="0"/>
              <a:t>intersections</a:t>
            </a:r>
            <a:endParaRPr lang="en-US" altLang="en-US" sz="2400" dirty="0" smtClean="0">
              <a:sym typeface="Symbol" pitchFamily="18" charset="2"/>
            </a:endParaRPr>
          </a:p>
          <a:p>
            <a:pPr eaLnBrk="1" hangingPunct="1">
              <a:lnSpc>
                <a:spcPct val="120000"/>
              </a:lnSpc>
            </a:pPr>
            <a:r>
              <a:rPr lang="en-US" altLang="en-US" sz="2400" dirty="0" smtClean="0">
                <a:sym typeface="Symbol" pitchFamily="18" charset="2"/>
              </a:rPr>
              <a:t>Using </a:t>
            </a:r>
            <a:r>
              <a:rPr lang="en-US" altLang="en-US" sz="2400" dirty="0" err="1" smtClean="0">
                <a:solidFill>
                  <a:srgbClr val="FF0000"/>
                </a:solidFill>
                <a:sym typeface="Symbol" pitchFamily="18" charset="2"/>
              </a:rPr>
              <a:t>diffset</a:t>
            </a:r>
            <a:r>
              <a:rPr lang="en-US" altLang="en-US" sz="2400" dirty="0" smtClean="0">
                <a:solidFill>
                  <a:srgbClr val="FF0000"/>
                </a:solidFill>
                <a:sym typeface="Symbol" pitchFamily="18" charset="2"/>
              </a:rPr>
              <a:t> </a:t>
            </a:r>
            <a:r>
              <a:rPr lang="en-US" altLang="en-US" sz="2400" dirty="0" smtClean="0">
                <a:sym typeface="Symbol" pitchFamily="18" charset="2"/>
              </a:rPr>
              <a:t>to accelerate mining</a:t>
            </a:r>
          </a:p>
          <a:p>
            <a:pPr lvl="1" eaLnBrk="1" hangingPunct="1">
              <a:lnSpc>
                <a:spcPct val="120000"/>
              </a:lnSpc>
            </a:pPr>
            <a:r>
              <a:rPr lang="en-US" altLang="en-US" sz="2400" dirty="0" smtClean="0">
                <a:sym typeface="Symbol" pitchFamily="18" charset="2"/>
              </a:rPr>
              <a:t>Only keep track of differences of </a:t>
            </a:r>
            <a:r>
              <a:rPr lang="en-US" altLang="en-US" sz="2400" dirty="0" err="1" smtClean="0">
                <a:sym typeface="Symbol" pitchFamily="18" charset="2"/>
              </a:rPr>
              <a:t>tids</a:t>
            </a:r>
            <a:endParaRPr lang="en-US" altLang="en-US" sz="2400" dirty="0" smtClean="0">
              <a:sym typeface="Symbol" pitchFamily="18" charset="2"/>
            </a:endParaRPr>
          </a:p>
          <a:p>
            <a:pPr lvl="1" eaLnBrk="1" hangingPunct="1">
              <a:lnSpc>
                <a:spcPct val="120000"/>
              </a:lnSpc>
            </a:pPr>
            <a:r>
              <a:rPr lang="en-US" altLang="en-US" sz="2400" dirty="0" smtClean="0">
                <a:sym typeface="Symbol" pitchFamily="18" charset="2"/>
              </a:rPr>
              <a:t>t(e) = {T</a:t>
            </a:r>
            <a:r>
              <a:rPr lang="en-US" altLang="en-US" sz="2400" baseline="-25000" dirty="0" smtClean="0">
                <a:sym typeface="Symbol" pitchFamily="18" charset="2"/>
              </a:rPr>
              <a:t>10</a:t>
            </a:r>
            <a:r>
              <a:rPr lang="en-US" altLang="en-US" sz="2400" dirty="0" smtClean="0">
                <a:sym typeface="Symbol" pitchFamily="18" charset="2"/>
              </a:rPr>
              <a:t>, T</a:t>
            </a:r>
            <a:r>
              <a:rPr lang="en-US" altLang="en-US" sz="2400" baseline="-25000" dirty="0" smtClean="0">
                <a:sym typeface="Symbol" pitchFamily="18" charset="2"/>
              </a:rPr>
              <a:t>20</a:t>
            </a:r>
            <a:r>
              <a:rPr lang="en-US" altLang="en-US" sz="2400" dirty="0" smtClean="0">
                <a:sym typeface="Symbol" pitchFamily="18" charset="2"/>
              </a:rPr>
              <a:t>, T</a:t>
            </a:r>
            <a:r>
              <a:rPr lang="en-US" altLang="en-US" sz="2400" baseline="-25000" dirty="0" smtClean="0">
                <a:sym typeface="Symbol" pitchFamily="18" charset="2"/>
              </a:rPr>
              <a:t>30</a:t>
            </a:r>
            <a:r>
              <a:rPr lang="en-US" altLang="en-US" sz="2400" dirty="0" smtClean="0">
                <a:sym typeface="Symbol" pitchFamily="18" charset="2"/>
              </a:rPr>
              <a:t>}, t(</a:t>
            </a:r>
            <a:r>
              <a:rPr lang="en-US" altLang="en-US" sz="2400" dirty="0" err="1" smtClean="0">
                <a:sym typeface="Symbol" pitchFamily="18" charset="2"/>
              </a:rPr>
              <a:t>ce</a:t>
            </a:r>
            <a:r>
              <a:rPr lang="en-US" altLang="en-US" sz="2400" dirty="0" smtClean="0">
                <a:sym typeface="Symbol" pitchFamily="18" charset="2"/>
              </a:rPr>
              <a:t>) = {T</a:t>
            </a:r>
            <a:r>
              <a:rPr lang="en-US" altLang="en-US" sz="2400" baseline="-25000" dirty="0" smtClean="0">
                <a:sym typeface="Symbol" pitchFamily="18" charset="2"/>
              </a:rPr>
              <a:t>10</a:t>
            </a:r>
            <a:r>
              <a:rPr lang="en-US" altLang="en-US" sz="2400" dirty="0" smtClean="0">
                <a:sym typeface="Symbol" pitchFamily="18" charset="2"/>
              </a:rPr>
              <a:t>, T</a:t>
            </a:r>
            <a:r>
              <a:rPr lang="en-US" altLang="en-US" sz="2400" baseline="-25000" dirty="0" smtClean="0">
                <a:sym typeface="Symbol" pitchFamily="18" charset="2"/>
              </a:rPr>
              <a:t>30</a:t>
            </a:r>
            <a:r>
              <a:rPr lang="en-US" altLang="en-US" sz="2400" dirty="0" smtClean="0">
                <a:sym typeface="Symbol" pitchFamily="18" charset="2"/>
              </a:rPr>
              <a:t>} → </a:t>
            </a:r>
            <a:r>
              <a:rPr lang="en-US" altLang="en-US" sz="2400" dirty="0" err="1" smtClean="0">
                <a:sym typeface="Symbol" pitchFamily="18" charset="2"/>
              </a:rPr>
              <a:t>Diffset</a:t>
            </a:r>
            <a:r>
              <a:rPr lang="en-US" altLang="en-US" sz="2400" dirty="0" smtClean="0">
                <a:sym typeface="Symbol" pitchFamily="18" charset="2"/>
              </a:rPr>
              <a:t> (</a:t>
            </a:r>
            <a:r>
              <a:rPr lang="en-US" altLang="en-US" sz="2400" dirty="0" err="1" smtClean="0">
                <a:sym typeface="Symbol" pitchFamily="18" charset="2"/>
              </a:rPr>
              <a:t>ce</a:t>
            </a:r>
            <a:r>
              <a:rPr lang="en-US" altLang="en-US" sz="2400" dirty="0" smtClean="0">
                <a:sym typeface="Symbol" pitchFamily="18" charset="2"/>
              </a:rPr>
              <a:t>, e) = {T</a:t>
            </a:r>
            <a:r>
              <a:rPr lang="en-US" altLang="en-US" sz="2400" baseline="-25000" dirty="0" smtClean="0">
                <a:sym typeface="Symbol" pitchFamily="18" charset="2"/>
              </a:rPr>
              <a:t>20</a:t>
            </a:r>
            <a:r>
              <a:rPr lang="en-US" altLang="en-US" sz="2400" dirty="0" smtClean="0">
                <a:sym typeface="Symbol" pitchFamily="18" charset="2"/>
              </a:rPr>
              <a:t>}</a:t>
            </a:r>
          </a:p>
        </p:txBody>
      </p:sp>
      <p:sp>
        <p:nvSpPr>
          <p:cNvPr id="25605" name="TextBox 1"/>
          <p:cNvSpPr txBox="1">
            <a:spLocks noChangeArrowheads="1"/>
          </p:cNvSpPr>
          <p:nvPr/>
        </p:nvSpPr>
        <p:spPr bwMode="auto">
          <a:xfrm>
            <a:off x="9245600" y="1168400"/>
            <a:ext cx="2946400" cy="5842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lgn="ctr" eaLnBrk="1" hangingPunct="1">
              <a:spcBef>
                <a:spcPct val="0"/>
              </a:spcBef>
              <a:buClrTx/>
              <a:buSzTx/>
              <a:buFontTx/>
              <a:buNone/>
            </a:pPr>
            <a:r>
              <a:rPr lang="en-US" altLang="en-US" sz="1600" b="1">
                <a:solidFill>
                  <a:srgbClr val="000000"/>
                </a:solidFill>
              </a:rPr>
              <a:t>A transaction DB in Horizontal Data Format</a:t>
            </a:r>
          </a:p>
        </p:txBody>
      </p:sp>
      <p:graphicFrame>
        <p:nvGraphicFramePr>
          <p:cNvPr id="3" name="Table 2"/>
          <p:cNvGraphicFramePr>
            <a:graphicFrameLocks noGrp="1"/>
          </p:cNvGraphicFramePr>
          <p:nvPr/>
        </p:nvGraphicFramePr>
        <p:xfrm>
          <a:off x="9652000" y="4098925"/>
          <a:ext cx="2336800" cy="2225676"/>
        </p:xfrm>
        <a:graphic>
          <a:graphicData uri="http://schemas.openxmlformats.org/drawingml/2006/table">
            <a:tbl>
              <a:tblPr firstRow="1" bandRow="1">
                <a:tableStyleId>{5C22544A-7EE6-4342-B048-85BDC9FD1C3A}</a:tableStyleId>
              </a:tblPr>
              <a:tblGrid>
                <a:gridCol w="778933"/>
                <a:gridCol w="1557867"/>
              </a:tblGrid>
              <a:tr h="370946">
                <a:tc>
                  <a:txBody>
                    <a:bodyPr/>
                    <a:lstStyle/>
                    <a:p>
                      <a:pPr algn="ctr"/>
                      <a:r>
                        <a:rPr lang="en-US" sz="1600" dirty="0" smtClean="0">
                          <a:solidFill>
                            <a:schemeClr val="tx1"/>
                          </a:solidFill>
                          <a:latin typeface="Calibri" panose="020F0502020204030204" pitchFamily="34" charset="0"/>
                        </a:rPr>
                        <a:t>Item</a:t>
                      </a:r>
                      <a:endParaRPr lang="en-US" sz="1600" dirty="0">
                        <a:solidFill>
                          <a:schemeClr val="tx1"/>
                        </a:solidFill>
                        <a:latin typeface="Calibri" panose="020F0502020204030204" pitchFamily="34" charset="0"/>
                      </a:endParaRPr>
                    </a:p>
                  </a:txBody>
                  <a:tcPr marL="121920" marR="121920" marT="45733" marB="45733"/>
                </a:tc>
                <a:tc>
                  <a:txBody>
                    <a:bodyPr/>
                    <a:lstStyle/>
                    <a:p>
                      <a:pPr algn="ctr"/>
                      <a:r>
                        <a:rPr lang="en-US" sz="1800" dirty="0" err="1" smtClean="0">
                          <a:solidFill>
                            <a:schemeClr val="tx1"/>
                          </a:solidFill>
                          <a:latin typeface="Calibri" panose="020F0502020204030204" pitchFamily="34" charset="0"/>
                        </a:rPr>
                        <a:t>TidList</a:t>
                      </a:r>
                      <a:endParaRPr lang="en-US" sz="1800" dirty="0">
                        <a:solidFill>
                          <a:schemeClr val="tx1"/>
                        </a:solidFill>
                        <a:latin typeface="Calibri" panose="020F0502020204030204" pitchFamily="34" charset="0"/>
                      </a:endParaRPr>
                    </a:p>
                  </a:txBody>
                  <a:tcPr marL="121920" marR="121920" marT="45733" marB="45733"/>
                </a:tc>
              </a:tr>
              <a:tr h="370946">
                <a:tc>
                  <a:txBody>
                    <a:bodyPr/>
                    <a:lstStyle/>
                    <a:p>
                      <a:pPr algn="ctr"/>
                      <a:r>
                        <a:rPr lang="en-US" sz="1800" dirty="0" smtClean="0">
                          <a:latin typeface="Calibri" panose="020F0502020204030204" pitchFamily="34" charset="0"/>
                        </a:rPr>
                        <a:t>a</a:t>
                      </a:r>
                      <a:endParaRPr lang="en-US" sz="1800" dirty="0">
                        <a:latin typeface="Calibri" panose="020F0502020204030204" pitchFamily="34" charset="0"/>
                      </a:endParaRPr>
                    </a:p>
                  </a:txBody>
                  <a:tcPr marL="121920" marR="121920" marT="45733" marB="45733"/>
                </a:tc>
                <a:tc>
                  <a:txBody>
                    <a:bodyPr/>
                    <a:lstStyle/>
                    <a:p>
                      <a:pPr algn="ctr"/>
                      <a:r>
                        <a:rPr lang="en-US" sz="1800" dirty="0" smtClean="0">
                          <a:latin typeface="Calibri" panose="020F0502020204030204" pitchFamily="34" charset="0"/>
                        </a:rPr>
                        <a:t>10, 20</a:t>
                      </a:r>
                      <a:endParaRPr lang="en-US" sz="1800" dirty="0">
                        <a:latin typeface="Calibri" panose="020F0502020204030204" pitchFamily="34" charset="0"/>
                      </a:endParaRPr>
                    </a:p>
                  </a:txBody>
                  <a:tcPr marL="121920" marR="121920" marT="45733" marB="45733"/>
                </a:tc>
              </a:tr>
              <a:tr h="370946">
                <a:tc>
                  <a:txBody>
                    <a:bodyPr/>
                    <a:lstStyle/>
                    <a:p>
                      <a:pPr algn="ctr"/>
                      <a:r>
                        <a:rPr lang="en-US" sz="1800" dirty="0" smtClean="0">
                          <a:latin typeface="Calibri" panose="020F0502020204030204" pitchFamily="34" charset="0"/>
                        </a:rPr>
                        <a:t>b</a:t>
                      </a:r>
                      <a:endParaRPr lang="en-US" sz="1800" dirty="0">
                        <a:latin typeface="Calibri" panose="020F0502020204030204" pitchFamily="34" charset="0"/>
                      </a:endParaRPr>
                    </a:p>
                  </a:txBody>
                  <a:tcPr marL="121920" marR="121920" marT="45733" marB="45733"/>
                </a:tc>
                <a:tc>
                  <a:txBody>
                    <a:bodyPr/>
                    <a:lstStyle/>
                    <a:p>
                      <a:pPr algn="ctr"/>
                      <a:r>
                        <a:rPr lang="en-US" sz="1800" dirty="0" smtClean="0">
                          <a:latin typeface="Calibri" panose="020F0502020204030204" pitchFamily="34" charset="0"/>
                        </a:rPr>
                        <a:t>20, 30</a:t>
                      </a:r>
                      <a:endParaRPr lang="en-US" sz="1800" dirty="0">
                        <a:latin typeface="Calibri" panose="020F0502020204030204" pitchFamily="34" charset="0"/>
                      </a:endParaRPr>
                    </a:p>
                  </a:txBody>
                  <a:tcPr marL="121920" marR="121920" marT="45733" marB="45733"/>
                </a:tc>
              </a:tr>
              <a:tr h="370946">
                <a:tc>
                  <a:txBody>
                    <a:bodyPr/>
                    <a:lstStyle/>
                    <a:p>
                      <a:pPr algn="ctr"/>
                      <a:r>
                        <a:rPr lang="en-US" sz="1800" dirty="0" smtClean="0">
                          <a:latin typeface="Calibri" panose="020F0502020204030204" pitchFamily="34" charset="0"/>
                        </a:rPr>
                        <a:t>c</a:t>
                      </a:r>
                      <a:endParaRPr lang="en-US" sz="1800" dirty="0">
                        <a:latin typeface="Calibri" panose="020F0502020204030204" pitchFamily="34" charset="0"/>
                      </a:endParaRPr>
                    </a:p>
                  </a:txBody>
                  <a:tcPr marL="121920" marR="121920" marT="45733" marB="45733"/>
                </a:tc>
                <a:tc>
                  <a:txBody>
                    <a:bodyPr/>
                    <a:lstStyle/>
                    <a:p>
                      <a:pPr algn="ctr"/>
                      <a:r>
                        <a:rPr lang="en-US" sz="1800" dirty="0" smtClean="0">
                          <a:latin typeface="Calibri" panose="020F0502020204030204" pitchFamily="34" charset="0"/>
                        </a:rPr>
                        <a:t>10, 30</a:t>
                      </a:r>
                      <a:endParaRPr lang="en-US" sz="1800" dirty="0">
                        <a:latin typeface="Calibri" panose="020F0502020204030204" pitchFamily="34" charset="0"/>
                      </a:endParaRPr>
                    </a:p>
                  </a:txBody>
                  <a:tcPr marL="121920" marR="121920" marT="45733" marB="45733"/>
                </a:tc>
              </a:tr>
              <a:tr h="370946">
                <a:tc>
                  <a:txBody>
                    <a:bodyPr/>
                    <a:lstStyle/>
                    <a:p>
                      <a:pPr algn="ctr"/>
                      <a:r>
                        <a:rPr lang="en-US" sz="1800" dirty="0" smtClean="0">
                          <a:latin typeface="Calibri" panose="020F0502020204030204" pitchFamily="34" charset="0"/>
                        </a:rPr>
                        <a:t>d</a:t>
                      </a:r>
                      <a:endParaRPr lang="en-US" sz="1800" dirty="0">
                        <a:latin typeface="Calibri" panose="020F0502020204030204" pitchFamily="34" charset="0"/>
                      </a:endParaRPr>
                    </a:p>
                  </a:txBody>
                  <a:tcPr marL="121920" marR="121920" marT="45733" marB="45733"/>
                </a:tc>
                <a:tc>
                  <a:txBody>
                    <a:bodyPr/>
                    <a:lstStyle/>
                    <a:p>
                      <a:pPr algn="ctr"/>
                      <a:r>
                        <a:rPr lang="en-US" sz="1800" dirty="0" smtClean="0">
                          <a:latin typeface="Calibri" panose="020F0502020204030204" pitchFamily="34" charset="0"/>
                        </a:rPr>
                        <a:t>10</a:t>
                      </a:r>
                      <a:endParaRPr lang="en-US" sz="1800" dirty="0">
                        <a:latin typeface="Calibri" panose="020F0502020204030204" pitchFamily="34" charset="0"/>
                      </a:endParaRPr>
                    </a:p>
                  </a:txBody>
                  <a:tcPr marL="121920" marR="121920" marT="45733" marB="45733"/>
                </a:tc>
              </a:tr>
              <a:tr h="370946">
                <a:tc>
                  <a:txBody>
                    <a:bodyPr/>
                    <a:lstStyle/>
                    <a:p>
                      <a:pPr algn="ctr"/>
                      <a:r>
                        <a:rPr lang="en-US" sz="1800" dirty="0" smtClean="0">
                          <a:latin typeface="Calibri" panose="020F0502020204030204" pitchFamily="34" charset="0"/>
                        </a:rPr>
                        <a:t>e</a:t>
                      </a:r>
                      <a:endParaRPr lang="en-US" sz="1800" dirty="0">
                        <a:latin typeface="Calibri" panose="020F0502020204030204" pitchFamily="34" charset="0"/>
                      </a:endParaRPr>
                    </a:p>
                  </a:txBody>
                  <a:tcPr marL="121920" marR="121920" marT="45733" marB="45733"/>
                </a:tc>
                <a:tc>
                  <a:txBody>
                    <a:bodyPr/>
                    <a:lstStyle/>
                    <a:p>
                      <a:pPr algn="ctr"/>
                      <a:r>
                        <a:rPr lang="en-US" sz="1800" dirty="0" smtClean="0">
                          <a:latin typeface="Calibri" panose="020F0502020204030204" pitchFamily="34" charset="0"/>
                        </a:rPr>
                        <a:t>10, 20, 30</a:t>
                      </a:r>
                      <a:endParaRPr lang="en-US" sz="1800" dirty="0">
                        <a:latin typeface="Calibri" panose="020F0502020204030204" pitchFamily="34" charset="0"/>
                      </a:endParaRPr>
                    </a:p>
                  </a:txBody>
                  <a:tcPr marL="121920" marR="121920" marT="45733" marB="45733"/>
                </a:tc>
              </a:tr>
            </a:tbl>
          </a:graphicData>
        </a:graphic>
      </p:graphicFrame>
      <p:sp>
        <p:nvSpPr>
          <p:cNvPr id="25629" name="TextBox 7"/>
          <p:cNvSpPr txBox="1">
            <a:spLocks noChangeArrowheads="1"/>
          </p:cNvSpPr>
          <p:nvPr/>
        </p:nvSpPr>
        <p:spPr bwMode="auto">
          <a:xfrm>
            <a:off x="9245600" y="3530600"/>
            <a:ext cx="2946400" cy="5842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lgn="ctr" eaLnBrk="1" hangingPunct="1">
              <a:spcBef>
                <a:spcPct val="0"/>
              </a:spcBef>
              <a:buClrTx/>
              <a:buSzTx/>
              <a:buFontTx/>
              <a:buNone/>
            </a:pPr>
            <a:r>
              <a:rPr lang="en-US" altLang="en-US" sz="1600" b="1">
                <a:solidFill>
                  <a:srgbClr val="000000"/>
                </a:solidFill>
              </a:rPr>
              <a:t>The transaction DB in Vertical Data Format</a:t>
            </a:r>
          </a:p>
        </p:txBody>
      </p:sp>
      <p:graphicFrame>
        <p:nvGraphicFramePr>
          <p:cNvPr id="9" name="Table 8"/>
          <p:cNvGraphicFramePr>
            <a:graphicFrameLocks noGrp="1"/>
          </p:cNvGraphicFramePr>
          <p:nvPr/>
        </p:nvGraphicFramePr>
        <p:xfrm>
          <a:off x="9550400" y="1808164"/>
          <a:ext cx="2336800" cy="1468437"/>
        </p:xfrm>
        <a:graphic>
          <a:graphicData uri="http://schemas.openxmlformats.org/drawingml/2006/table">
            <a:tbl>
              <a:tblPr firstRow="1" bandRow="1">
                <a:tableStyleId>{5C22544A-7EE6-4342-B048-85BDC9FD1C3A}</a:tableStyleId>
              </a:tblPr>
              <a:tblGrid>
                <a:gridCol w="778933"/>
                <a:gridCol w="1557867"/>
              </a:tblGrid>
              <a:tr h="365839">
                <a:tc>
                  <a:txBody>
                    <a:bodyPr/>
                    <a:lstStyle/>
                    <a:p>
                      <a:pPr algn="ctr"/>
                      <a:r>
                        <a:rPr lang="en-US" sz="1600" dirty="0" err="1" smtClean="0">
                          <a:solidFill>
                            <a:schemeClr val="tx1"/>
                          </a:solidFill>
                          <a:latin typeface="Calibri" panose="020F0502020204030204" pitchFamily="34" charset="0"/>
                        </a:rPr>
                        <a:t>Tid</a:t>
                      </a:r>
                      <a:endParaRPr lang="en-US" sz="1600" dirty="0">
                        <a:solidFill>
                          <a:schemeClr val="tx1"/>
                        </a:solidFill>
                        <a:latin typeface="Calibri" panose="020F0502020204030204" pitchFamily="34" charset="0"/>
                      </a:endParaRPr>
                    </a:p>
                  </a:txBody>
                  <a:tcPr marL="121920" marR="121920" marT="45730" marB="45730"/>
                </a:tc>
                <a:tc>
                  <a:txBody>
                    <a:bodyPr/>
                    <a:lstStyle/>
                    <a:p>
                      <a:pPr algn="ctr"/>
                      <a:r>
                        <a:rPr lang="en-US" sz="1800" dirty="0" err="1" smtClean="0">
                          <a:solidFill>
                            <a:schemeClr val="tx1"/>
                          </a:solidFill>
                          <a:latin typeface="Calibri" panose="020F0502020204030204" pitchFamily="34" charset="0"/>
                        </a:rPr>
                        <a:t>Itemset</a:t>
                      </a:r>
                      <a:endParaRPr lang="en-US" sz="1800" dirty="0">
                        <a:solidFill>
                          <a:schemeClr val="tx1"/>
                        </a:solidFill>
                        <a:latin typeface="Calibri" panose="020F0502020204030204" pitchFamily="34" charset="0"/>
                      </a:endParaRPr>
                    </a:p>
                  </a:txBody>
                  <a:tcPr marL="121920" marR="121920" marT="45730" marB="45730"/>
                </a:tc>
              </a:tr>
              <a:tr h="365839">
                <a:tc>
                  <a:txBody>
                    <a:bodyPr/>
                    <a:lstStyle/>
                    <a:p>
                      <a:pPr algn="ctr"/>
                      <a:r>
                        <a:rPr lang="en-US" sz="1800" dirty="0" smtClean="0">
                          <a:latin typeface="Calibri" panose="020F0502020204030204" pitchFamily="34" charset="0"/>
                        </a:rPr>
                        <a:t>10</a:t>
                      </a:r>
                      <a:endParaRPr lang="en-US" sz="1800" dirty="0">
                        <a:latin typeface="Calibri" panose="020F0502020204030204" pitchFamily="34" charset="0"/>
                      </a:endParaRPr>
                    </a:p>
                  </a:txBody>
                  <a:tcPr marL="121920" marR="121920" marT="45730" marB="45730"/>
                </a:tc>
                <a:tc>
                  <a:txBody>
                    <a:bodyPr/>
                    <a:lstStyle/>
                    <a:p>
                      <a:pPr algn="ctr"/>
                      <a:r>
                        <a:rPr lang="en-US" sz="1800" dirty="0" smtClean="0">
                          <a:latin typeface="Calibri" panose="020F0502020204030204" pitchFamily="34" charset="0"/>
                        </a:rPr>
                        <a:t>a, c, d, e</a:t>
                      </a:r>
                      <a:endParaRPr lang="en-US" sz="1800" dirty="0">
                        <a:latin typeface="Calibri" panose="020F0502020204030204" pitchFamily="34" charset="0"/>
                      </a:endParaRPr>
                    </a:p>
                  </a:txBody>
                  <a:tcPr marL="121920" marR="121920" marT="45730" marB="45730"/>
                </a:tc>
              </a:tr>
              <a:tr h="365839">
                <a:tc>
                  <a:txBody>
                    <a:bodyPr/>
                    <a:lstStyle/>
                    <a:p>
                      <a:pPr algn="ctr"/>
                      <a:r>
                        <a:rPr lang="en-US" sz="1800" dirty="0" smtClean="0">
                          <a:latin typeface="Calibri" panose="020F0502020204030204" pitchFamily="34" charset="0"/>
                        </a:rPr>
                        <a:t>20</a:t>
                      </a:r>
                      <a:endParaRPr lang="en-US" sz="1800" dirty="0">
                        <a:latin typeface="Calibri" panose="020F0502020204030204" pitchFamily="34" charset="0"/>
                      </a:endParaRPr>
                    </a:p>
                  </a:txBody>
                  <a:tcPr marL="121920" marR="121920" marT="45730" marB="45730"/>
                </a:tc>
                <a:tc>
                  <a:txBody>
                    <a:bodyPr/>
                    <a:lstStyle/>
                    <a:p>
                      <a:pPr algn="ctr"/>
                      <a:r>
                        <a:rPr lang="en-US" sz="1800" dirty="0" smtClean="0">
                          <a:latin typeface="Calibri" panose="020F0502020204030204" pitchFamily="34" charset="0"/>
                        </a:rPr>
                        <a:t>a, b, e</a:t>
                      </a:r>
                      <a:endParaRPr lang="en-US" sz="1800" dirty="0">
                        <a:latin typeface="Calibri" panose="020F0502020204030204" pitchFamily="34" charset="0"/>
                      </a:endParaRPr>
                    </a:p>
                  </a:txBody>
                  <a:tcPr marL="121920" marR="121920" marT="45730" marB="45730"/>
                </a:tc>
              </a:tr>
              <a:tr h="370920">
                <a:tc>
                  <a:txBody>
                    <a:bodyPr/>
                    <a:lstStyle/>
                    <a:p>
                      <a:pPr algn="ctr"/>
                      <a:r>
                        <a:rPr lang="en-US" sz="1800" dirty="0" smtClean="0">
                          <a:latin typeface="Calibri" panose="020F0502020204030204" pitchFamily="34" charset="0"/>
                        </a:rPr>
                        <a:t>30</a:t>
                      </a:r>
                      <a:endParaRPr lang="en-US" sz="1800" dirty="0">
                        <a:latin typeface="Calibri" panose="020F0502020204030204" pitchFamily="34" charset="0"/>
                      </a:endParaRPr>
                    </a:p>
                  </a:txBody>
                  <a:tcPr marL="121920" marR="121920" marT="45730" marB="45730"/>
                </a:tc>
                <a:tc>
                  <a:txBody>
                    <a:bodyPr/>
                    <a:lstStyle/>
                    <a:p>
                      <a:pPr algn="ctr"/>
                      <a:r>
                        <a:rPr lang="en-US" sz="1800" dirty="0" smtClean="0">
                          <a:latin typeface="Calibri" panose="020F0502020204030204" pitchFamily="34" charset="0"/>
                        </a:rPr>
                        <a:t>b, c, e</a:t>
                      </a:r>
                      <a:endParaRPr lang="en-US" sz="1800" dirty="0">
                        <a:latin typeface="Calibri" panose="020F0502020204030204" pitchFamily="34" charset="0"/>
                      </a:endParaRPr>
                    </a:p>
                  </a:txBody>
                  <a:tcPr marL="121920" marR="121920" marT="45730" marB="45730"/>
                </a:tc>
              </a:tr>
            </a:tbl>
          </a:graphicData>
        </a:graphic>
      </p:graphicFrame>
    </p:spTree>
    <p:extLst>
      <p:ext uri="{BB962C8B-B14F-4D97-AF65-F5344CB8AC3E}">
        <p14:creationId xmlns:p14="http://schemas.microsoft.com/office/powerpoint/2010/main" val="1929602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60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6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60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60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604">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604">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604">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604">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604">
                                            <p:txEl>
                                              <p:pRg st="7" end="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604">
                                            <p:txEl>
                                              <p:pRg st="8" end="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60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5" grpId="0" animBg="1"/>
      <p:bldP spid="2562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15387" y="221676"/>
            <a:ext cx="6705561" cy="738909"/>
          </a:xfrm>
        </p:spPr>
        <p:txBody>
          <a:bodyPr/>
          <a:lstStyle/>
          <a:p>
            <a:r>
              <a:rPr lang="en-US" dirty="0" smtClean="0"/>
              <a:t>Example</a:t>
            </a:r>
            <a:endParaRPr lang="en-US" dirty="0"/>
          </a:p>
        </p:txBody>
      </p:sp>
      <p:pic>
        <p:nvPicPr>
          <p:cNvPr id="5" name="Content Placeholder 4"/>
          <p:cNvPicPr>
            <a:picLocks noGrp="1" noChangeAspect="1"/>
          </p:cNvPicPr>
          <p:nvPr>
            <p:ph idx="1"/>
          </p:nvPr>
        </p:nvPicPr>
        <p:blipFill>
          <a:blip r:embed="rId2"/>
          <a:stretch>
            <a:fillRect/>
          </a:stretch>
        </p:blipFill>
        <p:spPr>
          <a:xfrm>
            <a:off x="504967" y="1"/>
            <a:ext cx="4510419" cy="3386350"/>
          </a:xfrm>
          <a:prstGeom prst="rect">
            <a:avLst/>
          </a:prstGeom>
        </p:spPr>
      </p:pic>
      <p:pic>
        <p:nvPicPr>
          <p:cNvPr id="4" name="Picture 3"/>
          <p:cNvPicPr>
            <a:picLocks noChangeAspect="1"/>
          </p:cNvPicPr>
          <p:nvPr/>
        </p:nvPicPr>
        <p:blipFill>
          <a:blip r:embed="rId3"/>
          <a:stretch>
            <a:fillRect/>
          </a:stretch>
        </p:blipFill>
        <p:spPr>
          <a:xfrm>
            <a:off x="5854890" y="1424616"/>
            <a:ext cx="6264322" cy="4703151"/>
          </a:xfrm>
          <a:prstGeom prst="rect">
            <a:avLst/>
          </a:prstGeom>
        </p:spPr>
      </p:pic>
      <p:pic>
        <p:nvPicPr>
          <p:cNvPr id="6" name="Picture 5"/>
          <p:cNvPicPr>
            <a:picLocks noChangeAspect="1"/>
          </p:cNvPicPr>
          <p:nvPr/>
        </p:nvPicPr>
        <p:blipFill>
          <a:blip r:embed="rId4"/>
          <a:stretch>
            <a:fillRect/>
          </a:stretch>
        </p:blipFill>
        <p:spPr>
          <a:xfrm>
            <a:off x="550830" y="3275464"/>
            <a:ext cx="4934871" cy="3582536"/>
          </a:xfrm>
          <a:prstGeom prst="rect">
            <a:avLst/>
          </a:prstGeom>
        </p:spPr>
      </p:pic>
      <p:sp>
        <p:nvSpPr>
          <p:cNvPr id="7" name="Right Arrow 6"/>
          <p:cNvSpPr/>
          <p:nvPr/>
        </p:nvSpPr>
        <p:spPr>
          <a:xfrm rot="633488">
            <a:off x="5459104" y="668740"/>
            <a:ext cx="1105469" cy="5049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p:cNvSpPr/>
          <p:nvPr/>
        </p:nvSpPr>
        <p:spPr>
          <a:xfrm rot="4313559">
            <a:off x="5415190" y="4413750"/>
            <a:ext cx="724998" cy="11327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51651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xfrm>
            <a:off x="203200" y="140852"/>
            <a:ext cx="11684000" cy="736600"/>
          </a:xfrm>
        </p:spPr>
        <p:txBody>
          <a:bodyPr>
            <a:normAutofit/>
          </a:bodyPr>
          <a:lstStyle/>
          <a:p>
            <a:pPr eaLnBrk="1" hangingPunct="1"/>
            <a:r>
              <a:rPr lang="en-US" altLang="en-US" sz="3600" dirty="0" smtClean="0"/>
              <a:t>Why Mining Frequent Patterns by Pattern Growth?</a:t>
            </a:r>
          </a:p>
        </p:txBody>
      </p:sp>
      <p:sp>
        <p:nvSpPr>
          <p:cNvPr id="26628" name="Rectangle 3"/>
          <p:cNvSpPr>
            <a:spLocks noGrp="1" noChangeArrowheads="1"/>
          </p:cNvSpPr>
          <p:nvPr>
            <p:ph idx="1"/>
          </p:nvPr>
        </p:nvSpPr>
        <p:spPr>
          <a:xfrm>
            <a:off x="606413" y="1208382"/>
            <a:ext cx="8619068" cy="5491186"/>
          </a:xfrm>
        </p:spPr>
        <p:txBody>
          <a:bodyPr/>
          <a:lstStyle/>
          <a:p>
            <a:pPr eaLnBrk="1" hangingPunct="1">
              <a:spcAft>
                <a:spcPts val="600"/>
              </a:spcAft>
            </a:pPr>
            <a:r>
              <a:rPr lang="en-US" altLang="en-US" sz="2400" dirty="0" err="1" smtClean="0"/>
              <a:t>Apriori</a:t>
            </a:r>
            <a:r>
              <a:rPr lang="en-US" altLang="en-US" sz="2400" dirty="0" smtClean="0"/>
              <a:t>:  A </a:t>
            </a:r>
            <a:r>
              <a:rPr lang="en-US" altLang="en-US" sz="2400" i="1" dirty="0" smtClean="0"/>
              <a:t>breadth-first search </a:t>
            </a:r>
            <a:r>
              <a:rPr lang="en-US" altLang="en-US" sz="2400" dirty="0" smtClean="0"/>
              <a:t>mining algorithm</a:t>
            </a:r>
          </a:p>
          <a:p>
            <a:pPr lvl="2">
              <a:spcAft>
                <a:spcPts val="600"/>
              </a:spcAft>
            </a:pPr>
            <a:r>
              <a:rPr lang="en-US" altLang="en-US" sz="2400" dirty="0" smtClean="0"/>
              <a:t>First find the complete set of frequent k-</a:t>
            </a:r>
            <a:r>
              <a:rPr lang="en-US" altLang="en-US" sz="2400" dirty="0" err="1" smtClean="0"/>
              <a:t>itemsets</a:t>
            </a:r>
            <a:endParaRPr lang="en-US" altLang="en-US" sz="2400" dirty="0" smtClean="0"/>
          </a:p>
          <a:p>
            <a:pPr lvl="2">
              <a:spcAft>
                <a:spcPts val="600"/>
              </a:spcAft>
            </a:pPr>
            <a:r>
              <a:rPr lang="en-US" altLang="en-US" sz="2400" dirty="0" smtClean="0"/>
              <a:t>Then derive frequent (k+1)-</a:t>
            </a:r>
            <a:r>
              <a:rPr lang="en-US" altLang="en-US" sz="2400" dirty="0" err="1" smtClean="0"/>
              <a:t>itemset</a:t>
            </a:r>
            <a:r>
              <a:rPr lang="en-US" altLang="en-US" sz="2400" dirty="0" smtClean="0"/>
              <a:t> candidates</a:t>
            </a:r>
          </a:p>
          <a:p>
            <a:pPr lvl="2">
              <a:spcAft>
                <a:spcPts val="600"/>
              </a:spcAft>
            </a:pPr>
            <a:r>
              <a:rPr lang="en-US" altLang="en-US" sz="2400" dirty="0" smtClean="0"/>
              <a:t>Scan DB again to </a:t>
            </a:r>
            <a:r>
              <a:rPr lang="en-US" altLang="en-US" sz="2400" dirty="0"/>
              <a:t>find </a:t>
            </a:r>
            <a:r>
              <a:rPr lang="en-US" altLang="en-US" sz="2400" dirty="0" smtClean="0"/>
              <a:t>true frequent</a:t>
            </a:r>
            <a:r>
              <a:rPr lang="en-US" altLang="en-US" sz="2400" dirty="0"/>
              <a:t> (k+1)-</a:t>
            </a:r>
            <a:r>
              <a:rPr lang="en-US" altLang="en-US" sz="2400" dirty="0" err="1" smtClean="0"/>
              <a:t>itemsets</a:t>
            </a:r>
            <a:r>
              <a:rPr lang="en-US" altLang="en-US" sz="2400" dirty="0" smtClean="0"/>
              <a:t> </a:t>
            </a:r>
          </a:p>
          <a:p>
            <a:pPr>
              <a:spcAft>
                <a:spcPts val="600"/>
              </a:spcAft>
            </a:pPr>
            <a:r>
              <a:rPr lang="en-US" altLang="en-US" sz="2400" dirty="0" smtClean="0"/>
              <a:t>Motivation for a different mining methodology</a:t>
            </a:r>
          </a:p>
          <a:p>
            <a:pPr lvl="1">
              <a:spcAft>
                <a:spcPts val="600"/>
              </a:spcAft>
            </a:pPr>
            <a:r>
              <a:rPr lang="en-US" altLang="en-US" sz="2400" dirty="0" smtClean="0"/>
              <a:t>Can we develop a </a:t>
            </a:r>
            <a:r>
              <a:rPr lang="en-US" altLang="en-US" sz="2400" i="1" dirty="0" smtClean="0"/>
              <a:t>depth-first search </a:t>
            </a:r>
            <a:r>
              <a:rPr lang="en-US" altLang="en-US" sz="2400" dirty="0" smtClean="0"/>
              <a:t>mining algorithm?</a:t>
            </a:r>
          </a:p>
          <a:p>
            <a:pPr lvl="1">
              <a:spcAft>
                <a:spcPts val="600"/>
              </a:spcAft>
            </a:pPr>
            <a:r>
              <a:rPr lang="en-US" altLang="en-US" sz="2400" dirty="0" smtClean="0"/>
              <a:t>For a frequent </a:t>
            </a:r>
            <a:r>
              <a:rPr lang="en-US" altLang="en-US" sz="2400" dirty="0" err="1" smtClean="0"/>
              <a:t>itemset</a:t>
            </a:r>
            <a:r>
              <a:rPr lang="en-US" altLang="en-US" sz="2400" dirty="0" smtClean="0"/>
              <a:t> </a:t>
            </a:r>
            <a:r>
              <a:rPr lang="el-GR" altLang="en-US" sz="2400" dirty="0" smtClean="0"/>
              <a:t>ρ</a:t>
            </a:r>
            <a:r>
              <a:rPr lang="en-US" altLang="en-US" sz="2400" dirty="0" smtClean="0"/>
              <a:t>, can subsequent search be confined to only those transactions that containing </a:t>
            </a:r>
            <a:r>
              <a:rPr lang="el-GR" altLang="en-US" sz="2400" dirty="0"/>
              <a:t>ρ</a:t>
            </a:r>
            <a:r>
              <a:rPr lang="en-US" altLang="en-US" sz="2400" dirty="0" smtClean="0"/>
              <a:t>?</a:t>
            </a:r>
          </a:p>
          <a:p>
            <a:pPr>
              <a:spcAft>
                <a:spcPts val="600"/>
              </a:spcAft>
            </a:pPr>
            <a:r>
              <a:rPr lang="en-US" altLang="en-US" sz="2400" dirty="0" smtClean="0"/>
              <a:t>Such thinking leads to a frequent </a:t>
            </a:r>
            <a:r>
              <a:rPr lang="en-US" altLang="en-US" sz="2400" dirty="0"/>
              <a:t>pattern growth </a:t>
            </a:r>
            <a:r>
              <a:rPr lang="en-US" altLang="en-US" sz="2400" dirty="0" smtClean="0"/>
              <a:t>approach: </a:t>
            </a:r>
          </a:p>
          <a:p>
            <a:pPr lvl="1">
              <a:spcAft>
                <a:spcPts val="600"/>
              </a:spcAft>
            </a:pPr>
            <a:r>
              <a:rPr lang="en-US" altLang="en-US" sz="2400" dirty="0" err="1" smtClean="0"/>
              <a:t>FPGrowth</a:t>
            </a:r>
            <a:r>
              <a:rPr lang="en-US" altLang="en-US" sz="2400" dirty="0" smtClean="0"/>
              <a:t> (</a:t>
            </a:r>
            <a:r>
              <a:rPr lang="en-US" sz="2400" dirty="0"/>
              <a:t>J. Han, J. Pei, </a:t>
            </a:r>
            <a:r>
              <a:rPr lang="en-US" sz="2400" dirty="0" smtClean="0"/>
              <a:t>Y</a:t>
            </a:r>
            <a:r>
              <a:rPr lang="en-US" sz="2400" dirty="0"/>
              <a:t>. Yin, </a:t>
            </a:r>
            <a:r>
              <a:rPr lang="en-US" sz="2400" dirty="0" smtClean="0"/>
              <a:t>“Mining </a:t>
            </a:r>
            <a:r>
              <a:rPr lang="en-US" sz="2400" dirty="0"/>
              <a:t>Frequent Patterns without Candidate </a:t>
            </a:r>
            <a:r>
              <a:rPr lang="en-US" sz="2400" dirty="0" smtClean="0"/>
              <a:t>Generation,” SIGMOD 2000)</a:t>
            </a:r>
            <a:endParaRPr lang="en-US" altLang="en-US" sz="2400" dirty="0"/>
          </a:p>
        </p:txBody>
      </p:sp>
    </p:spTree>
    <p:extLst>
      <p:ext uri="{BB962C8B-B14F-4D97-AF65-F5344CB8AC3E}">
        <p14:creationId xmlns:p14="http://schemas.microsoft.com/office/powerpoint/2010/main" val="3240973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62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62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62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628">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628">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628">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6628">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62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6417481" y="3802064"/>
          <a:ext cx="2480668" cy="2743199"/>
        </p:xfrm>
        <a:graphic>
          <a:graphicData uri="http://schemas.openxmlformats.org/drawingml/2006/table">
            <a:tbl>
              <a:tblPr firstRow="1" bandRow="1">
                <a:tableStyleId>{21E4AEA4-8DFA-4A89-87EB-49C32662AFE0}</a:tableStyleId>
              </a:tblPr>
              <a:tblGrid>
                <a:gridCol w="641356"/>
                <a:gridCol w="1058228"/>
                <a:gridCol w="781084"/>
              </a:tblGrid>
              <a:tr h="518159">
                <a:tc>
                  <a:txBody>
                    <a:bodyPr/>
                    <a:lstStyle/>
                    <a:p>
                      <a:r>
                        <a:rPr lang="en-US" sz="1400" dirty="0" smtClean="0">
                          <a:solidFill>
                            <a:schemeClr val="tx1"/>
                          </a:solidFill>
                          <a:latin typeface="Calibri" panose="020F0502020204030204" pitchFamily="34" charset="0"/>
                        </a:rPr>
                        <a:t>Item</a:t>
                      </a:r>
                      <a:endParaRPr lang="en-US" sz="1400" dirty="0">
                        <a:solidFill>
                          <a:schemeClr val="tx1"/>
                        </a:solidFill>
                        <a:latin typeface="Calibri" panose="020F0502020204030204" pitchFamily="34" charset="0"/>
                      </a:endParaRPr>
                    </a:p>
                  </a:txBody>
                  <a:tcPr marL="121939" marR="121939"/>
                </a:tc>
                <a:tc>
                  <a:txBody>
                    <a:bodyPr/>
                    <a:lstStyle/>
                    <a:p>
                      <a:r>
                        <a:rPr lang="en-US" sz="1400" dirty="0" smtClean="0">
                          <a:solidFill>
                            <a:schemeClr val="tx1"/>
                          </a:solidFill>
                          <a:latin typeface="Calibri" panose="020F0502020204030204" pitchFamily="34" charset="0"/>
                        </a:rPr>
                        <a:t>Frequency</a:t>
                      </a:r>
                      <a:endParaRPr lang="en-US" sz="1400" dirty="0">
                        <a:solidFill>
                          <a:schemeClr val="tx1"/>
                        </a:solidFill>
                        <a:latin typeface="Calibri" panose="020F0502020204030204" pitchFamily="34" charset="0"/>
                      </a:endParaRPr>
                    </a:p>
                  </a:txBody>
                  <a:tcPr marL="121939" marR="121939"/>
                </a:tc>
                <a:tc>
                  <a:txBody>
                    <a:bodyPr/>
                    <a:lstStyle/>
                    <a:p>
                      <a:r>
                        <a:rPr lang="en-US" sz="1400" dirty="0" smtClean="0">
                          <a:solidFill>
                            <a:schemeClr val="tx1"/>
                          </a:solidFill>
                          <a:latin typeface="Calibri" panose="020F0502020204030204" pitchFamily="34" charset="0"/>
                        </a:rPr>
                        <a:t>header</a:t>
                      </a:r>
                      <a:endParaRPr lang="en-US" sz="1400" dirty="0">
                        <a:solidFill>
                          <a:schemeClr val="tx1"/>
                        </a:solidFill>
                        <a:latin typeface="Calibri" panose="020F0502020204030204" pitchFamily="34" charset="0"/>
                      </a:endParaRPr>
                    </a:p>
                  </a:txBody>
                  <a:tcPr marL="121939" marR="121939"/>
                </a:tc>
              </a:tr>
              <a:tr h="370840">
                <a:tc>
                  <a:txBody>
                    <a:bodyPr/>
                    <a:lstStyle/>
                    <a:p>
                      <a:pPr algn="ctr"/>
                      <a:r>
                        <a:rPr lang="en-US" sz="1800" dirty="0" smtClean="0"/>
                        <a:t>f</a:t>
                      </a:r>
                      <a:endParaRPr lang="en-US" sz="1800" dirty="0"/>
                    </a:p>
                  </a:txBody>
                  <a:tcPr marL="121939" marR="121939"/>
                </a:tc>
                <a:tc>
                  <a:txBody>
                    <a:bodyPr/>
                    <a:lstStyle/>
                    <a:p>
                      <a:pPr algn="ctr"/>
                      <a:r>
                        <a:rPr lang="en-US" sz="1800" dirty="0" smtClean="0"/>
                        <a:t>4</a:t>
                      </a:r>
                      <a:endParaRPr lang="en-US" sz="1800" dirty="0"/>
                    </a:p>
                  </a:txBody>
                  <a:tcPr marL="121939" marR="121939"/>
                </a:tc>
                <a:tc>
                  <a:txBody>
                    <a:bodyPr/>
                    <a:lstStyle/>
                    <a:p>
                      <a:pPr algn="ctr"/>
                      <a:endParaRPr lang="en-US" sz="1800" dirty="0"/>
                    </a:p>
                  </a:txBody>
                  <a:tcPr marL="121939" marR="121939"/>
                </a:tc>
              </a:tr>
              <a:tr h="370840">
                <a:tc>
                  <a:txBody>
                    <a:bodyPr/>
                    <a:lstStyle/>
                    <a:p>
                      <a:pPr algn="ctr"/>
                      <a:r>
                        <a:rPr lang="en-US" sz="1800" dirty="0" smtClean="0"/>
                        <a:t>c</a:t>
                      </a:r>
                      <a:endParaRPr lang="en-US" sz="1800" dirty="0"/>
                    </a:p>
                  </a:txBody>
                  <a:tcPr marL="121939" marR="121939"/>
                </a:tc>
                <a:tc>
                  <a:txBody>
                    <a:bodyPr/>
                    <a:lstStyle/>
                    <a:p>
                      <a:pPr algn="ctr"/>
                      <a:r>
                        <a:rPr lang="en-US" sz="1800" dirty="0" smtClean="0"/>
                        <a:t>4</a:t>
                      </a:r>
                      <a:endParaRPr lang="en-US" sz="1800" dirty="0"/>
                    </a:p>
                  </a:txBody>
                  <a:tcPr marL="121939" marR="121939"/>
                </a:tc>
                <a:tc>
                  <a:txBody>
                    <a:bodyPr/>
                    <a:lstStyle/>
                    <a:p>
                      <a:pPr algn="ctr"/>
                      <a:endParaRPr lang="en-US" sz="1800" dirty="0"/>
                    </a:p>
                  </a:txBody>
                  <a:tcPr marL="121939" marR="121939"/>
                </a:tc>
              </a:tr>
              <a:tr h="370840">
                <a:tc>
                  <a:txBody>
                    <a:bodyPr/>
                    <a:lstStyle/>
                    <a:p>
                      <a:pPr algn="ctr"/>
                      <a:r>
                        <a:rPr lang="en-US" sz="1800" dirty="0" smtClean="0"/>
                        <a:t>a</a:t>
                      </a:r>
                      <a:endParaRPr lang="en-US" sz="1800" dirty="0"/>
                    </a:p>
                  </a:txBody>
                  <a:tcPr marL="121939" marR="121939"/>
                </a:tc>
                <a:tc>
                  <a:txBody>
                    <a:bodyPr/>
                    <a:lstStyle/>
                    <a:p>
                      <a:pPr algn="ctr"/>
                      <a:r>
                        <a:rPr lang="en-US" sz="1800" dirty="0" smtClean="0"/>
                        <a:t>3</a:t>
                      </a:r>
                      <a:endParaRPr lang="en-US" sz="1800" dirty="0"/>
                    </a:p>
                  </a:txBody>
                  <a:tcPr marL="121939" marR="121939"/>
                </a:tc>
                <a:tc>
                  <a:txBody>
                    <a:bodyPr/>
                    <a:lstStyle/>
                    <a:p>
                      <a:pPr algn="ctr"/>
                      <a:endParaRPr lang="en-US" sz="1800"/>
                    </a:p>
                  </a:txBody>
                  <a:tcPr marL="121939" marR="121939"/>
                </a:tc>
              </a:tr>
              <a:tr h="370840">
                <a:tc>
                  <a:txBody>
                    <a:bodyPr/>
                    <a:lstStyle/>
                    <a:p>
                      <a:pPr algn="ctr"/>
                      <a:r>
                        <a:rPr lang="en-US" sz="1800" dirty="0" smtClean="0"/>
                        <a:t>b</a:t>
                      </a:r>
                      <a:endParaRPr lang="en-US" sz="1800" dirty="0"/>
                    </a:p>
                  </a:txBody>
                  <a:tcPr marL="121939" marR="121939"/>
                </a:tc>
                <a:tc>
                  <a:txBody>
                    <a:bodyPr/>
                    <a:lstStyle/>
                    <a:p>
                      <a:pPr algn="ctr"/>
                      <a:r>
                        <a:rPr lang="en-US" sz="1800" dirty="0" smtClean="0"/>
                        <a:t>3</a:t>
                      </a:r>
                      <a:endParaRPr lang="en-US" sz="1800" dirty="0"/>
                    </a:p>
                  </a:txBody>
                  <a:tcPr marL="121939" marR="121939"/>
                </a:tc>
                <a:tc>
                  <a:txBody>
                    <a:bodyPr/>
                    <a:lstStyle/>
                    <a:p>
                      <a:pPr algn="ctr"/>
                      <a:endParaRPr lang="en-US" sz="1800"/>
                    </a:p>
                  </a:txBody>
                  <a:tcPr marL="121939" marR="121939"/>
                </a:tc>
              </a:tr>
              <a:tr h="370840">
                <a:tc>
                  <a:txBody>
                    <a:bodyPr/>
                    <a:lstStyle/>
                    <a:p>
                      <a:pPr algn="ctr"/>
                      <a:r>
                        <a:rPr lang="en-US" sz="1800" dirty="0" smtClean="0"/>
                        <a:t>m</a:t>
                      </a:r>
                      <a:endParaRPr lang="en-US" sz="1800" dirty="0"/>
                    </a:p>
                  </a:txBody>
                  <a:tcPr marL="121939" marR="121939"/>
                </a:tc>
                <a:tc>
                  <a:txBody>
                    <a:bodyPr/>
                    <a:lstStyle/>
                    <a:p>
                      <a:pPr algn="ctr"/>
                      <a:r>
                        <a:rPr lang="en-US" sz="1800" dirty="0" smtClean="0"/>
                        <a:t>3</a:t>
                      </a:r>
                      <a:endParaRPr lang="en-US" sz="1800" dirty="0"/>
                    </a:p>
                  </a:txBody>
                  <a:tcPr marL="121939" marR="121939"/>
                </a:tc>
                <a:tc>
                  <a:txBody>
                    <a:bodyPr/>
                    <a:lstStyle/>
                    <a:p>
                      <a:pPr algn="ctr"/>
                      <a:endParaRPr lang="en-US" sz="1800" dirty="0"/>
                    </a:p>
                  </a:txBody>
                  <a:tcPr marL="121939" marR="121939"/>
                </a:tc>
              </a:tr>
              <a:tr h="370840">
                <a:tc>
                  <a:txBody>
                    <a:bodyPr/>
                    <a:lstStyle/>
                    <a:p>
                      <a:pPr algn="ctr"/>
                      <a:r>
                        <a:rPr lang="en-US" sz="1800" dirty="0" smtClean="0"/>
                        <a:t>p</a:t>
                      </a:r>
                      <a:endParaRPr lang="en-US" sz="1800" dirty="0"/>
                    </a:p>
                  </a:txBody>
                  <a:tcPr marL="121939" marR="121939"/>
                </a:tc>
                <a:tc>
                  <a:txBody>
                    <a:bodyPr/>
                    <a:lstStyle/>
                    <a:p>
                      <a:pPr algn="ctr"/>
                      <a:r>
                        <a:rPr lang="en-US" sz="1800" dirty="0" smtClean="0"/>
                        <a:t>3</a:t>
                      </a:r>
                      <a:endParaRPr lang="en-US" sz="1800" dirty="0"/>
                    </a:p>
                  </a:txBody>
                  <a:tcPr marL="121939" marR="121939"/>
                </a:tc>
                <a:tc>
                  <a:txBody>
                    <a:bodyPr/>
                    <a:lstStyle/>
                    <a:p>
                      <a:pPr algn="ctr"/>
                      <a:endParaRPr lang="en-US" sz="1800" dirty="0"/>
                    </a:p>
                  </a:txBody>
                  <a:tcPr marL="121939" marR="121939"/>
                </a:tc>
              </a:tr>
            </a:tbl>
          </a:graphicData>
        </a:graphic>
      </p:graphicFrame>
      <p:sp>
        <p:nvSpPr>
          <p:cNvPr id="27685" name="Rectangle 2"/>
          <p:cNvSpPr>
            <a:spLocks noGrp="1" noChangeArrowheads="1"/>
          </p:cNvSpPr>
          <p:nvPr>
            <p:ph type="title"/>
          </p:nvPr>
        </p:nvSpPr>
        <p:spPr>
          <a:xfrm>
            <a:off x="203200" y="304800"/>
            <a:ext cx="11684000" cy="685800"/>
          </a:xfrm>
        </p:spPr>
        <p:txBody>
          <a:bodyPr>
            <a:normAutofit/>
          </a:bodyPr>
          <a:lstStyle/>
          <a:p>
            <a:pPr eaLnBrk="1" hangingPunct="1"/>
            <a:r>
              <a:rPr lang="en-US" altLang="en-US" sz="4000" dirty="0" smtClean="0"/>
              <a:t>Example: Construct FP-tree from a Transaction DB</a:t>
            </a:r>
          </a:p>
        </p:txBody>
      </p:sp>
      <p:grpSp>
        <p:nvGrpSpPr>
          <p:cNvPr id="27686" name="Group 6"/>
          <p:cNvGrpSpPr>
            <a:grpSpLocks/>
          </p:cNvGrpSpPr>
          <p:nvPr/>
        </p:nvGrpSpPr>
        <p:grpSpPr bwMode="auto">
          <a:xfrm>
            <a:off x="8374392" y="2877357"/>
            <a:ext cx="1749793" cy="3657813"/>
            <a:chOff x="6172200" y="2898540"/>
            <a:chExt cx="1312122" cy="3657813"/>
          </a:xfrm>
        </p:grpSpPr>
        <p:sp>
          <p:nvSpPr>
            <p:cNvPr id="27723" name="Text Box 4"/>
            <p:cNvSpPr txBox="1">
              <a:spLocks noChangeArrowheads="1"/>
            </p:cNvSpPr>
            <p:nvPr/>
          </p:nvSpPr>
          <p:spPr bwMode="auto">
            <a:xfrm>
              <a:off x="7119587" y="2898540"/>
              <a:ext cx="323591" cy="400110"/>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spcBef>
                  <a:spcPct val="0"/>
                </a:spcBef>
                <a:buClrTx/>
                <a:buSzTx/>
                <a:buFontTx/>
                <a:buNone/>
              </a:pPr>
              <a:r>
                <a:rPr lang="en-US" altLang="en-US" sz="2000" dirty="0">
                  <a:solidFill>
                    <a:srgbClr val="000000"/>
                  </a:solidFill>
                  <a:latin typeface="Times New Roman" pitchFamily="18" charset="0"/>
                </a:rPr>
                <a:t>{}</a:t>
              </a:r>
            </a:p>
          </p:txBody>
        </p:sp>
        <p:sp>
          <p:nvSpPr>
            <p:cNvPr id="27724" name="Text Box 5"/>
            <p:cNvSpPr txBox="1">
              <a:spLocks noChangeArrowheads="1"/>
            </p:cNvSpPr>
            <p:nvPr/>
          </p:nvSpPr>
          <p:spPr bwMode="auto">
            <a:xfrm>
              <a:off x="7107797" y="3670345"/>
              <a:ext cx="351239" cy="400110"/>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spcBef>
                  <a:spcPct val="0"/>
                </a:spcBef>
                <a:buClrTx/>
                <a:buSzTx/>
                <a:buFontTx/>
                <a:buNone/>
              </a:pPr>
              <a:r>
                <a:rPr lang="en-US" altLang="en-US" sz="2000" i="1" dirty="0" smtClean="0">
                  <a:solidFill>
                    <a:srgbClr val="000000"/>
                  </a:solidFill>
                  <a:latin typeface="Times New Roman" pitchFamily="18" charset="0"/>
                </a:rPr>
                <a:t>f:1</a:t>
              </a:r>
              <a:endParaRPr lang="en-US" altLang="en-US" sz="2000" i="1" dirty="0">
                <a:solidFill>
                  <a:srgbClr val="000000"/>
                </a:solidFill>
                <a:latin typeface="Times New Roman" pitchFamily="18" charset="0"/>
              </a:endParaRPr>
            </a:p>
          </p:txBody>
        </p:sp>
        <p:cxnSp>
          <p:nvCxnSpPr>
            <p:cNvPr id="27731" name="AutoShape 12"/>
            <p:cNvCxnSpPr>
              <a:cxnSpLocks noChangeShapeType="1"/>
              <a:stCxn id="27723" idx="2"/>
              <a:endCxn id="27724" idx="0"/>
            </p:cNvCxnSpPr>
            <p:nvPr/>
          </p:nvCxnSpPr>
          <p:spPr bwMode="auto">
            <a:xfrm>
              <a:off x="7281382" y="3298650"/>
              <a:ext cx="2034" cy="371695"/>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sp>
          <p:nvSpPr>
            <p:cNvPr id="27733" name="Text Box 14"/>
            <p:cNvSpPr txBox="1">
              <a:spLocks noChangeArrowheads="1"/>
            </p:cNvSpPr>
            <p:nvPr/>
          </p:nvSpPr>
          <p:spPr bwMode="auto">
            <a:xfrm>
              <a:off x="7078897" y="4296176"/>
              <a:ext cx="383694" cy="400110"/>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spcBef>
                  <a:spcPct val="0"/>
                </a:spcBef>
                <a:buClrTx/>
                <a:buSzTx/>
                <a:buFontTx/>
                <a:buNone/>
              </a:pPr>
              <a:r>
                <a:rPr lang="en-US" altLang="en-US" sz="2000" i="1" dirty="0" smtClean="0">
                  <a:solidFill>
                    <a:srgbClr val="000000"/>
                  </a:solidFill>
                  <a:latin typeface="Times New Roman" pitchFamily="18" charset="0"/>
                </a:rPr>
                <a:t>c:1</a:t>
              </a:r>
              <a:endParaRPr lang="en-US" altLang="en-US" sz="2000" i="1" dirty="0">
                <a:solidFill>
                  <a:srgbClr val="000000"/>
                </a:solidFill>
                <a:latin typeface="Times New Roman" pitchFamily="18" charset="0"/>
              </a:endParaRPr>
            </a:p>
          </p:txBody>
        </p:sp>
        <p:cxnSp>
          <p:nvCxnSpPr>
            <p:cNvPr id="27734" name="AutoShape 15"/>
            <p:cNvCxnSpPr>
              <a:cxnSpLocks noChangeShapeType="1"/>
              <a:stCxn id="27724" idx="2"/>
              <a:endCxn id="27733" idx="0"/>
            </p:cNvCxnSpPr>
            <p:nvPr/>
          </p:nvCxnSpPr>
          <p:spPr bwMode="auto">
            <a:xfrm flipH="1">
              <a:off x="7270745" y="4070455"/>
              <a:ext cx="12672" cy="225721"/>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sp>
          <p:nvSpPr>
            <p:cNvPr id="27736" name="Text Box 17"/>
            <p:cNvSpPr txBox="1">
              <a:spLocks noChangeArrowheads="1"/>
            </p:cNvSpPr>
            <p:nvPr/>
          </p:nvSpPr>
          <p:spPr bwMode="auto">
            <a:xfrm>
              <a:off x="7069505" y="4922007"/>
              <a:ext cx="394513" cy="400110"/>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spcBef>
                  <a:spcPct val="0"/>
                </a:spcBef>
                <a:buClrTx/>
                <a:buSzTx/>
                <a:buFontTx/>
                <a:buNone/>
              </a:pPr>
              <a:r>
                <a:rPr lang="en-US" altLang="en-US" sz="2000" i="1" dirty="0" smtClean="0">
                  <a:solidFill>
                    <a:srgbClr val="000000"/>
                  </a:solidFill>
                  <a:latin typeface="Times New Roman" pitchFamily="18" charset="0"/>
                </a:rPr>
                <a:t>a:1</a:t>
              </a:r>
              <a:endParaRPr lang="en-US" altLang="en-US" sz="2000" i="1" dirty="0">
                <a:solidFill>
                  <a:srgbClr val="000000"/>
                </a:solidFill>
                <a:latin typeface="Times New Roman" pitchFamily="18" charset="0"/>
              </a:endParaRPr>
            </a:p>
          </p:txBody>
        </p:sp>
        <p:sp>
          <p:nvSpPr>
            <p:cNvPr id="27738" name="Text Box 19"/>
            <p:cNvSpPr txBox="1">
              <a:spLocks noChangeArrowheads="1"/>
            </p:cNvSpPr>
            <p:nvPr/>
          </p:nvSpPr>
          <p:spPr bwMode="auto">
            <a:xfrm>
              <a:off x="7046536" y="5547838"/>
              <a:ext cx="437786" cy="400110"/>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spcBef>
                  <a:spcPct val="0"/>
                </a:spcBef>
                <a:buClrTx/>
                <a:buSzTx/>
                <a:buFontTx/>
                <a:buNone/>
              </a:pPr>
              <a:r>
                <a:rPr lang="en-US" altLang="en-US" sz="2000" i="1" dirty="0" smtClean="0">
                  <a:solidFill>
                    <a:srgbClr val="000000"/>
                  </a:solidFill>
                  <a:latin typeface="Times New Roman" pitchFamily="18" charset="0"/>
                </a:rPr>
                <a:t>m:1</a:t>
              </a:r>
              <a:endParaRPr lang="en-US" altLang="en-US" sz="2000" i="1" dirty="0">
                <a:solidFill>
                  <a:srgbClr val="000000"/>
                </a:solidFill>
                <a:latin typeface="Times New Roman" pitchFamily="18" charset="0"/>
              </a:endParaRPr>
            </a:p>
          </p:txBody>
        </p:sp>
        <p:sp>
          <p:nvSpPr>
            <p:cNvPr id="27739" name="Text Box 20"/>
            <p:cNvSpPr txBox="1">
              <a:spLocks noChangeArrowheads="1"/>
            </p:cNvSpPr>
            <p:nvPr/>
          </p:nvSpPr>
          <p:spPr bwMode="auto">
            <a:xfrm>
              <a:off x="7073487" y="6156243"/>
              <a:ext cx="394513" cy="400110"/>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spcBef>
                  <a:spcPct val="0"/>
                </a:spcBef>
                <a:buClrTx/>
                <a:buSzTx/>
                <a:buFontTx/>
                <a:buNone/>
              </a:pPr>
              <a:r>
                <a:rPr lang="en-US" altLang="en-US" sz="2000" i="1" dirty="0" smtClean="0">
                  <a:solidFill>
                    <a:srgbClr val="000000"/>
                  </a:solidFill>
                  <a:latin typeface="Times New Roman" pitchFamily="18" charset="0"/>
                </a:rPr>
                <a:t>p:1</a:t>
              </a:r>
              <a:endParaRPr lang="en-US" altLang="en-US" sz="2000" i="1" dirty="0">
                <a:solidFill>
                  <a:srgbClr val="000000"/>
                </a:solidFill>
                <a:latin typeface="Times New Roman" pitchFamily="18" charset="0"/>
              </a:endParaRPr>
            </a:p>
          </p:txBody>
        </p:sp>
        <p:cxnSp>
          <p:nvCxnSpPr>
            <p:cNvPr id="27740" name="AutoShape 21"/>
            <p:cNvCxnSpPr>
              <a:cxnSpLocks noChangeShapeType="1"/>
              <a:stCxn id="27733" idx="2"/>
              <a:endCxn id="27736" idx="0"/>
            </p:cNvCxnSpPr>
            <p:nvPr/>
          </p:nvCxnSpPr>
          <p:spPr bwMode="auto">
            <a:xfrm flipH="1">
              <a:off x="7266761" y="4696286"/>
              <a:ext cx="3983" cy="225721"/>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cxnSp>
          <p:nvCxnSpPr>
            <p:cNvPr id="27741" name="AutoShape 22"/>
            <p:cNvCxnSpPr>
              <a:cxnSpLocks noChangeShapeType="1"/>
              <a:stCxn id="27736" idx="2"/>
              <a:endCxn id="27738" idx="0"/>
            </p:cNvCxnSpPr>
            <p:nvPr/>
          </p:nvCxnSpPr>
          <p:spPr bwMode="auto">
            <a:xfrm flipH="1">
              <a:off x="7265429" y="5322117"/>
              <a:ext cx="1333" cy="225721"/>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cxnSp>
          <p:nvCxnSpPr>
            <p:cNvPr id="27743" name="AutoShape 24"/>
            <p:cNvCxnSpPr>
              <a:cxnSpLocks noChangeShapeType="1"/>
              <a:stCxn id="27738" idx="2"/>
              <a:endCxn id="27739" idx="0"/>
            </p:cNvCxnSpPr>
            <p:nvPr/>
          </p:nvCxnSpPr>
          <p:spPr bwMode="auto">
            <a:xfrm>
              <a:off x="7265429" y="5947948"/>
              <a:ext cx="5315" cy="208295"/>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sp>
          <p:nvSpPr>
            <p:cNvPr id="27746" name="Freeform 28"/>
            <p:cNvSpPr>
              <a:spLocks/>
            </p:cNvSpPr>
            <p:nvPr/>
          </p:nvSpPr>
          <p:spPr bwMode="auto">
            <a:xfrm>
              <a:off x="6248400" y="3939846"/>
              <a:ext cx="843171" cy="610466"/>
            </a:xfrm>
            <a:custGeom>
              <a:avLst/>
              <a:gdLst>
                <a:gd name="T0" fmla="*/ 0 w 672"/>
                <a:gd name="T1" fmla="*/ 2147483647 h 240"/>
                <a:gd name="T2" fmla="*/ 2147483647 w 672"/>
                <a:gd name="T3" fmla="*/ 2147483647 h 240"/>
                <a:gd name="T4" fmla="*/ 2147483647 w 672"/>
                <a:gd name="T5" fmla="*/ 2147483647 h 240"/>
                <a:gd name="T6" fmla="*/ 2147483647 w 672"/>
                <a:gd name="T7" fmla="*/ 0 h 240"/>
                <a:gd name="T8" fmla="*/ 0 60000 65536"/>
                <a:gd name="T9" fmla="*/ 0 60000 65536"/>
                <a:gd name="T10" fmla="*/ 0 60000 65536"/>
                <a:gd name="T11" fmla="*/ 0 60000 65536"/>
                <a:gd name="T12" fmla="*/ 0 w 672"/>
                <a:gd name="T13" fmla="*/ 0 h 240"/>
                <a:gd name="T14" fmla="*/ 672 w 672"/>
                <a:gd name="T15" fmla="*/ 240 h 240"/>
              </a:gdLst>
              <a:ahLst/>
              <a:cxnLst>
                <a:cxn ang="T8">
                  <a:pos x="T0" y="T1"/>
                </a:cxn>
                <a:cxn ang="T9">
                  <a:pos x="T2" y="T3"/>
                </a:cxn>
                <a:cxn ang="T10">
                  <a:pos x="T4" y="T5"/>
                </a:cxn>
                <a:cxn ang="T11">
                  <a:pos x="T6" y="T7"/>
                </a:cxn>
              </a:cxnLst>
              <a:rect l="T12" t="T13" r="T14" b="T15"/>
              <a:pathLst>
                <a:path w="672" h="240">
                  <a:moveTo>
                    <a:pt x="0" y="240"/>
                  </a:moveTo>
                  <a:cubicBezTo>
                    <a:pt x="108" y="232"/>
                    <a:pt x="216" y="224"/>
                    <a:pt x="288" y="192"/>
                  </a:cubicBezTo>
                  <a:cubicBezTo>
                    <a:pt x="360" y="160"/>
                    <a:pt x="368" y="80"/>
                    <a:pt x="432" y="48"/>
                  </a:cubicBezTo>
                  <a:cubicBezTo>
                    <a:pt x="496" y="16"/>
                    <a:pt x="584" y="8"/>
                    <a:pt x="672" y="0"/>
                  </a:cubicBezTo>
                </a:path>
              </a:pathLst>
            </a:custGeom>
            <a:noFill/>
            <a:ln w="12700">
              <a:solidFill>
                <a:schemeClr val="tx2"/>
              </a:solidFill>
              <a:prstDash val="lgDash"/>
              <a:round/>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27748" name="Freeform 31"/>
            <p:cNvSpPr>
              <a:spLocks/>
            </p:cNvSpPr>
            <p:nvPr/>
          </p:nvSpPr>
          <p:spPr bwMode="auto">
            <a:xfrm flipV="1">
              <a:off x="6248400" y="5165476"/>
              <a:ext cx="814844" cy="78432"/>
            </a:xfrm>
            <a:custGeom>
              <a:avLst/>
              <a:gdLst>
                <a:gd name="T0" fmla="*/ 0 w 432"/>
                <a:gd name="T1" fmla="*/ 0 h 192"/>
                <a:gd name="T2" fmla="*/ 2147483647 w 432"/>
                <a:gd name="T3" fmla="*/ 2147483647 h 192"/>
                <a:gd name="T4" fmla="*/ 2147483647 w 432"/>
                <a:gd name="T5" fmla="*/ 2147483647 h 192"/>
                <a:gd name="T6" fmla="*/ 2147483647 w 432"/>
                <a:gd name="T7" fmla="*/ 2147483647 h 192"/>
                <a:gd name="T8" fmla="*/ 0 60000 65536"/>
                <a:gd name="T9" fmla="*/ 0 60000 65536"/>
                <a:gd name="T10" fmla="*/ 0 60000 65536"/>
                <a:gd name="T11" fmla="*/ 0 60000 65536"/>
                <a:gd name="T12" fmla="*/ 0 w 432"/>
                <a:gd name="T13" fmla="*/ 0 h 192"/>
                <a:gd name="T14" fmla="*/ 432 w 432"/>
                <a:gd name="T15" fmla="*/ 192 h 192"/>
              </a:gdLst>
              <a:ahLst/>
              <a:cxnLst>
                <a:cxn ang="T8">
                  <a:pos x="T0" y="T1"/>
                </a:cxn>
                <a:cxn ang="T9">
                  <a:pos x="T2" y="T3"/>
                </a:cxn>
                <a:cxn ang="T10">
                  <a:pos x="T4" y="T5"/>
                </a:cxn>
                <a:cxn ang="T11">
                  <a:pos x="T6" y="T7"/>
                </a:cxn>
              </a:cxnLst>
              <a:rect l="T12" t="T13" r="T14" b="T15"/>
              <a:pathLst>
                <a:path w="432" h="192">
                  <a:moveTo>
                    <a:pt x="0" y="0"/>
                  </a:moveTo>
                  <a:cubicBezTo>
                    <a:pt x="48" y="12"/>
                    <a:pt x="96" y="24"/>
                    <a:pt x="144" y="48"/>
                  </a:cubicBezTo>
                  <a:cubicBezTo>
                    <a:pt x="192" y="72"/>
                    <a:pt x="240" y="120"/>
                    <a:pt x="288" y="144"/>
                  </a:cubicBezTo>
                  <a:cubicBezTo>
                    <a:pt x="336" y="168"/>
                    <a:pt x="384" y="180"/>
                    <a:pt x="432" y="192"/>
                  </a:cubicBezTo>
                </a:path>
              </a:pathLst>
            </a:custGeom>
            <a:noFill/>
            <a:ln w="12700">
              <a:solidFill>
                <a:schemeClr val="tx2"/>
              </a:solidFill>
              <a:prstDash val="lgDash"/>
              <a:round/>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27752" name="Freeform 35"/>
            <p:cNvSpPr>
              <a:spLocks/>
            </p:cNvSpPr>
            <p:nvPr/>
          </p:nvSpPr>
          <p:spPr bwMode="auto">
            <a:xfrm flipV="1">
              <a:off x="6199999" y="5814620"/>
              <a:ext cx="873488" cy="203735"/>
            </a:xfrm>
            <a:custGeom>
              <a:avLst/>
              <a:gdLst>
                <a:gd name="T0" fmla="*/ 0 w 288"/>
                <a:gd name="T1" fmla="*/ 0 h 240"/>
                <a:gd name="T2" fmla="*/ 2147483647 w 288"/>
                <a:gd name="T3" fmla="*/ 2147483647 h 240"/>
                <a:gd name="T4" fmla="*/ 2147483647 w 288"/>
                <a:gd name="T5" fmla="*/ 2147483647 h 240"/>
                <a:gd name="T6" fmla="*/ 2147483647 w 288"/>
                <a:gd name="T7" fmla="*/ 2147483647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0" y="0"/>
                  </a:moveTo>
                  <a:cubicBezTo>
                    <a:pt x="56" y="8"/>
                    <a:pt x="112" y="16"/>
                    <a:pt x="144" y="48"/>
                  </a:cubicBezTo>
                  <a:cubicBezTo>
                    <a:pt x="176" y="80"/>
                    <a:pt x="168" y="160"/>
                    <a:pt x="192" y="192"/>
                  </a:cubicBezTo>
                  <a:cubicBezTo>
                    <a:pt x="216" y="224"/>
                    <a:pt x="252" y="232"/>
                    <a:pt x="288" y="240"/>
                  </a:cubicBezTo>
                </a:path>
              </a:pathLst>
            </a:custGeom>
            <a:noFill/>
            <a:ln w="12700">
              <a:solidFill>
                <a:schemeClr val="tx2"/>
              </a:solidFill>
              <a:prstDash val="lgDash"/>
              <a:round/>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27754" name="Freeform 37"/>
            <p:cNvSpPr>
              <a:spLocks/>
            </p:cNvSpPr>
            <p:nvPr/>
          </p:nvSpPr>
          <p:spPr bwMode="auto">
            <a:xfrm flipV="1">
              <a:off x="6172200" y="6328967"/>
              <a:ext cx="874336" cy="45719"/>
            </a:xfrm>
            <a:custGeom>
              <a:avLst/>
              <a:gdLst>
                <a:gd name="T0" fmla="*/ 0 w 288"/>
                <a:gd name="T1" fmla="*/ 0 h 432"/>
                <a:gd name="T2" fmla="*/ 2147483647 w 288"/>
                <a:gd name="T3" fmla="*/ 2147483647 h 432"/>
                <a:gd name="T4" fmla="*/ 2147483647 w 288"/>
                <a:gd name="T5" fmla="*/ 2147483647 h 432"/>
                <a:gd name="T6" fmla="*/ 2147483647 w 288"/>
                <a:gd name="T7" fmla="*/ 2147483647 h 432"/>
                <a:gd name="T8" fmla="*/ 0 60000 65536"/>
                <a:gd name="T9" fmla="*/ 0 60000 65536"/>
                <a:gd name="T10" fmla="*/ 0 60000 65536"/>
                <a:gd name="T11" fmla="*/ 0 60000 65536"/>
                <a:gd name="T12" fmla="*/ 0 w 288"/>
                <a:gd name="T13" fmla="*/ 0 h 432"/>
                <a:gd name="T14" fmla="*/ 288 w 288"/>
                <a:gd name="T15" fmla="*/ 432 h 432"/>
              </a:gdLst>
              <a:ahLst/>
              <a:cxnLst>
                <a:cxn ang="T8">
                  <a:pos x="T0" y="T1"/>
                </a:cxn>
                <a:cxn ang="T9">
                  <a:pos x="T2" y="T3"/>
                </a:cxn>
                <a:cxn ang="T10">
                  <a:pos x="T4" y="T5"/>
                </a:cxn>
                <a:cxn ang="T11">
                  <a:pos x="T6" y="T7"/>
                </a:cxn>
              </a:cxnLst>
              <a:rect l="T12" t="T13" r="T14" b="T15"/>
              <a:pathLst>
                <a:path w="288" h="432">
                  <a:moveTo>
                    <a:pt x="0" y="0"/>
                  </a:moveTo>
                  <a:cubicBezTo>
                    <a:pt x="36" y="44"/>
                    <a:pt x="72" y="88"/>
                    <a:pt x="96" y="144"/>
                  </a:cubicBezTo>
                  <a:cubicBezTo>
                    <a:pt x="120" y="200"/>
                    <a:pt x="112" y="288"/>
                    <a:pt x="144" y="336"/>
                  </a:cubicBezTo>
                  <a:cubicBezTo>
                    <a:pt x="176" y="384"/>
                    <a:pt x="232" y="408"/>
                    <a:pt x="288" y="432"/>
                  </a:cubicBezTo>
                </a:path>
              </a:pathLst>
            </a:custGeom>
            <a:noFill/>
            <a:ln w="12700">
              <a:solidFill>
                <a:schemeClr val="tx2"/>
              </a:solidFill>
              <a:prstDash val="lgDash"/>
              <a:round/>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grpSp>
      <p:sp>
        <p:nvSpPr>
          <p:cNvPr id="27688" name="Text Box 41"/>
          <p:cNvSpPr txBox="1">
            <a:spLocks noChangeArrowheads="1"/>
          </p:cNvSpPr>
          <p:nvPr/>
        </p:nvSpPr>
        <p:spPr bwMode="auto">
          <a:xfrm>
            <a:off x="448869" y="3272857"/>
            <a:ext cx="6071192" cy="3524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spcBef>
                <a:spcPts val="400"/>
              </a:spcBef>
              <a:buClrTx/>
              <a:buSzTx/>
              <a:buFontTx/>
              <a:buAutoNum type="arabicPeriod"/>
            </a:pPr>
            <a:r>
              <a:rPr lang="en-US" altLang="en-US" sz="2200" dirty="0">
                <a:solidFill>
                  <a:srgbClr val="000000"/>
                </a:solidFill>
              </a:rPr>
              <a:t>Scan DB once, find single item frequent pattern: </a:t>
            </a:r>
          </a:p>
          <a:p>
            <a:pPr eaLnBrk="1" hangingPunct="1">
              <a:spcBef>
                <a:spcPts val="400"/>
              </a:spcBef>
              <a:buClrTx/>
              <a:buSzTx/>
              <a:buFontTx/>
              <a:buAutoNum type="arabicPeriod"/>
            </a:pPr>
            <a:endParaRPr lang="en-US" altLang="en-US" sz="2200" dirty="0">
              <a:solidFill>
                <a:srgbClr val="000000"/>
              </a:solidFill>
            </a:endParaRPr>
          </a:p>
          <a:p>
            <a:pPr eaLnBrk="1" hangingPunct="1">
              <a:spcBef>
                <a:spcPts val="400"/>
              </a:spcBef>
              <a:buClrTx/>
              <a:buSzTx/>
              <a:buFontTx/>
              <a:buAutoNum type="arabicPeriod"/>
            </a:pPr>
            <a:endParaRPr lang="en-US" altLang="en-US" sz="2200" dirty="0" smtClean="0">
              <a:solidFill>
                <a:srgbClr val="000000"/>
              </a:solidFill>
            </a:endParaRPr>
          </a:p>
          <a:p>
            <a:pPr eaLnBrk="1" hangingPunct="1">
              <a:spcBef>
                <a:spcPts val="400"/>
              </a:spcBef>
              <a:buClrTx/>
              <a:buSzTx/>
              <a:buFontTx/>
              <a:buAutoNum type="arabicPeriod"/>
            </a:pPr>
            <a:r>
              <a:rPr lang="en-US" altLang="en-US" sz="2200" dirty="0" smtClean="0">
                <a:solidFill>
                  <a:srgbClr val="000000"/>
                </a:solidFill>
              </a:rPr>
              <a:t>Sort </a:t>
            </a:r>
            <a:r>
              <a:rPr lang="en-US" altLang="en-US" sz="2200" dirty="0">
                <a:solidFill>
                  <a:srgbClr val="000000"/>
                </a:solidFill>
              </a:rPr>
              <a:t>frequent items in frequency descending order, </a:t>
            </a:r>
            <a:r>
              <a:rPr lang="en-US" altLang="en-US" sz="2200" dirty="0" smtClean="0">
                <a:solidFill>
                  <a:srgbClr val="000000"/>
                </a:solidFill>
              </a:rPr>
              <a:t>f-list</a:t>
            </a:r>
          </a:p>
          <a:p>
            <a:pPr eaLnBrk="1" hangingPunct="1">
              <a:spcBef>
                <a:spcPts val="400"/>
              </a:spcBef>
              <a:buClrTx/>
              <a:buSzTx/>
              <a:buFontTx/>
              <a:buAutoNum type="arabicPeriod"/>
            </a:pPr>
            <a:r>
              <a:rPr lang="en-US" altLang="en-US" sz="2200" dirty="0" smtClean="0">
                <a:solidFill>
                  <a:srgbClr val="000000"/>
                </a:solidFill>
              </a:rPr>
              <a:t>Scan </a:t>
            </a:r>
            <a:r>
              <a:rPr lang="en-US" altLang="en-US" sz="2200" dirty="0">
                <a:solidFill>
                  <a:srgbClr val="000000"/>
                </a:solidFill>
              </a:rPr>
              <a:t>DB again, construct </a:t>
            </a:r>
            <a:r>
              <a:rPr lang="en-US" altLang="en-US" sz="2200" dirty="0" smtClean="0">
                <a:solidFill>
                  <a:srgbClr val="000000"/>
                </a:solidFill>
              </a:rPr>
              <a:t>FP-tree</a:t>
            </a:r>
          </a:p>
          <a:p>
            <a:pPr lvl="1" eaLnBrk="1" hangingPunct="1">
              <a:spcBef>
                <a:spcPts val="400"/>
              </a:spcBef>
              <a:buClr>
                <a:srgbClr val="E48312"/>
              </a:buClr>
              <a:buSzTx/>
              <a:buFont typeface="Wingdings" pitchFamily="2" charset="2"/>
              <a:buChar char="q"/>
            </a:pPr>
            <a:r>
              <a:rPr lang="en-US" altLang="en-US" sz="2200" dirty="0" smtClean="0">
                <a:solidFill>
                  <a:srgbClr val="000000"/>
                </a:solidFill>
              </a:rPr>
              <a:t>The frequent </a:t>
            </a:r>
            <a:r>
              <a:rPr lang="en-US" altLang="en-US" sz="2200" dirty="0" err="1" smtClean="0">
                <a:solidFill>
                  <a:srgbClr val="000000"/>
                </a:solidFill>
              </a:rPr>
              <a:t>itemlist</a:t>
            </a:r>
            <a:r>
              <a:rPr lang="en-US" altLang="en-US" sz="2200" dirty="0" smtClean="0">
                <a:solidFill>
                  <a:srgbClr val="000000"/>
                </a:solidFill>
              </a:rPr>
              <a:t> of each transaction is inserted as a branch, with shared sub-branches merged, counts accumulated</a:t>
            </a:r>
            <a:endParaRPr lang="en-US" altLang="en-US" sz="2200" dirty="0">
              <a:solidFill>
                <a:srgbClr val="000000"/>
              </a:solidFill>
            </a:endParaRPr>
          </a:p>
        </p:txBody>
      </p:sp>
      <p:sp>
        <p:nvSpPr>
          <p:cNvPr id="27689" name="Text Box 42"/>
          <p:cNvSpPr txBox="1">
            <a:spLocks noChangeArrowheads="1"/>
          </p:cNvSpPr>
          <p:nvPr/>
        </p:nvSpPr>
        <p:spPr bwMode="auto">
          <a:xfrm>
            <a:off x="2566021" y="4812484"/>
            <a:ext cx="2294282" cy="430887"/>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spcBef>
                <a:spcPct val="0"/>
              </a:spcBef>
              <a:buClrTx/>
              <a:buSzTx/>
              <a:buFontTx/>
              <a:buNone/>
            </a:pPr>
            <a:r>
              <a:rPr lang="en-US" altLang="en-US" sz="2200" dirty="0">
                <a:solidFill>
                  <a:srgbClr val="0000CC"/>
                </a:solidFill>
              </a:rPr>
              <a:t>F-list </a:t>
            </a:r>
            <a:r>
              <a:rPr lang="en-US" altLang="en-US" sz="2200" dirty="0">
                <a:solidFill>
                  <a:srgbClr val="000000"/>
                </a:solidFill>
              </a:rPr>
              <a:t>= f-c-a-b-m-p</a:t>
            </a:r>
          </a:p>
        </p:txBody>
      </p:sp>
      <p:graphicFrame>
        <p:nvGraphicFramePr>
          <p:cNvPr id="2" name="Table 1"/>
          <p:cNvGraphicFramePr>
            <a:graphicFrameLocks noGrp="1"/>
          </p:cNvGraphicFramePr>
          <p:nvPr>
            <p:extLst/>
          </p:nvPr>
        </p:nvGraphicFramePr>
        <p:xfrm>
          <a:off x="664633" y="1160464"/>
          <a:ext cx="8128000" cy="2070887"/>
        </p:xfrm>
        <a:graphic>
          <a:graphicData uri="http://schemas.openxmlformats.org/drawingml/2006/table">
            <a:tbl>
              <a:tblPr firstRow="1" bandRow="1">
                <a:tableStyleId>{5C22544A-7EE6-4342-B048-85BDC9FD1C3A}</a:tableStyleId>
              </a:tblPr>
              <a:tblGrid>
                <a:gridCol w="853331"/>
                <a:gridCol w="3962400"/>
                <a:gridCol w="3312269"/>
              </a:tblGrid>
              <a:tr h="420910">
                <a:tc>
                  <a:txBody>
                    <a:bodyPr/>
                    <a:lstStyle/>
                    <a:p>
                      <a:pPr algn="ctr"/>
                      <a:r>
                        <a:rPr lang="en-US" sz="2000" dirty="0" smtClean="0">
                          <a:solidFill>
                            <a:schemeClr val="tx1"/>
                          </a:solidFill>
                          <a:latin typeface="Calibri" panose="020F0502020204030204" pitchFamily="34" charset="0"/>
                        </a:rPr>
                        <a:t>TID</a:t>
                      </a:r>
                      <a:endParaRPr lang="en-US" sz="2000" dirty="0">
                        <a:solidFill>
                          <a:schemeClr val="tx1"/>
                        </a:solidFill>
                        <a:latin typeface="Calibri" panose="020F0502020204030204" pitchFamily="34" charset="0"/>
                      </a:endParaRPr>
                    </a:p>
                  </a:txBody>
                  <a:tcPr marL="121920" marR="121920" marT="40796" marB="40796"/>
                </a:tc>
                <a:tc>
                  <a:txBody>
                    <a:bodyPr/>
                    <a:lstStyle/>
                    <a:p>
                      <a:pPr algn="ctr"/>
                      <a:r>
                        <a:rPr lang="en-US" sz="2000" dirty="0" smtClean="0">
                          <a:solidFill>
                            <a:schemeClr val="tx1"/>
                          </a:solidFill>
                          <a:latin typeface="Calibri" panose="020F0502020204030204" pitchFamily="34" charset="0"/>
                        </a:rPr>
                        <a:t>Items in the Transaction</a:t>
                      </a:r>
                      <a:endParaRPr lang="en-US" sz="2000" dirty="0">
                        <a:solidFill>
                          <a:schemeClr val="tx1"/>
                        </a:solidFill>
                        <a:latin typeface="Calibri" panose="020F0502020204030204" pitchFamily="34" charset="0"/>
                      </a:endParaRPr>
                    </a:p>
                  </a:txBody>
                  <a:tcPr marL="121920" marR="121920" marT="40796" marB="40796"/>
                </a:tc>
                <a:tc>
                  <a:txBody>
                    <a:bodyPr/>
                    <a:lstStyle/>
                    <a:p>
                      <a:pPr algn="ctr"/>
                      <a:r>
                        <a:rPr lang="en-US" sz="2000" dirty="0" smtClean="0">
                          <a:solidFill>
                            <a:schemeClr val="tx1"/>
                          </a:solidFill>
                          <a:latin typeface="Calibri" panose="020F0502020204030204" pitchFamily="34" charset="0"/>
                        </a:rPr>
                        <a:t>Ordered,</a:t>
                      </a:r>
                      <a:r>
                        <a:rPr lang="en-US" sz="2000" baseline="0" dirty="0" smtClean="0">
                          <a:solidFill>
                            <a:schemeClr val="tx1"/>
                          </a:solidFill>
                          <a:latin typeface="Calibri" panose="020F0502020204030204" pitchFamily="34" charset="0"/>
                        </a:rPr>
                        <a:t> frequent </a:t>
                      </a:r>
                      <a:r>
                        <a:rPr lang="en-US" sz="2000" baseline="0" dirty="0" err="1" smtClean="0">
                          <a:solidFill>
                            <a:schemeClr val="tx1"/>
                          </a:solidFill>
                          <a:latin typeface="Calibri" panose="020F0502020204030204" pitchFamily="34" charset="0"/>
                        </a:rPr>
                        <a:t>itemlist</a:t>
                      </a:r>
                      <a:endParaRPr lang="en-US" sz="2000" dirty="0">
                        <a:solidFill>
                          <a:schemeClr val="tx1"/>
                        </a:solidFill>
                        <a:latin typeface="Calibri" panose="020F0502020204030204" pitchFamily="34" charset="0"/>
                      </a:endParaRPr>
                    </a:p>
                  </a:txBody>
                  <a:tcPr marL="121920" marR="121920" marT="40796" marB="40796"/>
                </a:tc>
              </a:tr>
              <a:tr h="330902">
                <a:tc>
                  <a:txBody>
                    <a:bodyPr/>
                    <a:lstStyle/>
                    <a:p>
                      <a:pPr algn="ctr"/>
                      <a:r>
                        <a:rPr lang="en-US" sz="1600" dirty="0" smtClean="0">
                          <a:solidFill>
                            <a:schemeClr val="tx1"/>
                          </a:solidFill>
                          <a:latin typeface="Calibri" panose="020F0502020204030204" pitchFamily="34" charset="0"/>
                        </a:rPr>
                        <a:t>100</a:t>
                      </a:r>
                      <a:endParaRPr lang="en-US" sz="1600" dirty="0">
                        <a:solidFill>
                          <a:schemeClr val="tx1"/>
                        </a:solidFill>
                        <a:latin typeface="Calibri" panose="020F0502020204030204" pitchFamily="34" charset="0"/>
                      </a:endParaRPr>
                    </a:p>
                  </a:txBody>
                  <a:tcPr marL="121920" marR="121920" marT="40796" marB="40796"/>
                </a:tc>
                <a:tc>
                  <a:txBody>
                    <a:bodyPr/>
                    <a:lstStyle/>
                    <a:p>
                      <a:pPr algn="ctr"/>
                      <a:r>
                        <a:rPr lang="en-US" altLang="en-US" sz="1600" b="1" dirty="0" smtClean="0">
                          <a:latin typeface="Times New Roman" pitchFamily="18" charset="0"/>
                        </a:rPr>
                        <a:t>{</a:t>
                      </a:r>
                      <a:r>
                        <a:rPr lang="en-US" altLang="en-US" sz="1600" b="1" i="1" dirty="0" smtClean="0">
                          <a:latin typeface="Times New Roman" pitchFamily="18" charset="0"/>
                        </a:rPr>
                        <a:t>f, a, c, d, g, </a:t>
                      </a:r>
                      <a:r>
                        <a:rPr lang="en-US" altLang="en-US" sz="1600" b="1" i="1" dirty="0" err="1" smtClean="0">
                          <a:latin typeface="Times New Roman" pitchFamily="18" charset="0"/>
                        </a:rPr>
                        <a:t>i</a:t>
                      </a:r>
                      <a:r>
                        <a:rPr lang="en-US" altLang="en-US" sz="1600" b="1" i="1" dirty="0" smtClean="0">
                          <a:latin typeface="Times New Roman" pitchFamily="18" charset="0"/>
                        </a:rPr>
                        <a:t>, m, p</a:t>
                      </a:r>
                      <a:r>
                        <a:rPr lang="en-US" altLang="en-US" sz="1600" b="1" dirty="0" smtClean="0">
                          <a:latin typeface="Times New Roman" pitchFamily="18" charset="0"/>
                        </a:rPr>
                        <a:t>}</a:t>
                      </a:r>
                      <a:endParaRPr lang="en-US" sz="1600" dirty="0">
                        <a:solidFill>
                          <a:schemeClr val="tx1"/>
                        </a:solidFill>
                        <a:latin typeface="Calibri" panose="020F0502020204030204" pitchFamily="34" charset="0"/>
                      </a:endParaRPr>
                    </a:p>
                  </a:txBody>
                  <a:tcPr marL="121920" marR="121920" marT="40796" marB="40796"/>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sz="1600" b="1" i="1" dirty="0" smtClean="0">
                          <a:latin typeface="Times New Roman" pitchFamily="18" charset="0"/>
                        </a:rPr>
                        <a:t>f, c, a, m, p</a:t>
                      </a:r>
                      <a:endParaRPr lang="en-US" altLang="en-US" sz="1600" b="1" dirty="0" smtClean="0">
                        <a:latin typeface="Times New Roman" pitchFamily="18" charset="0"/>
                      </a:endParaRPr>
                    </a:p>
                  </a:txBody>
                  <a:tcPr marL="121920" marR="121920" marT="40796" marB="40796"/>
                </a:tc>
              </a:tr>
              <a:tr h="330902">
                <a:tc>
                  <a:txBody>
                    <a:bodyPr/>
                    <a:lstStyle/>
                    <a:p>
                      <a:pPr algn="ctr"/>
                      <a:r>
                        <a:rPr lang="en-US" sz="1600" dirty="0" smtClean="0">
                          <a:solidFill>
                            <a:schemeClr val="tx1"/>
                          </a:solidFill>
                          <a:latin typeface="Calibri" panose="020F0502020204030204" pitchFamily="34" charset="0"/>
                        </a:rPr>
                        <a:t>200</a:t>
                      </a:r>
                      <a:endParaRPr lang="en-US" sz="1600" dirty="0">
                        <a:solidFill>
                          <a:schemeClr val="tx1"/>
                        </a:solidFill>
                        <a:latin typeface="Calibri" panose="020F0502020204030204" pitchFamily="34" charset="0"/>
                      </a:endParaRPr>
                    </a:p>
                  </a:txBody>
                  <a:tcPr marL="121920" marR="121920" marT="40796" marB="40796"/>
                </a:tc>
                <a:tc>
                  <a:txBody>
                    <a:bodyPr/>
                    <a:lstStyle/>
                    <a:p>
                      <a:pPr algn="ctr"/>
                      <a:r>
                        <a:rPr lang="en-US" altLang="en-US" sz="1600" b="1" dirty="0" smtClean="0">
                          <a:latin typeface="Times New Roman" pitchFamily="18" charset="0"/>
                        </a:rPr>
                        <a:t>{</a:t>
                      </a:r>
                      <a:r>
                        <a:rPr lang="en-US" altLang="en-US" sz="1600" b="1" i="1" dirty="0" smtClean="0">
                          <a:latin typeface="Times New Roman" pitchFamily="18" charset="0"/>
                        </a:rPr>
                        <a:t>a, b, c, f, l, m, o</a:t>
                      </a:r>
                      <a:r>
                        <a:rPr lang="en-US" altLang="en-US" sz="1600" b="1" dirty="0" smtClean="0">
                          <a:latin typeface="Times New Roman" pitchFamily="18" charset="0"/>
                        </a:rPr>
                        <a:t>}</a:t>
                      </a:r>
                      <a:r>
                        <a:rPr lang="en-US" altLang="en-US" sz="1600" b="1" i="1" dirty="0" smtClean="0">
                          <a:latin typeface="Times New Roman" pitchFamily="18" charset="0"/>
                        </a:rPr>
                        <a:t>	</a:t>
                      </a:r>
                      <a:endParaRPr lang="en-US" sz="1600" dirty="0">
                        <a:solidFill>
                          <a:schemeClr val="tx1"/>
                        </a:solidFill>
                        <a:latin typeface="Calibri" panose="020F0502020204030204" pitchFamily="34" charset="0"/>
                      </a:endParaRPr>
                    </a:p>
                  </a:txBody>
                  <a:tcPr marL="121920" marR="121920" marT="40796" marB="40796"/>
                </a:tc>
                <a:tc>
                  <a:txBody>
                    <a:bodyPr/>
                    <a:lstStyle/>
                    <a:p>
                      <a:pPr algn="ctr"/>
                      <a:r>
                        <a:rPr lang="en-US" altLang="en-US" sz="1600" b="1" i="1" dirty="0" smtClean="0">
                          <a:latin typeface="Times New Roman" pitchFamily="18" charset="0"/>
                        </a:rPr>
                        <a:t>f, c, a, b, m</a:t>
                      </a:r>
                      <a:endParaRPr lang="en-US" sz="1600" dirty="0">
                        <a:solidFill>
                          <a:schemeClr val="tx1"/>
                        </a:solidFill>
                        <a:latin typeface="Calibri" panose="020F0502020204030204" pitchFamily="34" charset="0"/>
                      </a:endParaRPr>
                    </a:p>
                  </a:txBody>
                  <a:tcPr marL="121920" marR="121920" marT="40796" marB="40796"/>
                </a:tc>
              </a:tr>
              <a:tr h="330902">
                <a:tc>
                  <a:txBody>
                    <a:bodyPr/>
                    <a:lstStyle/>
                    <a:p>
                      <a:pPr algn="ctr"/>
                      <a:r>
                        <a:rPr lang="en-US" sz="1600" dirty="0" smtClean="0">
                          <a:solidFill>
                            <a:schemeClr val="tx1"/>
                          </a:solidFill>
                          <a:latin typeface="Calibri" panose="020F0502020204030204" pitchFamily="34" charset="0"/>
                        </a:rPr>
                        <a:t>300</a:t>
                      </a:r>
                      <a:endParaRPr lang="en-US" sz="1600" dirty="0">
                        <a:solidFill>
                          <a:schemeClr val="tx1"/>
                        </a:solidFill>
                        <a:latin typeface="Calibri" panose="020F0502020204030204" pitchFamily="34" charset="0"/>
                      </a:endParaRPr>
                    </a:p>
                  </a:txBody>
                  <a:tcPr marL="121920" marR="121920" marT="40796" marB="40796"/>
                </a:tc>
                <a:tc>
                  <a:txBody>
                    <a:bodyPr/>
                    <a:lstStyle/>
                    <a:p>
                      <a:pPr algn="ctr"/>
                      <a:r>
                        <a:rPr lang="en-US" altLang="en-US" sz="1600" b="1" dirty="0" smtClean="0">
                          <a:latin typeface="Times New Roman" pitchFamily="18" charset="0"/>
                        </a:rPr>
                        <a:t>{</a:t>
                      </a:r>
                      <a:r>
                        <a:rPr lang="en-US" altLang="en-US" sz="1600" b="1" i="1" dirty="0" smtClean="0">
                          <a:latin typeface="Times New Roman" pitchFamily="18" charset="0"/>
                        </a:rPr>
                        <a:t>b, f, h, j, o, w</a:t>
                      </a:r>
                      <a:r>
                        <a:rPr lang="en-US" altLang="en-US" sz="1600" b="1" dirty="0" smtClean="0">
                          <a:latin typeface="Times New Roman" pitchFamily="18" charset="0"/>
                        </a:rPr>
                        <a:t>}</a:t>
                      </a:r>
                      <a:endParaRPr lang="en-US" sz="1600" dirty="0">
                        <a:solidFill>
                          <a:schemeClr val="tx1"/>
                        </a:solidFill>
                        <a:latin typeface="Calibri" panose="020F0502020204030204" pitchFamily="34" charset="0"/>
                      </a:endParaRPr>
                    </a:p>
                  </a:txBody>
                  <a:tcPr marL="121920" marR="121920" marT="40796" marB="40796"/>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sz="1600" b="1" i="1" dirty="0" smtClean="0">
                          <a:latin typeface="Times New Roman" pitchFamily="18" charset="0"/>
                        </a:rPr>
                        <a:t>f, b</a:t>
                      </a:r>
                      <a:endParaRPr lang="en-US" altLang="en-US" sz="1600" b="1" dirty="0" smtClean="0">
                        <a:latin typeface="Times New Roman" pitchFamily="18" charset="0"/>
                      </a:endParaRPr>
                    </a:p>
                  </a:txBody>
                  <a:tcPr marL="121920" marR="121920" marT="40796" marB="40796"/>
                </a:tc>
              </a:tr>
              <a:tr h="330902">
                <a:tc>
                  <a:txBody>
                    <a:bodyPr/>
                    <a:lstStyle/>
                    <a:p>
                      <a:pPr algn="ctr"/>
                      <a:r>
                        <a:rPr lang="en-US" sz="1600" dirty="0" smtClean="0">
                          <a:solidFill>
                            <a:schemeClr val="tx1"/>
                          </a:solidFill>
                          <a:latin typeface="Calibri" panose="020F0502020204030204" pitchFamily="34" charset="0"/>
                        </a:rPr>
                        <a:t>400</a:t>
                      </a:r>
                      <a:endParaRPr lang="en-US" sz="1600" dirty="0">
                        <a:solidFill>
                          <a:schemeClr val="tx1"/>
                        </a:solidFill>
                        <a:latin typeface="Calibri" panose="020F0502020204030204" pitchFamily="34" charset="0"/>
                      </a:endParaRPr>
                    </a:p>
                  </a:txBody>
                  <a:tcPr marL="121920" marR="121920" marT="40796" marB="40796"/>
                </a:tc>
                <a:tc>
                  <a:txBody>
                    <a:bodyPr/>
                    <a:lstStyle/>
                    <a:p>
                      <a:pPr algn="ctr"/>
                      <a:r>
                        <a:rPr lang="en-US" altLang="en-US" sz="1600" b="1" dirty="0" smtClean="0">
                          <a:latin typeface="Times New Roman" pitchFamily="18" charset="0"/>
                        </a:rPr>
                        <a:t>{</a:t>
                      </a:r>
                      <a:r>
                        <a:rPr lang="en-US" altLang="en-US" sz="1600" b="1" i="1" dirty="0" smtClean="0">
                          <a:latin typeface="Times New Roman" pitchFamily="18" charset="0"/>
                        </a:rPr>
                        <a:t>b, c, k, s, p</a:t>
                      </a:r>
                      <a:r>
                        <a:rPr lang="en-US" altLang="en-US" sz="1600" b="1" dirty="0" smtClean="0">
                          <a:latin typeface="Times New Roman" pitchFamily="18" charset="0"/>
                        </a:rPr>
                        <a:t>}</a:t>
                      </a:r>
                      <a:endParaRPr lang="en-US" sz="1600" dirty="0">
                        <a:solidFill>
                          <a:schemeClr val="tx1"/>
                        </a:solidFill>
                        <a:latin typeface="Calibri" panose="020F0502020204030204" pitchFamily="34" charset="0"/>
                      </a:endParaRPr>
                    </a:p>
                  </a:txBody>
                  <a:tcPr marL="121920" marR="121920" marT="40796" marB="40796"/>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sz="1600" b="1" i="1" dirty="0" smtClean="0">
                          <a:latin typeface="Times New Roman" pitchFamily="18" charset="0"/>
                        </a:rPr>
                        <a:t>c, b, p</a:t>
                      </a:r>
                      <a:endParaRPr lang="en-US" altLang="en-US" sz="1600" b="1" dirty="0" smtClean="0">
                        <a:latin typeface="Times New Roman" pitchFamily="18" charset="0"/>
                      </a:endParaRPr>
                    </a:p>
                  </a:txBody>
                  <a:tcPr marL="121920" marR="121920" marT="40796" marB="40796"/>
                </a:tc>
              </a:tr>
              <a:tr h="326369">
                <a:tc>
                  <a:txBody>
                    <a:bodyPr/>
                    <a:lstStyle/>
                    <a:p>
                      <a:pPr algn="ctr"/>
                      <a:r>
                        <a:rPr lang="en-US" sz="1600" dirty="0" smtClean="0">
                          <a:solidFill>
                            <a:schemeClr val="tx1"/>
                          </a:solidFill>
                          <a:latin typeface="Calibri" panose="020F0502020204030204" pitchFamily="34" charset="0"/>
                        </a:rPr>
                        <a:t>500</a:t>
                      </a:r>
                      <a:endParaRPr lang="en-US" sz="1600" dirty="0">
                        <a:solidFill>
                          <a:schemeClr val="tx1"/>
                        </a:solidFill>
                        <a:latin typeface="Calibri" panose="020F0502020204030204" pitchFamily="34" charset="0"/>
                      </a:endParaRPr>
                    </a:p>
                  </a:txBody>
                  <a:tcPr marL="121920" marR="121920" marT="40796" marB="40796"/>
                </a:tc>
                <a:tc>
                  <a:txBody>
                    <a:bodyPr/>
                    <a:lstStyle/>
                    <a:p>
                      <a:pPr algn="ctr"/>
                      <a:r>
                        <a:rPr lang="en-US" altLang="en-US" sz="1600" b="1" dirty="0" smtClean="0">
                          <a:latin typeface="Times New Roman" pitchFamily="18" charset="0"/>
                        </a:rPr>
                        <a:t>{</a:t>
                      </a:r>
                      <a:r>
                        <a:rPr lang="en-US" altLang="en-US" sz="1600" b="1" i="1" dirty="0" smtClean="0">
                          <a:latin typeface="Times New Roman" pitchFamily="18" charset="0"/>
                        </a:rPr>
                        <a:t>a, f, c, e, l, p, m, n</a:t>
                      </a:r>
                      <a:r>
                        <a:rPr lang="en-US" altLang="en-US" sz="1600" b="1" dirty="0" smtClean="0">
                          <a:latin typeface="Times New Roman" pitchFamily="18" charset="0"/>
                        </a:rPr>
                        <a:t>}</a:t>
                      </a:r>
                      <a:endParaRPr lang="en-US" sz="1600" dirty="0">
                        <a:solidFill>
                          <a:schemeClr val="tx1"/>
                        </a:solidFill>
                        <a:latin typeface="Calibri" panose="020F0502020204030204" pitchFamily="34" charset="0"/>
                      </a:endParaRPr>
                    </a:p>
                  </a:txBody>
                  <a:tcPr marL="121920" marR="121920" marT="40796" marB="40796"/>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sz="1600" b="1" i="1" dirty="0" smtClean="0">
                          <a:latin typeface="Times New Roman" pitchFamily="18" charset="0"/>
                        </a:rPr>
                        <a:t>f, c, a, m, p</a:t>
                      </a:r>
                      <a:endParaRPr lang="en-US" altLang="en-US" sz="1600" b="1" dirty="0" smtClean="0">
                        <a:latin typeface="Times New Roman" pitchFamily="18" charset="0"/>
                      </a:endParaRPr>
                    </a:p>
                  </a:txBody>
                  <a:tcPr marL="121920" marR="121920" marT="40796" marB="40796"/>
                </a:tc>
              </a:tr>
            </a:tbl>
          </a:graphicData>
        </a:graphic>
      </p:graphicFrame>
      <p:sp>
        <p:nvSpPr>
          <p:cNvPr id="27720" name="Text Box 42"/>
          <p:cNvSpPr txBox="1">
            <a:spLocks noChangeArrowheads="1"/>
          </p:cNvSpPr>
          <p:nvPr/>
        </p:nvSpPr>
        <p:spPr bwMode="auto">
          <a:xfrm>
            <a:off x="2189872" y="3955119"/>
            <a:ext cx="3026791" cy="430887"/>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spcBef>
                <a:spcPct val="0"/>
              </a:spcBef>
              <a:buClrTx/>
              <a:buSzTx/>
              <a:buFontTx/>
              <a:buNone/>
            </a:pPr>
            <a:r>
              <a:rPr lang="en-US" altLang="en-US" sz="2200" dirty="0">
                <a:solidFill>
                  <a:srgbClr val="000000"/>
                </a:solidFill>
              </a:rPr>
              <a:t>f:4, a:3, c:4, b:3, m:3, p:3</a:t>
            </a:r>
          </a:p>
        </p:txBody>
      </p:sp>
      <p:sp>
        <p:nvSpPr>
          <p:cNvPr id="27721" name="Freeform 31"/>
          <p:cNvSpPr>
            <a:spLocks/>
          </p:cNvSpPr>
          <p:nvPr/>
        </p:nvSpPr>
        <p:spPr bwMode="auto">
          <a:xfrm flipV="1">
            <a:off x="8637275" y="4583176"/>
            <a:ext cx="918070" cy="212735"/>
          </a:xfrm>
          <a:custGeom>
            <a:avLst/>
            <a:gdLst>
              <a:gd name="T0" fmla="*/ 0 w 432"/>
              <a:gd name="T1" fmla="*/ 0 h 192"/>
              <a:gd name="T2" fmla="*/ 2147483647 w 432"/>
              <a:gd name="T3" fmla="*/ 2147483647 h 192"/>
              <a:gd name="T4" fmla="*/ 2147483647 w 432"/>
              <a:gd name="T5" fmla="*/ 2147483647 h 192"/>
              <a:gd name="T6" fmla="*/ 2147483647 w 432"/>
              <a:gd name="T7" fmla="*/ 2147483647 h 192"/>
              <a:gd name="T8" fmla="*/ 0 60000 65536"/>
              <a:gd name="T9" fmla="*/ 0 60000 65536"/>
              <a:gd name="T10" fmla="*/ 0 60000 65536"/>
              <a:gd name="T11" fmla="*/ 0 60000 65536"/>
              <a:gd name="T12" fmla="*/ 0 w 432"/>
              <a:gd name="T13" fmla="*/ 0 h 192"/>
              <a:gd name="T14" fmla="*/ 432 w 432"/>
              <a:gd name="T15" fmla="*/ 192 h 192"/>
            </a:gdLst>
            <a:ahLst/>
            <a:cxnLst>
              <a:cxn ang="T8">
                <a:pos x="T0" y="T1"/>
              </a:cxn>
              <a:cxn ang="T9">
                <a:pos x="T2" y="T3"/>
              </a:cxn>
              <a:cxn ang="T10">
                <a:pos x="T4" y="T5"/>
              </a:cxn>
              <a:cxn ang="T11">
                <a:pos x="T6" y="T7"/>
              </a:cxn>
            </a:cxnLst>
            <a:rect l="T12" t="T13" r="T14" b="T15"/>
            <a:pathLst>
              <a:path w="432" h="192">
                <a:moveTo>
                  <a:pt x="0" y="0"/>
                </a:moveTo>
                <a:cubicBezTo>
                  <a:pt x="48" y="12"/>
                  <a:pt x="96" y="24"/>
                  <a:pt x="144" y="48"/>
                </a:cubicBezTo>
                <a:cubicBezTo>
                  <a:pt x="192" y="72"/>
                  <a:pt x="240" y="120"/>
                  <a:pt x="288" y="144"/>
                </a:cubicBezTo>
                <a:cubicBezTo>
                  <a:pt x="336" y="168"/>
                  <a:pt x="384" y="180"/>
                  <a:pt x="432" y="192"/>
                </a:cubicBezTo>
              </a:path>
            </a:pathLst>
          </a:custGeom>
          <a:noFill/>
          <a:ln w="12700">
            <a:solidFill>
              <a:schemeClr val="tx2"/>
            </a:solidFill>
            <a:prstDash val="lgDash"/>
            <a:round/>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4" name="TextBox 3"/>
          <p:cNvSpPr txBox="1"/>
          <p:nvPr/>
        </p:nvSpPr>
        <p:spPr>
          <a:xfrm>
            <a:off x="6733114" y="3346011"/>
            <a:ext cx="1853289" cy="400050"/>
          </a:xfrm>
          <a:prstGeom prst="rect">
            <a:avLst/>
          </a:prstGeom>
          <a:solidFill>
            <a:schemeClr val="accent2">
              <a:lumMod val="40000"/>
              <a:lumOff val="60000"/>
            </a:schemeClr>
          </a:solidFill>
        </p:spPr>
        <p:txBody>
          <a:bodyPr wrap="square">
            <a:spAutoFit/>
          </a:bodyPr>
          <a:lstStyle/>
          <a:p>
            <a:pPr algn="ctr">
              <a:defRPr/>
            </a:pPr>
            <a:r>
              <a:rPr lang="en-US" sz="2000" b="1" dirty="0">
                <a:solidFill>
                  <a:srgbClr val="000000"/>
                </a:solidFill>
              </a:rPr>
              <a:t>Header Table</a:t>
            </a:r>
          </a:p>
        </p:txBody>
      </p:sp>
      <p:sp>
        <p:nvSpPr>
          <p:cNvPr id="27687" name="Text Box 39"/>
          <p:cNvSpPr txBox="1">
            <a:spLocks noChangeArrowheads="1"/>
          </p:cNvSpPr>
          <p:nvPr/>
        </p:nvSpPr>
        <p:spPr bwMode="auto">
          <a:xfrm>
            <a:off x="2428363" y="3678120"/>
            <a:ext cx="2300270" cy="276999"/>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lgn="ctr">
              <a:lnSpc>
                <a:spcPct val="60000"/>
              </a:lnSpc>
              <a:spcBef>
                <a:spcPct val="50000"/>
              </a:spcBef>
              <a:buClrTx/>
              <a:buSzTx/>
              <a:buFontTx/>
              <a:buNone/>
            </a:pPr>
            <a:r>
              <a:rPr lang="en-US" altLang="en-US" sz="2000" b="1" dirty="0">
                <a:solidFill>
                  <a:srgbClr val="000000"/>
                </a:solidFill>
              </a:rPr>
              <a:t>Let </a:t>
            </a:r>
            <a:r>
              <a:rPr lang="en-US" altLang="en-US" sz="2000" b="1" dirty="0" err="1">
                <a:solidFill>
                  <a:srgbClr val="000000"/>
                </a:solidFill>
              </a:rPr>
              <a:t>min_support</a:t>
            </a:r>
            <a:r>
              <a:rPr lang="en-US" altLang="en-US" sz="2000" b="1" dirty="0">
                <a:solidFill>
                  <a:srgbClr val="000000"/>
                </a:solidFill>
              </a:rPr>
              <a:t> = 3</a:t>
            </a:r>
            <a:endParaRPr lang="en-US" altLang="en-US" b="1" u="sng" dirty="0">
              <a:solidFill>
                <a:srgbClr val="000000"/>
              </a:solidFill>
            </a:endParaRPr>
          </a:p>
        </p:txBody>
      </p:sp>
      <p:sp>
        <p:nvSpPr>
          <p:cNvPr id="14" name="TextBox 13"/>
          <p:cNvSpPr txBox="1"/>
          <p:nvPr/>
        </p:nvSpPr>
        <p:spPr>
          <a:xfrm>
            <a:off x="8790254" y="2073568"/>
            <a:ext cx="3233580" cy="677108"/>
          </a:xfrm>
          <a:prstGeom prst="rect">
            <a:avLst/>
          </a:prstGeom>
          <a:solidFill>
            <a:srgbClr val="92D050"/>
          </a:solidFill>
        </p:spPr>
        <p:txBody>
          <a:bodyPr wrap="square" rtlCol="0">
            <a:spAutoFit/>
          </a:bodyPr>
          <a:lstStyle/>
          <a:p>
            <a:pPr algn="ctr"/>
            <a:r>
              <a:rPr lang="en-US" dirty="0" smtClean="0">
                <a:solidFill>
                  <a:srgbClr val="000000"/>
                </a:solidFill>
              </a:rPr>
              <a:t>After inserting </a:t>
            </a:r>
            <a:r>
              <a:rPr lang="en-US" dirty="0">
                <a:solidFill>
                  <a:srgbClr val="000000"/>
                </a:solidFill>
              </a:rPr>
              <a:t>the </a:t>
            </a:r>
            <a:r>
              <a:rPr lang="en-US" dirty="0" smtClean="0">
                <a:solidFill>
                  <a:srgbClr val="000000"/>
                </a:solidFill>
              </a:rPr>
              <a:t>1</a:t>
            </a:r>
            <a:r>
              <a:rPr lang="en-US" baseline="30000" dirty="0" smtClean="0">
                <a:solidFill>
                  <a:srgbClr val="000000"/>
                </a:solidFill>
              </a:rPr>
              <a:t>st</a:t>
            </a:r>
            <a:r>
              <a:rPr lang="en-US" dirty="0" smtClean="0">
                <a:solidFill>
                  <a:srgbClr val="000000"/>
                </a:solidFill>
              </a:rPr>
              <a:t>  </a:t>
            </a:r>
            <a:r>
              <a:rPr lang="en-US" dirty="0">
                <a:solidFill>
                  <a:srgbClr val="000000"/>
                </a:solidFill>
              </a:rPr>
              <a:t>frequent </a:t>
            </a:r>
          </a:p>
          <a:p>
            <a:pPr algn="ctr"/>
            <a:r>
              <a:rPr lang="en-US" dirty="0" err="1" smtClean="0">
                <a:solidFill>
                  <a:srgbClr val="000000"/>
                </a:solidFill>
              </a:rPr>
              <a:t>Itemlist</a:t>
            </a:r>
            <a:r>
              <a:rPr lang="en-US" dirty="0" smtClean="0">
                <a:solidFill>
                  <a:srgbClr val="000000"/>
                </a:solidFill>
              </a:rPr>
              <a:t>: “</a:t>
            </a:r>
            <a:r>
              <a:rPr lang="en-US" i="1" dirty="0" smtClean="0">
                <a:solidFill>
                  <a:srgbClr val="000000"/>
                </a:solidFill>
              </a:rPr>
              <a:t>f, c, a, m, p</a:t>
            </a:r>
            <a:r>
              <a:rPr lang="en-US" dirty="0" smtClean="0">
                <a:solidFill>
                  <a:srgbClr val="000000"/>
                </a:solidFill>
              </a:rPr>
              <a:t>”</a:t>
            </a:r>
            <a:endParaRPr lang="en-US" dirty="0">
              <a:solidFill>
                <a:srgbClr val="000000"/>
              </a:solidFill>
            </a:endParaRPr>
          </a:p>
        </p:txBody>
      </p:sp>
    </p:spTree>
    <p:extLst>
      <p:ext uri="{BB962C8B-B14F-4D97-AF65-F5344CB8AC3E}">
        <p14:creationId xmlns:p14="http://schemas.microsoft.com/office/powerpoint/2010/main" val="1815013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688">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68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7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688">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68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688">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68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7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68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89" grpId="0" animBg="1"/>
      <p:bldP spid="27720" grpId="0" animBg="1"/>
      <p:bldP spid="27721" grpId="0" animBg="1"/>
      <p:bldP spid="4" grpId="0" animBg="1"/>
      <p:bldP spid="27687" grpId="0" animBg="1"/>
      <p:bldP spid="1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6417481" y="3802064"/>
          <a:ext cx="2480668" cy="2743199"/>
        </p:xfrm>
        <a:graphic>
          <a:graphicData uri="http://schemas.openxmlformats.org/drawingml/2006/table">
            <a:tbl>
              <a:tblPr firstRow="1" bandRow="1">
                <a:tableStyleId>{21E4AEA4-8DFA-4A89-87EB-49C32662AFE0}</a:tableStyleId>
              </a:tblPr>
              <a:tblGrid>
                <a:gridCol w="641356"/>
                <a:gridCol w="1058228"/>
                <a:gridCol w="781084"/>
              </a:tblGrid>
              <a:tr h="518159">
                <a:tc>
                  <a:txBody>
                    <a:bodyPr/>
                    <a:lstStyle/>
                    <a:p>
                      <a:r>
                        <a:rPr lang="en-US" sz="1400" dirty="0" smtClean="0">
                          <a:solidFill>
                            <a:schemeClr val="tx1"/>
                          </a:solidFill>
                          <a:latin typeface="Calibri" panose="020F0502020204030204" pitchFamily="34" charset="0"/>
                        </a:rPr>
                        <a:t>Item</a:t>
                      </a:r>
                      <a:endParaRPr lang="en-US" sz="1400" dirty="0">
                        <a:solidFill>
                          <a:schemeClr val="tx1"/>
                        </a:solidFill>
                        <a:latin typeface="Calibri" panose="020F0502020204030204" pitchFamily="34" charset="0"/>
                      </a:endParaRPr>
                    </a:p>
                  </a:txBody>
                  <a:tcPr marL="121939" marR="121939"/>
                </a:tc>
                <a:tc>
                  <a:txBody>
                    <a:bodyPr/>
                    <a:lstStyle/>
                    <a:p>
                      <a:r>
                        <a:rPr lang="en-US" sz="1400" dirty="0" smtClean="0">
                          <a:solidFill>
                            <a:schemeClr val="tx1"/>
                          </a:solidFill>
                          <a:latin typeface="Calibri" panose="020F0502020204030204" pitchFamily="34" charset="0"/>
                        </a:rPr>
                        <a:t>Frequency</a:t>
                      </a:r>
                      <a:endParaRPr lang="en-US" sz="1400" dirty="0">
                        <a:solidFill>
                          <a:schemeClr val="tx1"/>
                        </a:solidFill>
                        <a:latin typeface="Calibri" panose="020F0502020204030204" pitchFamily="34" charset="0"/>
                      </a:endParaRPr>
                    </a:p>
                  </a:txBody>
                  <a:tcPr marL="121939" marR="121939"/>
                </a:tc>
                <a:tc>
                  <a:txBody>
                    <a:bodyPr/>
                    <a:lstStyle/>
                    <a:p>
                      <a:r>
                        <a:rPr lang="en-US" sz="1400" dirty="0" smtClean="0">
                          <a:solidFill>
                            <a:schemeClr val="tx1"/>
                          </a:solidFill>
                          <a:latin typeface="Calibri" panose="020F0502020204030204" pitchFamily="34" charset="0"/>
                        </a:rPr>
                        <a:t>header</a:t>
                      </a:r>
                      <a:endParaRPr lang="en-US" sz="1400" dirty="0">
                        <a:solidFill>
                          <a:schemeClr val="tx1"/>
                        </a:solidFill>
                        <a:latin typeface="Calibri" panose="020F0502020204030204" pitchFamily="34" charset="0"/>
                      </a:endParaRPr>
                    </a:p>
                  </a:txBody>
                  <a:tcPr marL="121939" marR="121939"/>
                </a:tc>
              </a:tr>
              <a:tr h="370840">
                <a:tc>
                  <a:txBody>
                    <a:bodyPr/>
                    <a:lstStyle/>
                    <a:p>
                      <a:pPr algn="ctr"/>
                      <a:r>
                        <a:rPr lang="en-US" sz="1800" dirty="0" smtClean="0"/>
                        <a:t>f</a:t>
                      </a:r>
                      <a:endParaRPr lang="en-US" sz="1800" dirty="0"/>
                    </a:p>
                  </a:txBody>
                  <a:tcPr marL="121939" marR="121939"/>
                </a:tc>
                <a:tc>
                  <a:txBody>
                    <a:bodyPr/>
                    <a:lstStyle/>
                    <a:p>
                      <a:pPr algn="ctr"/>
                      <a:r>
                        <a:rPr lang="en-US" sz="1800" dirty="0" smtClean="0"/>
                        <a:t>4</a:t>
                      </a:r>
                      <a:endParaRPr lang="en-US" sz="1800" dirty="0"/>
                    </a:p>
                  </a:txBody>
                  <a:tcPr marL="121939" marR="121939"/>
                </a:tc>
                <a:tc>
                  <a:txBody>
                    <a:bodyPr/>
                    <a:lstStyle/>
                    <a:p>
                      <a:pPr algn="ctr"/>
                      <a:endParaRPr lang="en-US" sz="1800" dirty="0"/>
                    </a:p>
                  </a:txBody>
                  <a:tcPr marL="121939" marR="121939"/>
                </a:tc>
              </a:tr>
              <a:tr h="370840">
                <a:tc>
                  <a:txBody>
                    <a:bodyPr/>
                    <a:lstStyle/>
                    <a:p>
                      <a:pPr algn="ctr"/>
                      <a:r>
                        <a:rPr lang="en-US" sz="1800" dirty="0" smtClean="0"/>
                        <a:t>c</a:t>
                      </a:r>
                      <a:endParaRPr lang="en-US" sz="1800" dirty="0"/>
                    </a:p>
                  </a:txBody>
                  <a:tcPr marL="121939" marR="121939"/>
                </a:tc>
                <a:tc>
                  <a:txBody>
                    <a:bodyPr/>
                    <a:lstStyle/>
                    <a:p>
                      <a:pPr algn="ctr"/>
                      <a:r>
                        <a:rPr lang="en-US" sz="1800" dirty="0" smtClean="0"/>
                        <a:t>4</a:t>
                      </a:r>
                      <a:endParaRPr lang="en-US" sz="1800" dirty="0"/>
                    </a:p>
                  </a:txBody>
                  <a:tcPr marL="121939" marR="121939"/>
                </a:tc>
                <a:tc>
                  <a:txBody>
                    <a:bodyPr/>
                    <a:lstStyle/>
                    <a:p>
                      <a:pPr algn="ctr"/>
                      <a:endParaRPr lang="en-US" sz="1800" dirty="0"/>
                    </a:p>
                  </a:txBody>
                  <a:tcPr marL="121939" marR="121939"/>
                </a:tc>
              </a:tr>
              <a:tr h="370840">
                <a:tc>
                  <a:txBody>
                    <a:bodyPr/>
                    <a:lstStyle/>
                    <a:p>
                      <a:pPr algn="ctr"/>
                      <a:r>
                        <a:rPr lang="en-US" sz="1800" dirty="0" smtClean="0"/>
                        <a:t>a</a:t>
                      </a:r>
                      <a:endParaRPr lang="en-US" sz="1800" dirty="0"/>
                    </a:p>
                  </a:txBody>
                  <a:tcPr marL="121939" marR="121939"/>
                </a:tc>
                <a:tc>
                  <a:txBody>
                    <a:bodyPr/>
                    <a:lstStyle/>
                    <a:p>
                      <a:pPr algn="ctr"/>
                      <a:r>
                        <a:rPr lang="en-US" sz="1800" dirty="0" smtClean="0"/>
                        <a:t>3</a:t>
                      </a:r>
                      <a:endParaRPr lang="en-US" sz="1800" dirty="0"/>
                    </a:p>
                  </a:txBody>
                  <a:tcPr marL="121939" marR="121939"/>
                </a:tc>
                <a:tc>
                  <a:txBody>
                    <a:bodyPr/>
                    <a:lstStyle/>
                    <a:p>
                      <a:pPr algn="ctr"/>
                      <a:endParaRPr lang="en-US" sz="1800"/>
                    </a:p>
                  </a:txBody>
                  <a:tcPr marL="121939" marR="121939"/>
                </a:tc>
              </a:tr>
              <a:tr h="370840">
                <a:tc>
                  <a:txBody>
                    <a:bodyPr/>
                    <a:lstStyle/>
                    <a:p>
                      <a:pPr algn="ctr"/>
                      <a:r>
                        <a:rPr lang="en-US" sz="1800" dirty="0" smtClean="0"/>
                        <a:t>b</a:t>
                      </a:r>
                      <a:endParaRPr lang="en-US" sz="1800" dirty="0"/>
                    </a:p>
                  </a:txBody>
                  <a:tcPr marL="121939" marR="121939"/>
                </a:tc>
                <a:tc>
                  <a:txBody>
                    <a:bodyPr/>
                    <a:lstStyle/>
                    <a:p>
                      <a:pPr algn="ctr"/>
                      <a:r>
                        <a:rPr lang="en-US" sz="1800" dirty="0" smtClean="0"/>
                        <a:t>3</a:t>
                      </a:r>
                      <a:endParaRPr lang="en-US" sz="1800" dirty="0"/>
                    </a:p>
                  </a:txBody>
                  <a:tcPr marL="121939" marR="121939"/>
                </a:tc>
                <a:tc>
                  <a:txBody>
                    <a:bodyPr/>
                    <a:lstStyle/>
                    <a:p>
                      <a:pPr algn="ctr"/>
                      <a:endParaRPr lang="en-US" sz="1800"/>
                    </a:p>
                  </a:txBody>
                  <a:tcPr marL="121939" marR="121939"/>
                </a:tc>
              </a:tr>
              <a:tr h="370840">
                <a:tc>
                  <a:txBody>
                    <a:bodyPr/>
                    <a:lstStyle/>
                    <a:p>
                      <a:pPr algn="ctr"/>
                      <a:r>
                        <a:rPr lang="en-US" sz="1800" dirty="0" smtClean="0"/>
                        <a:t>m</a:t>
                      </a:r>
                      <a:endParaRPr lang="en-US" sz="1800" dirty="0"/>
                    </a:p>
                  </a:txBody>
                  <a:tcPr marL="121939" marR="121939"/>
                </a:tc>
                <a:tc>
                  <a:txBody>
                    <a:bodyPr/>
                    <a:lstStyle/>
                    <a:p>
                      <a:pPr algn="ctr"/>
                      <a:r>
                        <a:rPr lang="en-US" sz="1800" dirty="0" smtClean="0"/>
                        <a:t>3</a:t>
                      </a:r>
                      <a:endParaRPr lang="en-US" sz="1800" dirty="0"/>
                    </a:p>
                  </a:txBody>
                  <a:tcPr marL="121939" marR="121939"/>
                </a:tc>
                <a:tc>
                  <a:txBody>
                    <a:bodyPr/>
                    <a:lstStyle/>
                    <a:p>
                      <a:pPr algn="ctr"/>
                      <a:endParaRPr lang="en-US" sz="1800" dirty="0"/>
                    </a:p>
                  </a:txBody>
                  <a:tcPr marL="121939" marR="121939"/>
                </a:tc>
              </a:tr>
              <a:tr h="370840">
                <a:tc>
                  <a:txBody>
                    <a:bodyPr/>
                    <a:lstStyle/>
                    <a:p>
                      <a:pPr algn="ctr"/>
                      <a:r>
                        <a:rPr lang="en-US" sz="1800" dirty="0" smtClean="0"/>
                        <a:t>p</a:t>
                      </a:r>
                      <a:endParaRPr lang="en-US" sz="1800" dirty="0"/>
                    </a:p>
                  </a:txBody>
                  <a:tcPr marL="121939" marR="121939"/>
                </a:tc>
                <a:tc>
                  <a:txBody>
                    <a:bodyPr/>
                    <a:lstStyle/>
                    <a:p>
                      <a:pPr algn="ctr"/>
                      <a:r>
                        <a:rPr lang="en-US" sz="1800" dirty="0" smtClean="0"/>
                        <a:t>3</a:t>
                      </a:r>
                      <a:endParaRPr lang="en-US" sz="1800" dirty="0"/>
                    </a:p>
                  </a:txBody>
                  <a:tcPr marL="121939" marR="121939"/>
                </a:tc>
                <a:tc>
                  <a:txBody>
                    <a:bodyPr/>
                    <a:lstStyle/>
                    <a:p>
                      <a:pPr algn="ctr"/>
                      <a:endParaRPr lang="en-US" sz="1800" dirty="0"/>
                    </a:p>
                  </a:txBody>
                  <a:tcPr marL="121939" marR="121939"/>
                </a:tc>
              </a:tr>
            </a:tbl>
          </a:graphicData>
        </a:graphic>
      </p:graphicFrame>
      <p:sp>
        <p:nvSpPr>
          <p:cNvPr id="27685" name="Rectangle 2"/>
          <p:cNvSpPr>
            <a:spLocks noGrp="1" noChangeArrowheads="1"/>
          </p:cNvSpPr>
          <p:nvPr>
            <p:ph type="title"/>
          </p:nvPr>
        </p:nvSpPr>
        <p:spPr>
          <a:xfrm>
            <a:off x="203200" y="304800"/>
            <a:ext cx="11684000" cy="685800"/>
          </a:xfrm>
        </p:spPr>
        <p:txBody>
          <a:bodyPr>
            <a:normAutofit/>
          </a:bodyPr>
          <a:lstStyle/>
          <a:p>
            <a:pPr eaLnBrk="1" hangingPunct="1"/>
            <a:r>
              <a:rPr lang="en-US" altLang="en-US" sz="4000" dirty="0" smtClean="0"/>
              <a:t>Example: Construct FP-tree from a Transaction DB</a:t>
            </a:r>
          </a:p>
        </p:txBody>
      </p:sp>
      <p:sp>
        <p:nvSpPr>
          <p:cNvPr id="27688" name="Text Box 41"/>
          <p:cNvSpPr txBox="1">
            <a:spLocks noChangeArrowheads="1"/>
          </p:cNvSpPr>
          <p:nvPr/>
        </p:nvSpPr>
        <p:spPr bwMode="auto">
          <a:xfrm>
            <a:off x="448869" y="3272857"/>
            <a:ext cx="6071192" cy="3524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spcBef>
                <a:spcPts val="400"/>
              </a:spcBef>
              <a:buClrTx/>
              <a:buSzTx/>
              <a:buFontTx/>
              <a:buAutoNum type="arabicPeriod"/>
            </a:pPr>
            <a:r>
              <a:rPr lang="en-US" altLang="en-US" sz="2200" dirty="0">
                <a:solidFill>
                  <a:srgbClr val="000000"/>
                </a:solidFill>
              </a:rPr>
              <a:t>Scan DB once, find single item frequent pattern: </a:t>
            </a:r>
          </a:p>
          <a:p>
            <a:pPr eaLnBrk="1" hangingPunct="1">
              <a:spcBef>
                <a:spcPts val="400"/>
              </a:spcBef>
              <a:buClrTx/>
              <a:buSzTx/>
              <a:buFontTx/>
              <a:buAutoNum type="arabicPeriod"/>
            </a:pPr>
            <a:endParaRPr lang="en-US" altLang="en-US" sz="2200" dirty="0">
              <a:solidFill>
                <a:srgbClr val="000000"/>
              </a:solidFill>
            </a:endParaRPr>
          </a:p>
          <a:p>
            <a:pPr eaLnBrk="1" hangingPunct="1">
              <a:spcBef>
                <a:spcPts val="400"/>
              </a:spcBef>
              <a:buClrTx/>
              <a:buSzTx/>
              <a:buFontTx/>
              <a:buAutoNum type="arabicPeriod"/>
            </a:pPr>
            <a:endParaRPr lang="en-US" altLang="en-US" sz="2200" dirty="0" smtClean="0">
              <a:solidFill>
                <a:srgbClr val="000000"/>
              </a:solidFill>
            </a:endParaRPr>
          </a:p>
          <a:p>
            <a:pPr eaLnBrk="1" hangingPunct="1">
              <a:spcBef>
                <a:spcPts val="400"/>
              </a:spcBef>
              <a:buClrTx/>
              <a:buSzTx/>
              <a:buFontTx/>
              <a:buAutoNum type="arabicPeriod"/>
            </a:pPr>
            <a:r>
              <a:rPr lang="en-US" altLang="en-US" sz="2200" dirty="0" smtClean="0">
                <a:solidFill>
                  <a:srgbClr val="000000"/>
                </a:solidFill>
              </a:rPr>
              <a:t>Sort </a:t>
            </a:r>
            <a:r>
              <a:rPr lang="en-US" altLang="en-US" sz="2200" dirty="0">
                <a:solidFill>
                  <a:srgbClr val="000000"/>
                </a:solidFill>
              </a:rPr>
              <a:t>frequent items in frequency descending order, </a:t>
            </a:r>
            <a:r>
              <a:rPr lang="en-US" altLang="en-US" sz="2200" dirty="0" smtClean="0">
                <a:solidFill>
                  <a:srgbClr val="000000"/>
                </a:solidFill>
              </a:rPr>
              <a:t>f-list</a:t>
            </a:r>
          </a:p>
          <a:p>
            <a:pPr eaLnBrk="1" hangingPunct="1">
              <a:spcBef>
                <a:spcPts val="400"/>
              </a:spcBef>
              <a:buClrTx/>
              <a:buSzTx/>
              <a:buFontTx/>
              <a:buAutoNum type="arabicPeriod"/>
            </a:pPr>
            <a:r>
              <a:rPr lang="en-US" altLang="en-US" sz="2200" dirty="0" smtClean="0">
                <a:solidFill>
                  <a:srgbClr val="000000"/>
                </a:solidFill>
              </a:rPr>
              <a:t>Scan </a:t>
            </a:r>
            <a:r>
              <a:rPr lang="en-US" altLang="en-US" sz="2200" dirty="0">
                <a:solidFill>
                  <a:srgbClr val="000000"/>
                </a:solidFill>
              </a:rPr>
              <a:t>DB again, construct </a:t>
            </a:r>
            <a:r>
              <a:rPr lang="en-US" altLang="en-US" sz="2200" dirty="0" smtClean="0">
                <a:solidFill>
                  <a:srgbClr val="000000"/>
                </a:solidFill>
              </a:rPr>
              <a:t>FP-tree</a:t>
            </a:r>
          </a:p>
          <a:p>
            <a:pPr lvl="1" eaLnBrk="1" hangingPunct="1">
              <a:spcBef>
                <a:spcPts val="400"/>
              </a:spcBef>
              <a:buClr>
                <a:srgbClr val="E48312"/>
              </a:buClr>
              <a:buSzTx/>
              <a:buFont typeface="Wingdings" pitchFamily="2" charset="2"/>
              <a:buChar char="q"/>
            </a:pPr>
            <a:r>
              <a:rPr lang="en-US" altLang="en-US" sz="2200" dirty="0" smtClean="0">
                <a:solidFill>
                  <a:srgbClr val="000000"/>
                </a:solidFill>
              </a:rPr>
              <a:t>The frequent </a:t>
            </a:r>
            <a:r>
              <a:rPr lang="en-US" altLang="en-US" sz="2200" dirty="0" err="1" smtClean="0">
                <a:solidFill>
                  <a:srgbClr val="000000"/>
                </a:solidFill>
              </a:rPr>
              <a:t>itemlist</a:t>
            </a:r>
            <a:r>
              <a:rPr lang="en-US" altLang="en-US" sz="2200" dirty="0" smtClean="0">
                <a:solidFill>
                  <a:srgbClr val="000000"/>
                </a:solidFill>
              </a:rPr>
              <a:t> of each transaction is inserted as a branch, with shared sub-branches merged, counts accumulated</a:t>
            </a:r>
            <a:endParaRPr lang="en-US" altLang="en-US" sz="2200" dirty="0">
              <a:solidFill>
                <a:srgbClr val="000000"/>
              </a:solidFill>
            </a:endParaRPr>
          </a:p>
        </p:txBody>
      </p:sp>
      <p:sp>
        <p:nvSpPr>
          <p:cNvPr id="27689" name="Text Box 42"/>
          <p:cNvSpPr txBox="1">
            <a:spLocks noChangeArrowheads="1"/>
          </p:cNvSpPr>
          <p:nvPr/>
        </p:nvSpPr>
        <p:spPr bwMode="auto">
          <a:xfrm>
            <a:off x="2566021" y="4812484"/>
            <a:ext cx="2294282" cy="430887"/>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spcBef>
                <a:spcPct val="0"/>
              </a:spcBef>
              <a:buClrTx/>
              <a:buSzTx/>
              <a:buFontTx/>
              <a:buNone/>
            </a:pPr>
            <a:r>
              <a:rPr lang="en-US" altLang="en-US" sz="2200" dirty="0">
                <a:solidFill>
                  <a:srgbClr val="0000CC"/>
                </a:solidFill>
              </a:rPr>
              <a:t>F-list </a:t>
            </a:r>
            <a:r>
              <a:rPr lang="en-US" altLang="en-US" sz="2200" dirty="0">
                <a:solidFill>
                  <a:srgbClr val="000000"/>
                </a:solidFill>
              </a:rPr>
              <a:t>= f-c-a-b-m-p</a:t>
            </a:r>
          </a:p>
        </p:txBody>
      </p:sp>
      <p:graphicFrame>
        <p:nvGraphicFramePr>
          <p:cNvPr id="2" name="Table 1"/>
          <p:cNvGraphicFramePr>
            <a:graphicFrameLocks noGrp="1"/>
          </p:cNvGraphicFramePr>
          <p:nvPr>
            <p:extLst/>
          </p:nvPr>
        </p:nvGraphicFramePr>
        <p:xfrm>
          <a:off x="664633" y="1160464"/>
          <a:ext cx="8128000" cy="2070887"/>
        </p:xfrm>
        <a:graphic>
          <a:graphicData uri="http://schemas.openxmlformats.org/drawingml/2006/table">
            <a:tbl>
              <a:tblPr firstRow="1" bandRow="1">
                <a:tableStyleId>{5C22544A-7EE6-4342-B048-85BDC9FD1C3A}</a:tableStyleId>
              </a:tblPr>
              <a:tblGrid>
                <a:gridCol w="853331"/>
                <a:gridCol w="3962400"/>
                <a:gridCol w="3312269"/>
              </a:tblGrid>
              <a:tr h="420910">
                <a:tc>
                  <a:txBody>
                    <a:bodyPr/>
                    <a:lstStyle/>
                    <a:p>
                      <a:pPr algn="ctr"/>
                      <a:r>
                        <a:rPr lang="en-US" sz="2000" dirty="0" smtClean="0">
                          <a:solidFill>
                            <a:schemeClr val="tx1"/>
                          </a:solidFill>
                          <a:latin typeface="Calibri" panose="020F0502020204030204" pitchFamily="34" charset="0"/>
                        </a:rPr>
                        <a:t>TID</a:t>
                      </a:r>
                      <a:endParaRPr lang="en-US" sz="2000" dirty="0">
                        <a:solidFill>
                          <a:schemeClr val="tx1"/>
                        </a:solidFill>
                        <a:latin typeface="Calibri" panose="020F0502020204030204" pitchFamily="34" charset="0"/>
                      </a:endParaRPr>
                    </a:p>
                  </a:txBody>
                  <a:tcPr marL="121920" marR="121920" marT="40796" marB="40796"/>
                </a:tc>
                <a:tc>
                  <a:txBody>
                    <a:bodyPr/>
                    <a:lstStyle/>
                    <a:p>
                      <a:pPr algn="ctr"/>
                      <a:r>
                        <a:rPr lang="en-US" sz="2000" dirty="0" smtClean="0">
                          <a:solidFill>
                            <a:schemeClr val="tx1"/>
                          </a:solidFill>
                          <a:latin typeface="Calibri" panose="020F0502020204030204" pitchFamily="34" charset="0"/>
                        </a:rPr>
                        <a:t>Items in the Transaction</a:t>
                      </a:r>
                      <a:endParaRPr lang="en-US" sz="2000" dirty="0">
                        <a:solidFill>
                          <a:schemeClr val="tx1"/>
                        </a:solidFill>
                        <a:latin typeface="Calibri" panose="020F0502020204030204" pitchFamily="34" charset="0"/>
                      </a:endParaRPr>
                    </a:p>
                  </a:txBody>
                  <a:tcPr marL="121920" marR="121920" marT="40796" marB="40796"/>
                </a:tc>
                <a:tc>
                  <a:txBody>
                    <a:bodyPr/>
                    <a:lstStyle/>
                    <a:p>
                      <a:pPr algn="ctr"/>
                      <a:r>
                        <a:rPr lang="en-US" sz="2000" dirty="0" smtClean="0">
                          <a:solidFill>
                            <a:schemeClr val="tx1"/>
                          </a:solidFill>
                          <a:latin typeface="Calibri" panose="020F0502020204030204" pitchFamily="34" charset="0"/>
                        </a:rPr>
                        <a:t>Ordered,</a:t>
                      </a:r>
                      <a:r>
                        <a:rPr lang="en-US" sz="2000" baseline="0" dirty="0" smtClean="0">
                          <a:solidFill>
                            <a:schemeClr val="tx1"/>
                          </a:solidFill>
                          <a:latin typeface="Calibri" panose="020F0502020204030204" pitchFamily="34" charset="0"/>
                        </a:rPr>
                        <a:t> frequent </a:t>
                      </a:r>
                      <a:r>
                        <a:rPr lang="en-US" sz="2000" baseline="0" dirty="0" err="1" smtClean="0">
                          <a:solidFill>
                            <a:schemeClr val="tx1"/>
                          </a:solidFill>
                          <a:latin typeface="Calibri" panose="020F0502020204030204" pitchFamily="34" charset="0"/>
                        </a:rPr>
                        <a:t>itemlist</a:t>
                      </a:r>
                      <a:endParaRPr lang="en-US" sz="2000" dirty="0">
                        <a:solidFill>
                          <a:schemeClr val="tx1"/>
                        </a:solidFill>
                        <a:latin typeface="Calibri" panose="020F0502020204030204" pitchFamily="34" charset="0"/>
                      </a:endParaRPr>
                    </a:p>
                  </a:txBody>
                  <a:tcPr marL="121920" marR="121920" marT="40796" marB="40796"/>
                </a:tc>
              </a:tr>
              <a:tr h="330902">
                <a:tc>
                  <a:txBody>
                    <a:bodyPr/>
                    <a:lstStyle/>
                    <a:p>
                      <a:pPr algn="ctr"/>
                      <a:r>
                        <a:rPr lang="en-US" sz="1600" dirty="0" smtClean="0">
                          <a:solidFill>
                            <a:schemeClr val="tx1"/>
                          </a:solidFill>
                          <a:latin typeface="Calibri" panose="020F0502020204030204" pitchFamily="34" charset="0"/>
                        </a:rPr>
                        <a:t>100</a:t>
                      </a:r>
                      <a:endParaRPr lang="en-US" sz="1600" dirty="0">
                        <a:solidFill>
                          <a:schemeClr val="tx1"/>
                        </a:solidFill>
                        <a:latin typeface="Calibri" panose="020F0502020204030204" pitchFamily="34" charset="0"/>
                      </a:endParaRPr>
                    </a:p>
                  </a:txBody>
                  <a:tcPr marL="121920" marR="121920" marT="40796" marB="40796"/>
                </a:tc>
                <a:tc>
                  <a:txBody>
                    <a:bodyPr/>
                    <a:lstStyle/>
                    <a:p>
                      <a:pPr algn="ctr"/>
                      <a:r>
                        <a:rPr lang="en-US" altLang="en-US" sz="1600" b="1" dirty="0" smtClean="0">
                          <a:latin typeface="Times New Roman" pitchFamily="18" charset="0"/>
                        </a:rPr>
                        <a:t>{</a:t>
                      </a:r>
                      <a:r>
                        <a:rPr lang="en-US" altLang="en-US" sz="1600" b="1" i="1" dirty="0" smtClean="0">
                          <a:latin typeface="Times New Roman" pitchFamily="18" charset="0"/>
                        </a:rPr>
                        <a:t>f, a, c, d, g, </a:t>
                      </a:r>
                      <a:r>
                        <a:rPr lang="en-US" altLang="en-US" sz="1600" b="1" i="1" dirty="0" err="1" smtClean="0">
                          <a:latin typeface="Times New Roman" pitchFamily="18" charset="0"/>
                        </a:rPr>
                        <a:t>i</a:t>
                      </a:r>
                      <a:r>
                        <a:rPr lang="en-US" altLang="en-US" sz="1600" b="1" i="1" dirty="0" smtClean="0">
                          <a:latin typeface="Times New Roman" pitchFamily="18" charset="0"/>
                        </a:rPr>
                        <a:t>, m, p</a:t>
                      </a:r>
                      <a:r>
                        <a:rPr lang="en-US" altLang="en-US" sz="1600" b="1" dirty="0" smtClean="0">
                          <a:latin typeface="Times New Roman" pitchFamily="18" charset="0"/>
                        </a:rPr>
                        <a:t>}</a:t>
                      </a:r>
                      <a:endParaRPr lang="en-US" sz="1600" dirty="0">
                        <a:solidFill>
                          <a:schemeClr val="tx1"/>
                        </a:solidFill>
                        <a:latin typeface="Calibri" panose="020F0502020204030204" pitchFamily="34" charset="0"/>
                      </a:endParaRPr>
                    </a:p>
                  </a:txBody>
                  <a:tcPr marL="121920" marR="121920" marT="40796" marB="40796"/>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sz="1600" b="1" i="1" dirty="0" smtClean="0">
                          <a:latin typeface="Times New Roman" pitchFamily="18" charset="0"/>
                        </a:rPr>
                        <a:t>f, c, a, m, p</a:t>
                      </a:r>
                      <a:endParaRPr lang="en-US" altLang="en-US" sz="1600" b="1" dirty="0" smtClean="0">
                        <a:latin typeface="Times New Roman" pitchFamily="18" charset="0"/>
                      </a:endParaRPr>
                    </a:p>
                  </a:txBody>
                  <a:tcPr marL="121920" marR="121920" marT="40796" marB="40796"/>
                </a:tc>
              </a:tr>
              <a:tr h="330902">
                <a:tc>
                  <a:txBody>
                    <a:bodyPr/>
                    <a:lstStyle/>
                    <a:p>
                      <a:pPr algn="ctr"/>
                      <a:r>
                        <a:rPr lang="en-US" sz="1600" dirty="0" smtClean="0">
                          <a:solidFill>
                            <a:schemeClr val="tx1"/>
                          </a:solidFill>
                          <a:latin typeface="Calibri" panose="020F0502020204030204" pitchFamily="34" charset="0"/>
                        </a:rPr>
                        <a:t>200</a:t>
                      </a:r>
                      <a:endParaRPr lang="en-US" sz="1600" dirty="0">
                        <a:solidFill>
                          <a:schemeClr val="tx1"/>
                        </a:solidFill>
                        <a:latin typeface="Calibri" panose="020F0502020204030204" pitchFamily="34" charset="0"/>
                      </a:endParaRPr>
                    </a:p>
                  </a:txBody>
                  <a:tcPr marL="121920" marR="121920" marT="40796" marB="40796"/>
                </a:tc>
                <a:tc>
                  <a:txBody>
                    <a:bodyPr/>
                    <a:lstStyle/>
                    <a:p>
                      <a:pPr algn="ctr"/>
                      <a:r>
                        <a:rPr lang="en-US" altLang="en-US" sz="1600" b="1" dirty="0" smtClean="0">
                          <a:latin typeface="Times New Roman" pitchFamily="18" charset="0"/>
                        </a:rPr>
                        <a:t>{</a:t>
                      </a:r>
                      <a:r>
                        <a:rPr lang="en-US" altLang="en-US" sz="1600" b="1" i="1" dirty="0" smtClean="0">
                          <a:latin typeface="Times New Roman" pitchFamily="18" charset="0"/>
                        </a:rPr>
                        <a:t>a, b, c, f, l, m, o</a:t>
                      </a:r>
                      <a:r>
                        <a:rPr lang="en-US" altLang="en-US" sz="1600" b="1" dirty="0" smtClean="0">
                          <a:latin typeface="Times New Roman" pitchFamily="18" charset="0"/>
                        </a:rPr>
                        <a:t>}</a:t>
                      </a:r>
                      <a:r>
                        <a:rPr lang="en-US" altLang="en-US" sz="1600" b="1" i="1" dirty="0" smtClean="0">
                          <a:latin typeface="Times New Roman" pitchFamily="18" charset="0"/>
                        </a:rPr>
                        <a:t>	</a:t>
                      </a:r>
                      <a:endParaRPr lang="en-US" sz="1600" dirty="0">
                        <a:solidFill>
                          <a:schemeClr val="tx1"/>
                        </a:solidFill>
                        <a:latin typeface="Calibri" panose="020F0502020204030204" pitchFamily="34" charset="0"/>
                      </a:endParaRPr>
                    </a:p>
                  </a:txBody>
                  <a:tcPr marL="121920" marR="121920" marT="40796" marB="40796"/>
                </a:tc>
                <a:tc>
                  <a:txBody>
                    <a:bodyPr/>
                    <a:lstStyle/>
                    <a:p>
                      <a:pPr algn="ctr"/>
                      <a:r>
                        <a:rPr lang="en-US" altLang="en-US" sz="1600" b="1" i="1" dirty="0" smtClean="0">
                          <a:latin typeface="Times New Roman" pitchFamily="18" charset="0"/>
                        </a:rPr>
                        <a:t>f, c, a, b, m</a:t>
                      </a:r>
                      <a:endParaRPr lang="en-US" sz="1600" dirty="0">
                        <a:solidFill>
                          <a:schemeClr val="tx1"/>
                        </a:solidFill>
                        <a:latin typeface="Calibri" panose="020F0502020204030204" pitchFamily="34" charset="0"/>
                      </a:endParaRPr>
                    </a:p>
                  </a:txBody>
                  <a:tcPr marL="121920" marR="121920" marT="40796" marB="40796"/>
                </a:tc>
              </a:tr>
              <a:tr h="330902">
                <a:tc>
                  <a:txBody>
                    <a:bodyPr/>
                    <a:lstStyle/>
                    <a:p>
                      <a:pPr algn="ctr"/>
                      <a:r>
                        <a:rPr lang="en-US" sz="1600" dirty="0" smtClean="0">
                          <a:solidFill>
                            <a:schemeClr val="tx1"/>
                          </a:solidFill>
                          <a:latin typeface="Calibri" panose="020F0502020204030204" pitchFamily="34" charset="0"/>
                        </a:rPr>
                        <a:t>300</a:t>
                      </a:r>
                      <a:endParaRPr lang="en-US" sz="1600" dirty="0">
                        <a:solidFill>
                          <a:schemeClr val="tx1"/>
                        </a:solidFill>
                        <a:latin typeface="Calibri" panose="020F0502020204030204" pitchFamily="34" charset="0"/>
                      </a:endParaRPr>
                    </a:p>
                  </a:txBody>
                  <a:tcPr marL="121920" marR="121920" marT="40796" marB="40796"/>
                </a:tc>
                <a:tc>
                  <a:txBody>
                    <a:bodyPr/>
                    <a:lstStyle/>
                    <a:p>
                      <a:pPr algn="ctr"/>
                      <a:r>
                        <a:rPr lang="en-US" altLang="en-US" sz="1600" b="1" dirty="0" smtClean="0">
                          <a:latin typeface="Times New Roman" pitchFamily="18" charset="0"/>
                        </a:rPr>
                        <a:t>{</a:t>
                      </a:r>
                      <a:r>
                        <a:rPr lang="en-US" altLang="en-US" sz="1600" b="1" i="1" dirty="0" smtClean="0">
                          <a:latin typeface="Times New Roman" pitchFamily="18" charset="0"/>
                        </a:rPr>
                        <a:t>b, f, h, j, o, w</a:t>
                      </a:r>
                      <a:r>
                        <a:rPr lang="en-US" altLang="en-US" sz="1600" b="1" dirty="0" smtClean="0">
                          <a:latin typeface="Times New Roman" pitchFamily="18" charset="0"/>
                        </a:rPr>
                        <a:t>}</a:t>
                      </a:r>
                      <a:endParaRPr lang="en-US" sz="1600" dirty="0">
                        <a:solidFill>
                          <a:schemeClr val="tx1"/>
                        </a:solidFill>
                        <a:latin typeface="Calibri" panose="020F0502020204030204" pitchFamily="34" charset="0"/>
                      </a:endParaRPr>
                    </a:p>
                  </a:txBody>
                  <a:tcPr marL="121920" marR="121920" marT="40796" marB="40796"/>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sz="1600" b="1" i="1" dirty="0" smtClean="0">
                          <a:latin typeface="Times New Roman" pitchFamily="18" charset="0"/>
                        </a:rPr>
                        <a:t>f, b</a:t>
                      </a:r>
                      <a:endParaRPr lang="en-US" altLang="en-US" sz="1600" b="1" dirty="0" smtClean="0">
                        <a:latin typeface="Times New Roman" pitchFamily="18" charset="0"/>
                      </a:endParaRPr>
                    </a:p>
                  </a:txBody>
                  <a:tcPr marL="121920" marR="121920" marT="40796" marB="40796"/>
                </a:tc>
              </a:tr>
              <a:tr h="330902">
                <a:tc>
                  <a:txBody>
                    <a:bodyPr/>
                    <a:lstStyle/>
                    <a:p>
                      <a:pPr algn="ctr"/>
                      <a:r>
                        <a:rPr lang="en-US" sz="1600" dirty="0" smtClean="0">
                          <a:solidFill>
                            <a:schemeClr val="tx1"/>
                          </a:solidFill>
                          <a:latin typeface="Calibri" panose="020F0502020204030204" pitchFamily="34" charset="0"/>
                        </a:rPr>
                        <a:t>400</a:t>
                      </a:r>
                      <a:endParaRPr lang="en-US" sz="1600" dirty="0">
                        <a:solidFill>
                          <a:schemeClr val="tx1"/>
                        </a:solidFill>
                        <a:latin typeface="Calibri" panose="020F0502020204030204" pitchFamily="34" charset="0"/>
                      </a:endParaRPr>
                    </a:p>
                  </a:txBody>
                  <a:tcPr marL="121920" marR="121920" marT="40796" marB="40796"/>
                </a:tc>
                <a:tc>
                  <a:txBody>
                    <a:bodyPr/>
                    <a:lstStyle/>
                    <a:p>
                      <a:pPr algn="ctr"/>
                      <a:r>
                        <a:rPr lang="en-US" altLang="en-US" sz="1600" b="1" dirty="0" smtClean="0">
                          <a:latin typeface="Times New Roman" pitchFamily="18" charset="0"/>
                        </a:rPr>
                        <a:t>{</a:t>
                      </a:r>
                      <a:r>
                        <a:rPr lang="en-US" altLang="en-US" sz="1600" b="1" i="1" dirty="0" smtClean="0">
                          <a:latin typeface="Times New Roman" pitchFamily="18" charset="0"/>
                        </a:rPr>
                        <a:t>b, c, k, s, p</a:t>
                      </a:r>
                      <a:r>
                        <a:rPr lang="en-US" altLang="en-US" sz="1600" b="1" dirty="0" smtClean="0">
                          <a:latin typeface="Times New Roman" pitchFamily="18" charset="0"/>
                        </a:rPr>
                        <a:t>}</a:t>
                      </a:r>
                      <a:endParaRPr lang="en-US" sz="1600" dirty="0">
                        <a:solidFill>
                          <a:schemeClr val="tx1"/>
                        </a:solidFill>
                        <a:latin typeface="Calibri" panose="020F0502020204030204" pitchFamily="34" charset="0"/>
                      </a:endParaRPr>
                    </a:p>
                  </a:txBody>
                  <a:tcPr marL="121920" marR="121920" marT="40796" marB="40796"/>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sz="1600" b="1" i="1" dirty="0" smtClean="0">
                          <a:latin typeface="Times New Roman" pitchFamily="18" charset="0"/>
                        </a:rPr>
                        <a:t>c, b, p</a:t>
                      </a:r>
                      <a:endParaRPr lang="en-US" altLang="en-US" sz="1600" b="1" dirty="0" smtClean="0">
                        <a:latin typeface="Times New Roman" pitchFamily="18" charset="0"/>
                      </a:endParaRPr>
                    </a:p>
                  </a:txBody>
                  <a:tcPr marL="121920" marR="121920" marT="40796" marB="40796"/>
                </a:tc>
              </a:tr>
              <a:tr h="326369">
                <a:tc>
                  <a:txBody>
                    <a:bodyPr/>
                    <a:lstStyle/>
                    <a:p>
                      <a:pPr algn="ctr"/>
                      <a:r>
                        <a:rPr lang="en-US" sz="1600" dirty="0" smtClean="0">
                          <a:solidFill>
                            <a:schemeClr val="tx1"/>
                          </a:solidFill>
                          <a:latin typeface="Calibri" panose="020F0502020204030204" pitchFamily="34" charset="0"/>
                        </a:rPr>
                        <a:t>500</a:t>
                      </a:r>
                      <a:endParaRPr lang="en-US" sz="1600" dirty="0">
                        <a:solidFill>
                          <a:schemeClr val="tx1"/>
                        </a:solidFill>
                        <a:latin typeface="Calibri" panose="020F0502020204030204" pitchFamily="34" charset="0"/>
                      </a:endParaRPr>
                    </a:p>
                  </a:txBody>
                  <a:tcPr marL="121920" marR="121920" marT="40796" marB="40796"/>
                </a:tc>
                <a:tc>
                  <a:txBody>
                    <a:bodyPr/>
                    <a:lstStyle/>
                    <a:p>
                      <a:pPr algn="ctr"/>
                      <a:r>
                        <a:rPr lang="en-US" altLang="en-US" sz="1600" b="1" dirty="0" smtClean="0">
                          <a:latin typeface="Times New Roman" pitchFamily="18" charset="0"/>
                        </a:rPr>
                        <a:t>{</a:t>
                      </a:r>
                      <a:r>
                        <a:rPr lang="en-US" altLang="en-US" sz="1600" b="1" i="1" dirty="0" smtClean="0">
                          <a:latin typeface="Times New Roman" pitchFamily="18" charset="0"/>
                        </a:rPr>
                        <a:t>a, f, c, e, l, p, m, n</a:t>
                      </a:r>
                      <a:r>
                        <a:rPr lang="en-US" altLang="en-US" sz="1600" b="1" dirty="0" smtClean="0">
                          <a:latin typeface="Times New Roman" pitchFamily="18" charset="0"/>
                        </a:rPr>
                        <a:t>}</a:t>
                      </a:r>
                      <a:endParaRPr lang="en-US" sz="1600" dirty="0">
                        <a:solidFill>
                          <a:schemeClr val="tx1"/>
                        </a:solidFill>
                        <a:latin typeface="Calibri" panose="020F0502020204030204" pitchFamily="34" charset="0"/>
                      </a:endParaRPr>
                    </a:p>
                  </a:txBody>
                  <a:tcPr marL="121920" marR="121920" marT="40796" marB="40796"/>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sz="1600" b="1" i="1" dirty="0" smtClean="0">
                          <a:latin typeface="Times New Roman" pitchFamily="18" charset="0"/>
                        </a:rPr>
                        <a:t>f, c, a, m, p</a:t>
                      </a:r>
                      <a:endParaRPr lang="en-US" altLang="en-US" sz="1600" b="1" dirty="0" smtClean="0">
                        <a:latin typeface="Times New Roman" pitchFamily="18" charset="0"/>
                      </a:endParaRPr>
                    </a:p>
                  </a:txBody>
                  <a:tcPr marL="121920" marR="121920" marT="40796" marB="40796"/>
                </a:tc>
              </a:tr>
            </a:tbl>
          </a:graphicData>
        </a:graphic>
      </p:graphicFrame>
      <p:sp>
        <p:nvSpPr>
          <p:cNvPr id="27720" name="Text Box 42"/>
          <p:cNvSpPr txBox="1">
            <a:spLocks noChangeArrowheads="1"/>
          </p:cNvSpPr>
          <p:nvPr/>
        </p:nvSpPr>
        <p:spPr bwMode="auto">
          <a:xfrm>
            <a:off x="2189872" y="3955119"/>
            <a:ext cx="3026791" cy="430887"/>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spcBef>
                <a:spcPct val="0"/>
              </a:spcBef>
              <a:buClrTx/>
              <a:buSzTx/>
              <a:buFontTx/>
              <a:buNone/>
            </a:pPr>
            <a:r>
              <a:rPr lang="en-US" altLang="en-US" sz="2200" dirty="0">
                <a:solidFill>
                  <a:srgbClr val="000000"/>
                </a:solidFill>
              </a:rPr>
              <a:t>f:4, a:3, c:4, b:3, m:3, p:3</a:t>
            </a:r>
          </a:p>
        </p:txBody>
      </p:sp>
      <p:sp>
        <p:nvSpPr>
          <p:cNvPr id="4" name="TextBox 3"/>
          <p:cNvSpPr txBox="1"/>
          <p:nvPr/>
        </p:nvSpPr>
        <p:spPr>
          <a:xfrm>
            <a:off x="6733114" y="3346011"/>
            <a:ext cx="1853289" cy="400050"/>
          </a:xfrm>
          <a:prstGeom prst="rect">
            <a:avLst/>
          </a:prstGeom>
          <a:solidFill>
            <a:schemeClr val="accent2">
              <a:lumMod val="40000"/>
              <a:lumOff val="60000"/>
            </a:schemeClr>
          </a:solidFill>
        </p:spPr>
        <p:txBody>
          <a:bodyPr wrap="square">
            <a:spAutoFit/>
          </a:bodyPr>
          <a:lstStyle/>
          <a:p>
            <a:pPr algn="ctr">
              <a:defRPr/>
            </a:pPr>
            <a:r>
              <a:rPr lang="en-US" sz="2000" b="1" dirty="0">
                <a:solidFill>
                  <a:srgbClr val="000000"/>
                </a:solidFill>
              </a:rPr>
              <a:t>Header Table</a:t>
            </a:r>
          </a:p>
        </p:txBody>
      </p:sp>
      <p:sp>
        <p:nvSpPr>
          <p:cNvPr id="27687" name="Text Box 39"/>
          <p:cNvSpPr txBox="1">
            <a:spLocks noChangeArrowheads="1"/>
          </p:cNvSpPr>
          <p:nvPr/>
        </p:nvSpPr>
        <p:spPr bwMode="auto">
          <a:xfrm>
            <a:off x="2428363" y="3678120"/>
            <a:ext cx="2300270" cy="276999"/>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lgn="ctr">
              <a:lnSpc>
                <a:spcPct val="60000"/>
              </a:lnSpc>
              <a:spcBef>
                <a:spcPct val="50000"/>
              </a:spcBef>
              <a:buClrTx/>
              <a:buSzTx/>
              <a:buFontTx/>
              <a:buNone/>
            </a:pPr>
            <a:r>
              <a:rPr lang="en-US" altLang="en-US" sz="2000" b="1" dirty="0">
                <a:solidFill>
                  <a:srgbClr val="000000"/>
                </a:solidFill>
              </a:rPr>
              <a:t>Let </a:t>
            </a:r>
            <a:r>
              <a:rPr lang="en-US" altLang="en-US" sz="2000" b="1" dirty="0" err="1">
                <a:solidFill>
                  <a:srgbClr val="000000"/>
                </a:solidFill>
              </a:rPr>
              <a:t>min_support</a:t>
            </a:r>
            <a:r>
              <a:rPr lang="en-US" altLang="en-US" sz="2000" b="1" dirty="0">
                <a:solidFill>
                  <a:srgbClr val="000000"/>
                </a:solidFill>
              </a:rPr>
              <a:t> = 3</a:t>
            </a:r>
            <a:endParaRPr lang="en-US" altLang="en-US" b="1" u="sng" dirty="0">
              <a:solidFill>
                <a:srgbClr val="000000"/>
              </a:solidFill>
            </a:endParaRPr>
          </a:p>
        </p:txBody>
      </p:sp>
      <p:sp>
        <p:nvSpPr>
          <p:cNvPr id="14" name="TextBox 13"/>
          <p:cNvSpPr txBox="1"/>
          <p:nvPr/>
        </p:nvSpPr>
        <p:spPr>
          <a:xfrm>
            <a:off x="8792633" y="2166321"/>
            <a:ext cx="3313664" cy="677108"/>
          </a:xfrm>
          <a:prstGeom prst="rect">
            <a:avLst/>
          </a:prstGeom>
          <a:solidFill>
            <a:srgbClr val="FFFF00"/>
          </a:solidFill>
        </p:spPr>
        <p:txBody>
          <a:bodyPr wrap="none" rtlCol="0">
            <a:spAutoFit/>
          </a:bodyPr>
          <a:lstStyle/>
          <a:p>
            <a:pPr algn="ctr"/>
            <a:r>
              <a:rPr lang="en-US" dirty="0" smtClean="0">
                <a:solidFill>
                  <a:srgbClr val="000000"/>
                </a:solidFill>
              </a:rPr>
              <a:t>After inserting the 2</a:t>
            </a:r>
            <a:r>
              <a:rPr lang="en-US" baseline="30000" dirty="0" smtClean="0">
                <a:solidFill>
                  <a:srgbClr val="000000"/>
                </a:solidFill>
              </a:rPr>
              <a:t>nd</a:t>
            </a:r>
            <a:r>
              <a:rPr lang="en-US" dirty="0" smtClean="0">
                <a:solidFill>
                  <a:srgbClr val="000000"/>
                </a:solidFill>
              </a:rPr>
              <a:t> frequent </a:t>
            </a:r>
          </a:p>
          <a:p>
            <a:pPr algn="ctr"/>
            <a:r>
              <a:rPr lang="en-US" dirty="0" err="1" smtClean="0">
                <a:solidFill>
                  <a:srgbClr val="000000"/>
                </a:solidFill>
              </a:rPr>
              <a:t>itemlist</a:t>
            </a:r>
            <a:r>
              <a:rPr lang="en-US" dirty="0" smtClean="0">
                <a:solidFill>
                  <a:srgbClr val="000000"/>
                </a:solidFill>
              </a:rPr>
              <a:t> “</a:t>
            </a:r>
            <a:r>
              <a:rPr lang="en-US" i="1" dirty="0" smtClean="0">
                <a:solidFill>
                  <a:srgbClr val="000000"/>
                </a:solidFill>
              </a:rPr>
              <a:t>f, c, a, b, m</a:t>
            </a:r>
            <a:r>
              <a:rPr lang="en-US" dirty="0" smtClean="0">
                <a:solidFill>
                  <a:srgbClr val="000000"/>
                </a:solidFill>
              </a:rPr>
              <a:t>”</a:t>
            </a:r>
            <a:endParaRPr lang="en-US" dirty="0">
              <a:solidFill>
                <a:srgbClr val="000000"/>
              </a:solidFill>
            </a:endParaRPr>
          </a:p>
        </p:txBody>
      </p:sp>
      <p:grpSp>
        <p:nvGrpSpPr>
          <p:cNvPr id="28" name="Group 6"/>
          <p:cNvGrpSpPr>
            <a:grpSpLocks/>
          </p:cNvGrpSpPr>
          <p:nvPr/>
        </p:nvGrpSpPr>
        <p:grpSpPr bwMode="auto">
          <a:xfrm>
            <a:off x="8227964" y="2939167"/>
            <a:ext cx="2330157" cy="3632753"/>
            <a:chOff x="6109021" y="2944293"/>
            <a:chExt cx="1747322" cy="3632753"/>
          </a:xfrm>
        </p:grpSpPr>
        <p:sp>
          <p:nvSpPr>
            <p:cNvPr id="29" name="Text Box 4"/>
            <p:cNvSpPr txBox="1">
              <a:spLocks noChangeArrowheads="1"/>
            </p:cNvSpPr>
            <p:nvPr/>
          </p:nvSpPr>
          <p:spPr bwMode="auto">
            <a:xfrm>
              <a:off x="7120536" y="2944293"/>
              <a:ext cx="343482" cy="400110"/>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spcBef>
                  <a:spcPct val="0"/>
                </a:spcBef>
                <a:buClrTx/>
                <a:buSzTx/>
                <a:buFontTx/>
                <a:buNone/>
              </a:pPr>
              <a:r>
                <a:rPr lang="en-US" altLang="en-US" sz="2000" dirty="0" smtClean="0">
                  <a:solidFill>
                    <a:srgbClr val="000000"/>
                  </a:solidFill>
                  <a:latin typeface="Times New Roman" pitchFamily="18" charset="0"/>
                </a:rPr>
                <a:t>{} </a:t>
              </a:r>
              <a:endParaRPr lang="en-US" altLang="en-US" sz="2000" dirty="0">
                <a:solidFill>
                  <a:srgbClr val="000000"/>
                </a:solidFill>
                <a:latin typeface="Times New Roman" pitchFamily="18" charset="0"/>
              </a:endParaRPr>
            </a:p>
          </p:txBody>
        </p:sp>
        <p:sp>
          <p:nvSpPr>
            <p:cNvPr id="30" name="Text Box 5"/>
            <p:cNvSpPr txBox="1">
              <a:spLocks noChangeArrowheads="1"/>
            </p:cNvSpPr>
            <p:nvPr/>
          </p:nvSpPr>
          <p:spPr bwMode="auto">
            <a:xfrm>
              <a:off x="7120536" y="3681012"/>
              <a:ext cx="351239" cy="400110"/>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spcBef>
                  <a:spcPct val="0"/>
                </a:spcBef>
                <a:buClrTx/>
                <a:buSzTx/>
                <a:buFontTx/>
                <a:buNone/>
              </a:pPr>
              <a:r>
                <a:rPr lang="en-US" altLang="en-US" sz="2000" i="1" dirty="0" smtClean="0">
                  <a:solidFill>
                    <a:srgbClr val="000000"/>
                  </a:solidFill>
                  <a:latin typeface="Times New Roman" pitchFamily="18" charset="0"/>
                </a:rPr>
                <a:t>f:2</a:t>
              </a:r>
              <a:endParaRPr lang="en-US" altLang="en-US" sz="2000" i="1" dirty="0">
                <a:solidFill>
                  <a:srgbClr val="000000"/>
                </a:solidFill>
                <a:latin typeface="Times New Roman" pitchFamily="18" charset="0"/>
              </a:endParaRPr>
            </a:p>
          </p:txBody>
        </p:sp>
        <p:cxnSp>
          <p:nvCxnSpPr>
            <p:cNvPr id="37" name="AutoShape 12"/>
            <p:cNvCxnSpPr>
              <a:cxnSpLocks noChangeShapeType="1"/>
              <a:stCxn id="29" idx="2"/>
              <a:endCxn id="30" idx="0"/>
            </p:cNvCxnSpPr>
            <p:nvPr/>
          </p:nvCxnSpPr>
          <p:spPr bwMode="auto">
            <a:xfrm>
              <a:off x="7292277" y="3344403"/>
              <a:ext cx="3878" cy="336609"/>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sp>
          <p:nvSpPr>
            <p:cNvPr id="39" name="Text Box 14"/>
            <p:cNvSpPr txBox="1">
              <a:spLocks noChangeArrowheads="1"/>
            </p:cNvSpPr>
            <p:nvPr/>
          </p:nvSpPr>
          <p:spPr bwMode="auto">
            <a:xfrm>
              <a:off x="7097396" y="4273967"/>
              <a:ext cx="383694" cy="400110"/>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spcBef>
                  <a:spcPct val="0"/>
                </a:spcBef>
                <a:buClrTx/>
                <a:buSzTx/>
                <a:buFontTx/>
                <a:buNone/>
              </a:pPr>
              <a:r>
                <a:rPr lang="en-US" altLang="en-US" sz="2000" i="1" dirty="0" smtClean="0">
                  <a:solidFill>
                    <a:srgbClr val="000000"/>
                  </a:solidFill>
                  <a:latin typeface="Times New Roman" pitchFamily="18" charset="0"/>
                </a:rPr>
                <a:t>c:2</a:t>
              </a:r>
              <a:endParaRPr lang="en-US" altLang="en-US" sz="2000" i="1" dirty="0">
                <a:solidFill>
                  <a:srgbClr val="000000"/>
                </a:solidFill>
                <a:latin typeface="Times New Roman" pitchFamily="18" charset="0"/>
              </a:endParaRPr>
            </a:p>
          </p:txBody>
        </p:sp>
        <p:cxnSp>
          <p:nvCxnSpPr>
            <p:cNvPr id="40" name="AutoShape 15"/>
            <p:cNvCxnSpPr>
              <a:cxnSpLocks noChangeShapeType="1"/>
              <a:stCxn id="30" idx="2"/>
              <a:endCxn id="39" idx="0"/>
            </p:cNvCxnSpPr>
            <p:nvPr/>
          </p:nvCxnSpPr>
          <p:spPr bwMode="auto">
            <a:xfrm flipH="1">
              <a:off x="7289243" y="4081122"/>
              <a:ext cx="6912" cy="192845"/>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sp>
          <p:nvSpPr>
            <p:cNvPr id="42" name="Text Box 17"/>
            <p:cNvSpPr txBox="1">
              <a:spLocks noChangeArrowheads="1"/>
            </p:cNvSpPr>
            <p:nvPr/>
          </p:nvSpPr>
          <p:spPr bwMode="auto">
            <a:xfrm>
              <a:off x="7101029" y="4922007"/>
              <a:ext cx="394513" cy="400110"/>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spcBef>
                  <a:spcPct val="0"/>
                </a:spcBef>
                <a:buClrTx/>
                <a:buSzTx/>
                <a:buFontTx/>
                <a:buNone/>
              </a:pPr>
              <a:r>
                <a:rPr lang="en-US" altLang="en-US" sz="2000" i="1" dirty="0" smtClean="0">
                  <a:solidFill>
                    <a:srgbClr val="000000"/>
                  </a:solidFill>
                  <a:latin typeface="Times New Roman" pitchFamily="18" charset="0"/>
                </a:rPr>
                <a:t>a:2</a:t>
              </a:r>
              <a:endParaRPr lang="en-US" altLang="en-US" sz="2000" i="1" dirty="0">
                <a:solidFill>
                  <a:srgbClr val="000000"/>
                </a:solidFill>
                <a:latin typeface="Times New Roman" pitchFamily="18" charset="0"/>
              </a:endParaRPr>
            </a:p>
          </p:txBody>
        </p:sp>
        <p:sp>
          <p:nvSpPr>
            <p:cNvPr id="43" name="Text Box 18"/>
            <p:cNvSpPr txBox="1">
              <a:spLocks noChangeArrowheads="1"/>
            </p:cNvSpPr>
            <p:nvPr/>
          </p:nvSpPr>
          <p:spPr bwMode="auto">
            <a:xfrm>
              <a:off x="7446732" y="5551105"/>
              <a:ext cx="394513" cy="400110"/>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spcBef>
                  <a:spcPct val="0"/>
                </a:spcBef>
                <a:buClrTx/>
                <a:buSzTx/>
                <a:buFontTx/>
                <a:buNone/>
              </a:pPr>
              <a:r>
                <a:rPr lang="en-US" altLang="en-US" sz="2000" i="1" dirty="0">
                  <a:solidFill>
                    <a:srgbClr val="000000"/>
                  </a:solidFill>
                  <a:latin typeface="Times New Roman" pitchFamily="18" charset="0"/>
                </a:rPr>
                <a:t>b:1</a:t>
              </a:r>
            </a:p>
          </p:txBody>
        </p:sp>
        <p:sp>
          <p:nvSpPr>
            <p:cNvPr id="44" name="Text Box 19"/>
            <p:cNvSpPr txBox="1">
              <a:spLocks noChangeArrowheads="1"/>
            </p:cNvSpPr>
            <p:nvPr/>
          </p:nvSpPr>
          <p:spPr bwMode="auto">
            <a:xfrm>
              <a:off x="6779933" y="5551105"/>
              <a:ext cx="437786" cy="400110"/>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spcBef>
                  <a:spcPct val="0"/>
                </a:spcBef>
                <a:buClrTx/>
                <a:buSzTx/>
                <a:buFontTx/>
                <a:buNone/>
              </a:pPr>
              <a:r>
                <a:rPr lang="en-US" altLang="en-US" sz="2000" i="1" dirty="0" smtClean="0">
                  <a:solidFill>
                    <a:srgbClr val="000000"/>
                  </a:solidFill>
                  <a:latin typeface="Times New Roman" pitchFamily="18" charset="0"/>
                </a:rPr>
                <a:t>m:1</a:t>
              </a:r>
              <a:endParaRPr lang="en-US" altLang="en-US" sz="2000" i="1" dirty="0">
                <a:solidFill>
                  <a:srgbClr val="000000"/>
                </a:solidFill>
                <a:latin typeface="Times New Roman" pitchFamily="18" charset="0"/>
              </a:endParaRPr>
            </a:p>
          </p:txBody>
        </p:sp>
        <p:sp>
          <p:nvSpPr>
            <p:cNvPr id="45" name="Text Box 20"/>
            <p:cNvSpPr txBox="1">
              <a:spLocks noChangeArrowheads="1"/>
            </p:cNvSpPr>
            <p:nvPr/>
          </p:nvSpPr>
          <p:spPr bwMode="auto">
            <a:xfrm>
              <a:off x="6808107" y="6176936"/>
              <a:ext cx="394513" cy="400110"/>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spcBef>
                  <a:spcPct val="0"/>
                </a:spcBef>
                <a:buClrTx/>
                <a:buSzTx/>
                <a:buFontTx/>
                <a:buNone/>
              </a:pPr>
              <a:r>
                <a:rPr lang="en-US" altLang="en-US" sz="2000" i="1" dirty="0" smtClean="0">
                  <a:solidFill>
                    <a:srgbClr val="000000"/>
                  </a:solidFill>
                  <a:latin typeface="Times New Roman" pitchFamily="18" charset="0"/>
                </a:rPr>
                <a:t>p:1</a:t>
              </a:r>
              <a:endParaRPr lang="en-US" altLang="en-US" sz="2000" i="1" dirty="0">
                <a:solidFill>
                  <a:srgbClr val="000000"/>
                </a:solidFill>
                <a:latin typeface="Times New Roman" pitchFamily="18" charset="0"/>
              </a:endParaRPr>
            </a:p>
          </p:txBody>
        </p:sp>
        <p:cxnSp>
          <p:nvCxnSpPr>
            <p:cNvPr id="46" name="AutoShape 21"/>
            <p:cNvCxnSpPr>
              <a:cxnSpLocks noChangeShapeType="1"/>
              <a:stCxn id="39" idx="2"/>
              <a:endCxn id="42" idx="0"/>
            </p:cNvCxnSpPr>
            <p:nvPr/>
          </p:nvCxnSpPr>
          <p:spPr bwMode="auto">
            <a:xfrm>
              <a:off x="7289243" y="4674077"/>
              <a:ext cx="9042" cy="247930"/>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cxnSp>
          <p:nvCxnSpPr>
            <p:cNvPr id="47" name="AutoShape 22"/>
            <p:cNvCxnSpPr>
              <a:cxnSpLocks noChangeShapeType="1"/>
              <a:stCxn id="42" idx="2"/>
              <a:endCxn id="44" idx="0"/>
            </p:cNvCxnSpPr>
            <p:nvPr/>
          </p:nvCxnSpPr>
          <p:spPr bwMode="auto">
            <a:xfrm flipH="1">
              <a:off x="6998826" y="5322117"/>
              <a:ext cx="299459" cy="228988"/>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cxnSp>
          <p:nvCxnSpPr>
            <p:cNvPr id="48" name="AutoShape 23"/>
            <p:cNvCxnSpPr>
              <a:cxnSpLocks noChangeShapeType="1"/>
              <a:stCxn id="42" idx="2"/>
              <a:endCxn id="43" idx="0"/>
            </p:cNvCxnSpPr>
            <p:nvPr/>
          </p:nvCxnSpPr>
          <p:spPr bwMode="auto">
            <a:xfrm>
              <a:off x="7298285" y="5322117"/>
              <a:ext cx="345703" cy="228988"/>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cxnSp>
          <p:nvCxnSpPr>
            <p:cNvPr id="49" name="AutoShape 24"/>
            <p:cNvCxnSpPr>
              <a:cxnSpLocks noChangeShapeType="1"/>
              <a:stCxn id="44" idx="2"/>
              <a:endCxn id="45" idx="0"/>
            </p:cNvCxnSpPr>
            <p:nvPr/>
          </p:nvCxnSpPr>
          <p:spPr bwMode="auto">
            <a:xfrm>
              <a:off x="6998826" y="5951215"/>
              <a:ext cx="6537" cy="225721"/>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sp>
          <p:nvSpPr>
            <p:cNvPr id="50" name="Text Box 25"/>
            <p:cNvSpPr txBox="1">
              <a:spLocks noChangeArrowheads="1"/>
            </p:cNvSpPr>
            <p:nvPr/>
          </p:nvSpPr>
          <p:spPr bwMode="auto">
            <a:xfrm>
              <a:off x="7418557" y="6176936"/>
              <a:ext cx="437786" cy="400110"/>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spcBef>
                  <a:spcPct val="0"/>
                </a:spcBef>
                <a:buClrTx/>
                <a:buSzTx/>
                <a:buFontTx/>
                <a:buNone/>
              </a:pPr>
              <a:r>
                <a:rPr lang="en-US" altLang="en-US" sz="2000" i="1">
                  <a:solidFill>
                    <a:srgbClr val="000000"/>
                  </a:solidFill>
                  <a:latin typeface="Times New Roman" pitchFamily="18" charset="0"/>
                </a:rPr>
                <a:t>m:1</a:t>
              </a:r>
            </a:p>
          </p:txBody>
        </p:sp>
        <p:cxnSp>
          <p:nvCxnSpPr>
            <p:cNvPr id="51" name="AutoShape 26"/>
            <p:cNvCxnSpPr>
              <a:cxnSpLocks noChangeShapeType="1"/>
              <a:stCxn id="43" idx="2"/>
              <a:endCxn id="50" idx="0"/>
            </p:cNvCxnSpPr>
            <p:nvPr/>
          </p:nvCxnSpPr>
          <p:spPr bwMode="auto">
            <a:xfrm flipH="1">
              <a:off x="7637451" y="5951215"/>
              <a:ext cx="6538" cy="225721"/>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sp>
          <p:nvSpPr>
            <p:cNvPr id="52" name="Freeform 28"/>
            <p:cNvSpPr>
              <a:spLocks/>
            </p:cNvSpPr>
            <p:nvPr/>
          </p:nvSpPr>
          <p:spPr bwMode="auto">
            <a:xfrm>
              <a:off x="6248399" y="3884743"/>
              <a:ext cx="872136" cy="637154"/>
            </a:xfrm>
            <a:custGeom>
              <a:avLst/>
              <a:gdLst>
                <a:gd name="T0" fmla="*/ 0 w 672"/>
                <a:gd name="T1" fmla="*/ 2147483647 h 240"/>
                <a:gd name="T2" fmla="*/ 2147483647 w 672"/>
                <a:gd name="T3" fmla="*/ 2147483647 h 240"/>
                <a:gd name="T4" fmla="*/ 2147483647 w 672"/>
                <a:gd name="T5" fmla="*/ 2147483647 h 240"/>
                <a:gd name="T6" fmla="*/ 2147483647 w 672"/>
                <a:gd name="T7" fmla="*/ 0 h 240"/>
                <a:gd name="T8" fmla="*/ 0 60000 65536"/>
                <a:gd name="T9" fmla="*/ 0 60000 65536"/>
                <a:gd name="T10" fmla="*/ 0 60000 65536"/>
                <a:gd name="T11" fmla="*/ 0 60000 65536"/>
                <a:gd name="T12" fmla="*/ 0 w 672"/>
                <a:gd name="T13" fmla="*/ 0 h 240"/>
                <a:gd name="T14" fmla="*/ 672 w 672"/>
                <a:gd name="T15" fmla="*/ 240 h 240"/>
              </a:gdLst>
              <a:ahLst/>
              <a:cxnLst>
                <a:cxn ang="T8">
                  <a:pos x="T0" y="T1"/>
                </a:cxn>
                <a:cxn ang="T9">
                  <a:pos x="T2" y="T3"/>
                </a:cxn>
                <a:cxn ang="T10">
                  <a:pos x="T4" y="T5"/>
                </a:cxn>
                <a:cxn ang="T11">
                  <a:pos x="T6" y="T7"/>
                </a:cxn>
              </a:cxnLst>
              <a:rect l="T12" t="T13" r="T14" b="T15"/>
              <a:pathLst>
                <a:path w="672" h="240">
                  <a:moveTo>
                    <a:pt x="0" y="240"/>
                  </a:moveTo>
                  <a:cubicBezTo>
                    <a:pt x="108" y="232"/>
                    <a:pt x="216" y="224"/>
                    <a:pt x="288" y="192"/>
                  </a:cubicBezTo>
                  <a:cubicBezTo>
                    <a:pt x="360" y="160"/>
                    <a:pt x="368" y="80"/>
                    <a:pt x="432" y="48"/>
                  </a:cubicBezTo>
                  <a:cubicBezTo>
                    <a:pt x="496" y="16"/>
                    <a:pt x="584" y="8"/>
                    <a:pt x="672" y="0"/>
                  </a:cubicBezTo>
                </a:path>
              </a:pathLst>
            </a:custGeom>
            <a:noFill/>
            <a:ln w="12700">
              <a:solidFill>
                <a:schemeClr val="tx2"/>
              </a:solidFill>
              <a:prstDash val="lgDash"/>
              <a:round/>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54" name="Freeform 31"/>
            <p:cNvSpPr>
              <a:spLocks/>
            </p:cNvSpPr>
            <p:nvPr/>
          </p:nvSpPr>
          <p:spPr bwMode="auto">
            <a:xfrm flipV="1">
              <a:off x="6248400" y="5165476"/>
              <a:ext cx="814844" cy="78432"/>
            </a:xfrm>
            <a:custGeom>
              <a:avLst/>
              <a:gdLst>
                <a:gd name="T0" fmla="*/ 0 w 432"/>
                <a:gd name="T1" fmla="*/ 0 h 192"/>
                <a:gd name="T2" fmla="*/ 2147483647 w 432"/>
                <a:gd name="T3" fmla="*/ 2147483647 h 192"/>
                <a:gd name="T4" fmla="*/ 2147483647 w 432"/>
                <a:gd name="T5" fmla="*/ 2147483647 h 192"/>
                <a:gd name="T6" fmla="*/ 2147483647 w 432"/>
                <a:gd name="T7" fmla="*/ 2147483647 h 192"/>
                <a:gd name="T8" fmla="*/ 0 60000 65536"/>
                <a:gd name="T9" fmla="*/ 0 60000 65536"/>
                <a:gd name="T10" fmla="*/ 0 60000 65536"/>
                <a:gd name="T11" fmla="*/ 0 60000 65536"/>
                <a:gd name="T12" fmla="*/ 0 w 432"/>
                <a:gd name="T13" fmla="*/ 0 h 192"/>
                <a:gd name="T14" fmla="*/ 432 w 432"/>
                <a:gd name="T15" fmla="*/ 192 h 192"/>
              </a:gdLst>
              <a:ahLst/>
              <a:cxnLst>
                <a:cxn ang="T8">
                  <a:pos x="T0" y="T1"/>
                </a:cxn>
                <a:cxn ang="T9">
                  <a:pos x="T2" y="T3"/>
                </a:cxn>
                <a:cxn ang="T10">
                  <a:pos x="T4" y="T5"/>
                </a:cxn>
                <a:cxn ang="T11">
                  <a:pos x="T6" y="T7"/>
                </a:cxn>
              </a:cxnLst>
              <a:rect l="T12" t="T13" r="T14" b="T15"/>
              <a:pathLst>
                <a:path w="432" h="192">
                  <a:moveTo>
                    <a:pt x="0" y="0"/>
                  </a:moveTo>
                  <a:cubicBezTo>
                    <a:pt x="48" y="12"/>
                    <a:pt x="96" y="24"/>
                    <a:pt x="144" y="48"/>
                  </a:cubicBezTo>
                  <a:cubicBezTo>
                    <a:pt x="192" y="72"/>
                    <a:pt x="240" y="120"/>
                    <a:pt x="288" y="144"/>
                  </a:cubicBezTo>
                  <a:cubicBezTo>
                    <a:pt x="336" y="168"/>
                    <a:pt x="384" y="180"/>
                    <a:pt x="432" y="192"/>
                  </a:cubicBezTo>
                </a:path>
              </a:pathLst>
            </a:custGeom>
            <a:noFill/>
            <a:ln w="12700">
              <a:solidFill>
                <a:schemeClr val="tx2"/>
              </a:solidFill>
              <a:prstDash val="lgDash"/>
              <a:round/>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55" name="Freeform 32"/>
            <p:cNvSpPr>
              <a:spLocks/>
            </p:cNvSpPr>
            <p:nvPr/>
          </p:nvSpPr>
          <p:spPr bwMode="auto">
            <a:xfrm flipV="1">
              <a:off x="6172199" y="5652413"/>
              <a:ext cx="1299576" cy="45719"/>
            </a:xfrm>
            <a:custGeom>
              <a:avLst/>
              <a:gdLst>
                <a:gd name="T0" fmla="*/ 0 w 720"/>
                <a:gd name="T1" fmla="*/ 0 h 384"/>
                <a:gd name="T2" fmla="*/ 2147483647 w 720"/>
                <a:gd name="T3" fmla="*/ 2147483647 h 384"/>
                <a:gd name="T4" fmla="*/ 2147483647 w 720"/>
                <a:gd name="T5" fmla="*/ 2147483647 h 384"/>
                <a:gd name="T6" fmla="*/ 2147483647 w 720"/>
                <a:gd name="T7" fmla="*/ 2147483647 h 384"/>
                <a:gd name="T8" fmla="*/ 0 60000 65536"/>
                <a:gd name="T9" fmla="*/ 0 60000 65536"/>
                <a:gd name="T10" fmla="*/ 0 60000 65536"/>
                <a:gd name="T11" fmla="*/ 0 60000 65536"/>
                <a:gd name="T12" fmla="*/ 0 w 720"/>
                <a:gd name="T13" fmla="*/ 0 h 384"/>
                <a:gd name="T14" fmla="*/ 720 w 720"/>
                <a:gd name="T15" fmla="*/ 384 h 384"/>
              </a:gdLst>
              <a:ahLst/>
              <a:cxnLst>
                <a:cxn ang="T8">
                  <a:pos x="T0" y="T1"/>
                </a:cxn>
                <a:cxn ang="T9">
                  <a:pos x="T2" y="T3"/>
                </a:cxn>
                <a:cxn ang="T10">
                  <a:pos x="T4" y="T5"/>
                </a:cxn>
                <a:cxn ang="T11">
                  <a:pos x="T6" y="T7"/>
                </a:cxn>
              </a:cxnLst>
              <a:rect l="T12" t="T13" r="T14" b="T15"/>
              <a:pathLst>
                <a:path w="720" h="384">
                  <a:moveTo>
                    <a:pt x="0" y="0"/>
                  </a:moveTo>
                  <a:cubicBezTo>
                    <a:pt x="76" y="0"/>
                    <a:pt x="152" y="0"/>
                    <a:pt x="240" y="48"/>
                  </a:cubicBezTo>
                  <a:cubicBezTo>
                    <a:pt x="328" y="96"/>
                    <a:pt x="448" y="232"/>
                    <a:pt x="528" y="288"/>
                  </a:cubicBezTo>
                  <a:cubicBezTo>
                    <a:pt x="608" y="344"/>
                    <a:pt x="664" y="364"/>
                    <a:pt x="720" y="384"/>
                  </a:cubicBezTo>
                </a:path>
              </a:pathLst>
            </a:custGeom>
            <a:noFill/>
            <a:ln w="12700">
              <a:solidFill>
                <a:schemeClr val="tx2"/>
              </a:solidFill>
              <a:prstDash val="lgDash"/>
              <a:round/>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58" name="Freeform 35"/>
            <p:cNvSpPr>
              <a:spLocks/>
            </p:cNvSpPr>
            <p:nvPr/>
          </p:nvSpPr>
          <p:spPr bwMode="auto">
            <a:xfrm flipV="1">
              <a:off x="6109021" y="5856558"/>
              <a:ext cx="679735" cy="146983"/>
            </a:xfrm>
            <a:custGeom>
              <a:avLst/>
              <a:gdLst>
                <a:gd name="T0" fmla="*/ 0 w 288"/>
                <a:gd name="T1" fmla="*/ 0 h 240"/>
                <a:gd name="T2" fmla="*/ 2147483647 w 288"/>
                <a:gd name="T3" fmla="*/ 2147483647 h 240"/>
                <a:gd name="T4" fmla="*/ 2147483647 w 288"/>
                <a:gd name="T5" fmla="*/ 2147483647 h 240"/>
                <a:gd name="T6" fmla="*/ 2147483647 w 288"/>
                <a:gd name="T7" fmla="*/ 2147483647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0" y="0"/>
                  </a:moveTo>
                  <a:cubicBezTo>
                    <a:pt x="56" y="8"/>
                    <a:pt x="112" y="16"/>
                    <a:pt x="144" y="48"/>
                  </a:cubicBezTo>
                  <a:cubicBezTo>
                    <a:pt x="176" y="80"/>
                    <a:pt x="168" y="160"/>
                    <a:pt x="192" y="192"/>
                  </a:cubicBezTo>
                  <a:cubicBezTo>
                    <a:pt x="216" y="224"/>
                    <a:pt x="252" y="232"/>
                    <a:pt x="288" y="240"/>
                  </a:cubicBezTo>
                </a:path>
              </a:pathLst>
            </a:custGeom>
            <a:noFill/>
            <a:ln w="12700">
              <a:solidFill>
                <a:schemeClr val="tx2"/>
              </a:solidFill>
              <a:prstDash val="lgDash"/>
              <a:round/>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59" name="Freeform 36"/>
            <p:cNvSpPr>
              <a:spLocks/>
            </p:cNvSpPr>
            <p:nvPr/>
          </p:nvSpPr>
          <p:spPr bwMode="auto">
            <a:xfrm>
              <a:off x="7202620" y="5871373"/>
              <a:ext cx="250373" cy="549033"/>
            </a:xfrm>
            <a:custGeom>
              <a:avLst/>
              <a:gdLst>
                <a:gd name="T0" fmla="*/ 0 w 96"/>
                <a:gd name="T1" fmla="*/ 0 h 384"/>
                <a:gd name="T2" fmla="*/ 2147483647 w 96"/>
                <a:gd name="T3" fmla="*/ 2147483647 h 384"/>
                <a:gd name="T4" fmla="*/ 2147483647 w 96"/>
                <a:gd name="T5" fmla="*/ 2147483647 h 384"/>
                <a:gd name="T6" fmla="*/ 2147483647 w 96"/>
                <a:gd name="T7" fmla="*/ 2147483647 h 384"/>
                <a:gd name="T8" fmla="*/ 0 60000 65536"/>
                <a:gd name="T9" fmla="*/ 0 60000 65536"/>
                <a:gd name="T10" fmla="*/ 0 60000 65536"/>
                <a:gd name="T11" fmla="*/ 0 60000 65536"/>
                <a:gd name="T12" fmla="*/ 0 w 96"/>
                <a:gd name="T13" fmla="*/ 0 h 384"/>
                <a:gd name="T14" fmla="*/ 96 w 96"/>
                <a:gd name="T15" fmla="*/ 384 h 384"/>
              </a:gdLst>
              <a:ahLst/>
              <a:cxnLst>
                <a:cxn ang="T8">
                  <a:pos x="T0" y="T1"/>
                </a:cxn>
                <a:cxn ang="T9">
                  <a:pos x="T2" y="T3"/>
                </a:cxn>
                <a:cxn ang="T10">
                  <a:pos x="T4" y="T5"/>
                </a:cxn>
                <a:cxn ang="T11">
                  <a:pos x="T6" y="T7"/>
                </a:cxn>
              </a:cxnLst>
              <a:rect l="T12" t="T13" r="T14" b="T15"/>
              <a:pathLst>
                <a:path w="96" h="384">
                  <a:moveTo>
                    <a:pt x="0" y="0"/>
                  </a:moveTo>
                  <a:cubicBezTo>
                    <a:pt x="20" y="24"/>
                    <a:pt x="40" y="48"/>
                    <a:pt x="48" y="96"/>
                  </a:cubicBezTo>
                  <a:cubicBezTo>
                    <a:pt x="56" y="144"/>
                    <a:pt x="40" y="240"/>
                    <a:pt x="48" y="288"/>
                  </a:cubicBezTo>
                  <a:cubicBezTo>
                    <a:pt x="56" y="336"/>
                    <a:pt x="76" y="360"/>
                    <a:pt x="96" y="384"/>
                  </a:cubicBezTo>
                </a:path>
              </a:pathLst>
            </a:custGeom>
            <a:noFill/>
            <a:ln w="12700">
              <a:solidFill>
                <a:schemeClr val="tx2"/>
              </a:solidFill>
              <a:prstDash val="lgDash"/>
              <a:round/>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60" name="Freeform 37"/>
            <p:cNvSpPr>
              <a:spLocks/>
            </p:cNvSpPr>
            <p:nvPr/>
          </p:nvSpPr>
          <p:spPr bwMode="auto">
            <a:xfrm>
              <a:off x="6172200" y="6374686"/>
              <a:ext cx="679735" cy="45719"/>
            </a:xfrm>
            <a:custGeom>
              <a:avLst/>
              <a:gdLst>
                <a:gd name="T0" fmla="*/ 0 w 288"/>
                <a:gd name="T1" fmla="*/ 0 h 432"/>
                <a:gd name="T2" fmla="*/ 2147483647 w 288"/>
                <a:gd name="T3" fmla="*/ 2147483647 h 432"/>
                <a:gd name="T4" fmla="*/ 2147483647 w 288"/>
                <a:gd name="T5" fmla="*/ 2147483647 h 432"/>
                <a:gd name="T6" fmla="*/ 2147483647 w 288"/>
                <a:gd name="T7" fmla="*/ 2147483647 h 432"/>
                <a:gd name="T8" fmla="*/ 0 60000 65536"/>
                <a:gd name="T9" fmla="*/ 0 60000 65536"/>
                <a:gd name="T10" fmla="*/ 0 60000 65536"/>
                <a:gd name="T11" fmla="*/ 0 60000 65536"/>
                <a:gd name="T12" fmla="*/ 0 w 288"/>
                <a:gd name="T13" fmla="*/ 0 h 432"/>
                <a:gd name="T14" fmla="*/ 288 w 288"/>
                <a:gd name="T15" fmla="*/ 432 h 432"/>
              </a:gdLst>
              <a:ahLst/>
              <a:cxnLst>
                <a:cxn ang="T8">
                  <a:pos x="T0" y="T1"/>
                </a:cxn>
                <a:cxn ang="T9">
                  <a:pos x="T2" y="T3"/>
                </a:cxn>
                <a:cxn ang="T10">
                  <a:pos x="T4" y="T5"/>
                </a:cxn>
                <a:cxn ang="T11">
                  <a:pos x="T6" y="T7"/>
                </a:cxn>
              </a:cxnLst>
              <a:rect l="T12" t="T13" r="T14" b="T15"/>
              <a:pathLst>
                <a:path w="288" h="432">
                  <a:moveTo>
                    <a:pt x="0" y="0"/>
                  </a:moveTo>
                  <a:cubicBezTo>
                    <a:pt x="36" y="44"/>
                    <a:pt x="72" y="88"/>
                    <a:pt x="96" y="144"/>
                  </a:cubicBezTo>
                  <a:cubicBezTo>
                    <a:pt x="120" y="200"/>
                    <a:pt x="112" y="288"/>
                    <a:pt x="144" y="336"/>
                  </a:cubicBezTo>
                  <a:cubicBezTo>
                    <a:pt x="176" y="384"/>
                    <a:pt x="232" y="408"/>
                    <a:pt x="288" y="432"/>
                  </a:cubicBezTo>
                </a:path>
              </a:pathLst>
            </a:custGeom>
            <a:noFill/>
            <a:ln w="12700">
              <a:solidFill>
                <a:schemeClr val="tx2"/>
              </a:solidFill>
              <a:prstDash val="lgDash"/>
              <a:round/>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grpSp>
      <p:sp>
        <p:nvSpPr>
          <p:cNvPr id="68" name="Freeform 28"/>
          <p:cNvSpPr>
            <a:spLocks/>
          </p:cNvSpPr>
          <p:nvPr/>
        </p:nvSpPr>
        <p:spPr bwMode="auto">
          <a:xfrm>
            <a:off x="8413832" y="4499415"/>
            <a:ext cx="1102208" cy="425862"/>
          </a:xfrm>
          <a:custGeom>
            <a:avLst/>
            <a:gdLst>
              <a:gd name="T0" fmla="*/ 0 w 672"/>
              <a:gd name="T1" fmla="*/ 2147483647 h 240"/>
              <a:gd name="T2" fmla="*/ 2147483647 w 672"/>
              <a:gd name="T3" fmla="*/ 2147483647 h 240"/>
              <a:gd name="T4" fmla="*/ 2147483647 w 672"/>
              <a:gd name="T5" fmla="*/ 2147483647 h 240"/>
              <a:gd name="T6" fmla="*/ 2147483647 w 672"/>
              <a:gd name="T7" fmla="*/ 0 h 240"/>
              <a:gd name="T8" fmla="*/ 0 60000 65536"/>
              <a:gd name="T9" fmla="*/ 0 60000 65536"/>
              <a:gd name="T10" fmla="*/ 0 60000 65536"/>
              <a:gd name="T11" fmla="*/ 0 60000 65536"/>
              <a:gd name="T12" fmla="*/ 0 w 672"/>
              <a:gd name="T13" fmla="*/ 0 h 240"/>
              <a:gd name="T14" fmla="*/ 672 w 672"/>
              <a:gd name="T15" fmla="*/ 240 h 240"/>
            </a:gdLst>
            <a:ahLst/>
            <a:cxnLst>
              <a:cxn ang="T8">
                <a:pos x="T0" y="T1"/>
              </a:cxn>
              <a:cxn ang="T9">
                <a:pos x="T2" y="T3"/>
              </a:cxn>
              <a:cxn ang="T10">
                <a:pos x="T4" y="T5"/>
              </a:cxn>
              <a:cxn ang="T11">
                <a:pos x="T6" y="T7"/>
              </a:cxn>
            </a:cxnLst>
            <a:rect l="T12" t="T13" r="T14" b="T15"/>
            <a:pathLst>
              <a:path w="672" h="240">
                <a:moveTo>
                  <a:pt x="0" y="240"/>
                </a:moveTo>
                <a:cubicBezTo>
                  <a:pt x="108" y="232"/>
                  <a:pt x="216" y="224"/>
                  <a:pt x="288" y="192"/>
                </a:cubicBezTo>
                <a:cubicBezTo>
                  <a:pt x="360" y="160"/>
                  <a:pt x="368" y="80"/>
                  <a:pt x="432" y="48"/>
                </a:cubicBezTo>
                <a:cubicBezTo>
                  <a:pt x="496" y="16"/>
                  <a:pt x="584" y="8"/>
                  <a:pt x="672" y="0"/>
                </a:cubicBezTo>
              </a:path>
            </a:pathLst>
          </a:custGeom>
          <a:noFill/>
          <a:ln w="12700">
            <a:solidFill>
              <a:schemeClr val="tx2"/>
            </a:solidFill>
            <a:prstDash val="lgDash"/>
            <a:round/>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Tree>
    <p:extLst>
      <p:ext uri="{BB962C8B-B14F-4D97-AF65-F5344CB8AC3E}">
        <p14:creationId xmlns:p14="http://schemas.microsoft.com/office/powerpoint/2010/main" val="23372932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6417481" y="3802064"/>
          <a:ext cx="2480668" cy="2743199"/>
        </p:xfrm>
        <a:graphic>
          <a:graphicData uri="http://schemas.openxmlformats.org/drawingml/2006/table">
            <a:tbl>
              <a:tblPr firstRow="1" bandRow="1">
                <a:tableStyleId>{21E4AEA4-8DFA-4A89-87EB-49C32662AFE0}</a:tableStyleId>
              </a:tblPr>
              <a:tblGrid>
                <a:gridCol w="641356"/>
                <a:gridCol w="1058228"/>
                <a:gridCol w="781084"/>
              </a:tblGrid>
              <a:tr h="518159">
                <a:tc>
                  <a:txBody>
                    <a:bodyPr/>
                    <a:lstStyle/>
                    <a:p>
                      <a:r>
                        <a:rPr lang="en-US" sz="1400" dirty="0" smtClean="0">
                          <a:solidFill>
                            <a:schemeClr val="tx1"/>
                          </a:solidFill>
                          <a:latin typeface="Calibri" panose="020F0502020204030204" pitchFamily="34" charset="0"/>
                        </a:rPr>
                        <a:t>Item</a:t>
                      </a:r>
                      <a:endParaRPr lang="en-US" sz="1400" dirty="0">
                        <a:solidFill>
                          <a:schemeClr val="tx1"/>
                        </a:solidFill>
                        <a:latin typeface="Calibri" panose="020F0502020204030204" pitchFamily="34" charset="0"/>
                      </a:endParaRPr>
                    </a:p>
                  </a:txBody>
                  <a:tcPr marL="121939" marR="121939"/>
                </a:tc>
                <a:tc>
                  <a:txBody>
                    <a:bodyPr/>
                    <a:lstStyle/>
                    <a:p>
                      <a:r>
                        <a:rPr lang="en-US" sz="1400" dirty="0" smtClean="0">
                          <a:solidFill>
                            <a:schemeClr val="tx1"/>
                          </a:solidFill>
                          <a:latin typeface="Calibri" panose="020F0502020204030204" pitchFamily="34" charset="0"/>
                        </a:rPr>
                        <a:t>Frequency</a:t>
                      </a:r>
                      <a:endParaRPr lang="en-US" sz="1400" dirty="0">
                        <a:solidFill>
                          <a:schemeClr val="tx1"/>
                        </a:solidFill>
                        <a:latin typeface="Calibri" panose="020F0502020204030204" pitchFamily="34" charset="0"/>
                      </a:endParaRPr>
                    </a:p>
                  </a:txBody>
                  <a:tcPr marL="121939" marR="121939"/>
                </a:tc>
                <a:tc>
                  <a:txBody>
                    <a:bodyPr/>
                    <a:lstStyle/>
                    <a:p>
                      <a:r>
                        <a:rPr lang="en-US" sz="1400" dirty="0" smtClean="0">
                          <a:solidFill>
                            <a:schemeClr val="tx1"/>
                          </a:solidFill>
                          <a:latin typeface="Calibri" panose="020F0502020204030204" pitchFamily="34" charset="0"/>
                        </a:rPr>
                        <a:t>header</a:t>
                      </a:r>
                      <a:endParaRPr lang="en-US" sz="1400" dirty="0">
                        <a:solidFill>
                          <a:schemeClr val="tx1"/>
                        </a:solidFill>
                        <a:latin typeface="Calibri" panose="020F0502020204030204" pitchFamily="34" charset="0"/>
                      </a:endParaRPr>
                    </a:p>
                  </a:txBody>
                  <a:tcPr marL="121939" marR="121939"/>
                </a:tc>
              </a:tr>
              <a:tr h="370840">
                <a:tc>
                  <a:txBody>
                    <a:bodyPr/>
                    <a:lstStyle/>
                    <a:p>
                      <a:pPr algn="ctr"/>
                      <a:r>
                        <a:rPr lang="en-US" sz="1800" dirty="0" smtClean="0"/>
                        <a:t>f</a:t>
                      </a:r>
                      <a:endParaRPr lang="en-US" sz="1800" dirty="0"/>
                    </a:p>
                  </a:txBody>
                  <a:tcPr marL="121939" marR="121939"/>
                </a:tc>
                <a:tc>
                  <a:txBody>
                    <a:bodyPr/>
                    <a:lstStyle/>
                    <a:p>
                      <a:pPr algn="ctr"/>
                      <a:r>
                        <a:rPr lang="en-US" sz="1800" dirty="0" smtClean="0"/>
                        <a:t>4</a:t>
                      </a:r>
                      <a:endParaRPr lang="en-US" sz="1800" dirty="0"/>
                    </a:p>
                  </a:txBody>
                  <a:tcPr marL="121939" marR="121939"/>
                </a:tc>
                <a:tc>
                  <a:txBody>
                    <a:bodyPr/>
                    <a:lstStyle/>
                    <a:p>
                      <a:pPr algn="ctr"/>
                      <a:endParaRPr lang="en-US" sz="1800" dirty="0"/>
                    </a:p>
                  </a:txBody>
                  <a:tcPr marL="121939" marR="121939"/>
                </a:tc>
              </a:tr>
              <a:tr h="370840">
                <a:tc>
                  <a:txBody>
                    <a:bodyPr/>
                    <a:lstStyle/>
                    <a:p>
                      <a:pPr algn="ctr"/>
                      <a:r>
                        <a:rPr lang="en-US" sz="1800" dirty="0" smtClean="0"/>
                        <a:t>c</a:t>
                      </a:r>
                      <a:endParaRPr lang="en-US" sz="1800" dirty="0"/>
                    </a:p>
                  </a:txBody>
                  <a:tcPr marL="121939" marR="121939"/>
                </a:tc>
                <a:tc>
                  <a:txBody>
                    <a:bodyPr/>
                    <a:lstStyle/>
                    <a:p>
                      <a:pPr algn="ctr"/>
                      <a:r>
                        <a:rPr lang="en-US" sz="1800" dirty="0" smtClean="0"/>
                        <a:t>4</a:t>
                      </a:r>
                      <a:endParaRPr lang="en-US" sz="1800" dirty="0"/>
                    </a:p>
                  </a:txBody>
                  <a:tcPr marL="121939" marR="121939"/>
                </a:tc>
                <a:tc>
                  <a:txBody>
                    <a:bodyPr/>
                    <a:lstStyle/>
                    <a:p>
                      <a:pPr algn="ctr"/>
                      <a:endParaRPr lang="en-US" sz="1800" dirty="0"/>
                    </a:p>
                  </a:txBody>
                  <a:tcPr marL="121939" marR="121939"/>
                </a:tc>
              </a:tr>
              <a:tr h="370840">
                <a:tc>
                  <a:txBody>
                    <a:bodyPr/>
                    <a:lstStyle/>
                    <a:p>
                      <a:pPr algn="ctr"/>
                      <a:r>
                        <a:rPr lang="en-US" sz="1800" dirty="0" smtClean="0"/>
                        <a:t>a</a:t>
                      </a:r>
                      <a:endParaRPr lang="en-US" sz="1800" dirty="0"/>
                    </a:p>
                  </a:txBody>
                  <a:tcPr marL="121939" marR="121939"/>
                </a:tc>
                <a:tc>
                  <a:txBody>
                    <a:bodyPr/>
                    <a:lstStyle/>
                    <a:p>
                      <a:pPr algn="ctr"/>
                      <a:r>
                        <a:rPr lang="en-US" sz="1800" dirty="0" smtClean="0"/>
                        <a:t>3</a:t>
                      </a:r>
                      <a:endParaRPr lang="en-US" sz="1800" dirty="0"/>
                    </a:p>
                  </a:txBody>
                  <a:tcPr marL="121939" marR="121939"/>
                </a:tc>
                <a:tc>
                  <a:txBody>
                    <a:bodyPr/>
                    <a:lstStyle/>
                    <a:p>
                      <a:pPr algn="ctr"/>
                      <a:endParaRPr lang="en-US" sz="1800"/>
                    </a:p>
                  </a:txBody>
                  <a:tcPr marL="121939" marR="121939"/>
                </a:tc>
              </a:tr>
              <a:tr h="370840">
                <a:tc>
                  <a:txBody>
                    <a:bodyPr/>
                    <a:lstStyle/>
                    <a:p>
                      <a:pPr algn="ctr"/>
                      <a:r>
                        <a:rPr lang="en-US" sz="1800" dirty="0" smtClean="0"/>
                        <a:t>b</a:t>
                      </a:r>
                      <a:endParaRPr lang="en-US" sz="1800" dirty="0"/>
                    </a:p>
                  </a:txBody>
                  <a:tcPr marL="121939" marR="121939"/>
                </a:tc>
                <a:tc>
                  <a:txBody>
                    <a:bodyPr/>
                    <a:lstStyle/>
                    <a:p>
                      <a:pPr algn="ctr"/>
                      <a:r>
                        <a:rPr lang="en-US" sz="1800" dirty="0" smtClean="0"/>
                        <a:t>3</a:t>
                      </a:r>
                      <a:endParaRPr lang="en-US" sz="1800" dirty="0"/>
                    </a:p>
                  </a:txBody>
                  <a:tcPr marL="121939" marR="121939"/>
                </a:tc>
                <a:tc>
                  <a:txBody>
                    <a:bodyPr/>
                    <a:lstStyle/>
                    <a:p>
                      <a:pPr algn="ctr"/>
                      <a:endParaRPr lang="en-US" sz="1800"/>
                    </a:p>
                  </a:txBody>
                  <a:tcPr marL="121939" marR="121939"/>
                </a:tc>
              </a:tr>
              <a:tr h="370840">
                <a:tc>
                  <a:txBody>
                    <a:bodyPr/>
                    <a:lstStyle/>
                    <a:p>
                      <a:pPr algn="ctr"/>
                      <a:r>
                        <a:rPr lang="en-US" sz="1800" dirty="0" smtClean="0"/>
                        <a:t>m</a:t>
                      </a:r>
                      <a:endParaRPr lang="en-US" sz="1800" dirty="0"/>
                    </a:p>
                  </a:txBody>
                  <a:tcPr marL="121939" marR="121939"/>
                </a:tc>
                <a:tc>
                  <a:txBody>
                    <a:bodyPr/>
                    <a:lstStyle/>
                    <a:p>
                      <a:pPr algn="ctr"/>
                      <a:r>
                        <a:rPr lang="en-US" sz="1800" dirty="0" smtClean="0"/>
                        <a:t>3</a:t>
                      </a:r>
                      <a:endParaRPr lang="en-US" sz="1800" dirty="0"/>
                    </a:p>
                  </a:txBody>
                  <a:tcPr marL="121939" marR="121939"/>
                </a:tc>
                <a:tc>
                  <a:txBody>
                    <a:bodyPr/>
                    <a:lstStyle/>
                    <a:p>
                      <a:pPr algn="ctr"/>
                      <a:endParaRPr lang="en-US" sz="1800" dirty="0"/>
                    </a:p>
                  </a:txBody>
                  <a:tcPr marL="121939" marR="121939"/>
                </a:tc>
              </a:tr>
              <a:tr h="370840">
                <a:tc>
                  <a:txBody>
                    <a:bodyPr/>
                    <a:lstStyle/>
                    <a:p>
                      <a:pPr algn="ctr"/>
                      <a:r>
                        <a:rPr lang="en-US" sz="1800" dirty="0" smtClean="0"/>
                        <a:t>p</a:t>
                      </a:r>
                      <a:endParaRPr lang="en-US" sz="1800" dirty="0"/>
                    </a:p>
                  </a:txBody>
                  <a:tcPr marL="121939" marR="121939"/>
                </a:tc>
                <a:tc>
                  <a:txBody>
                    <a:bodyPr/>
                    <a:lstStyle/>
                    <a:p>
                      <a:pPr algn="ctr"/>
                      <a:r>
                        <a:rPr lang="en-US" sz="1800" dirty="0" smtClean="0"/>
                        <a:t>3</a:t>
                      </a:r>
                      <a:endParaRPr lang="en-US" sz="1800" dirty="0"/>
                    </a:p>
                  </a:txBody>
                  <a:tcPr marL="121939" marR="121939"/>
                </a:tc>
                <a:tc>
                  <a:txBody>
                    <a:bodyPr/>
                    <a:lstStyle/>
                    <a:p>
                      <a:pPr algn="ctr"/>
                      <a:endParaRPr lang="en-US" sz="1800" dirty="0"/>
                    </a:p>
                  </a:txBody>
                  <a:tcPr marL="121939" marR="121939"/>
                </a:tc>
              </a:tr>
            </a:tbl>
          </a:graphicData>
        </a:graphic>
      </p:graphicFrame>
      <p:sp>
        <p:nvSpPr>
          <p:cNvPr id="27685" name="Rectangle 2"/>
          <p:cNvSpPr>
            <a:spLocks noGrp="1" noChangeArrowheads="1"/>
          </p:cNvSpPr>
          <p:nvPr>
            <p:ph type="title"/>
          </p:nvPr>
        </p:nvSpPr>
        <p:spPr>
          <a:xfrm>
            <a:off x="203200" y="304800"/>
            <a:ext cx="11684000" cy="685800"/>
          </a:xfrm>
        </p:spPr>
        <p:txBody>
          <a:bodyPr>
            <a:normAutofit/>
          </a:bodyPr>
          <a:lstStyle/>
          <a:p>
            <a:pPr eaLnBrk="1" hangingPunct="1"/>
            <a:r>
              <a:rPr lang="en-US" altLang="en-US" sz="4000" dirty="0" smtClean="0"/>
              <a:t>Example: Construct FP-tree from a Transaction DB</a:t>
            </a:r>
          </a:p>
        </p:txBody>
      </p:sp>
      <p:sp>
        <p:nvSpPr>
          <p:cNvPr id="27688" name="Text Box 41"/>
          <p:cNvSpPr txBox="1">
            <a:spLocks noChangeArrowheads="1"/>
          </p:cNvSpPr>
          <p:nvPr/>
        </p:nvSpPr>
        <p:spPr bwMode="auto">
          <a:xfrm>
            <a:off x="448869" y="3272857"/>
            <a:ext cx="6071192" cy="3524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spcBef>
                <a:spcPts val="400"/>
              </a:spcBef>
              <a:buClrTx/>
              <a:buSzTx/>
              <a:buFontTx/>
              <a:buAutoNum type="arabicPeriod"/>
            </a:pPr>
            <a:r>
              <a:rPr lang="en-US" altLang="en-US" sz="2200" dirty="0">
                <a:solidFill>
                  <a:srgbClr val="000000"/>
                </a:solidFill>
              </a:rPr>
              <a:t>Scan DB once, find single item frequent pattern: </a:t>
            </a:r>
          </a:p>
          <a:p>
            <a:pPr eaLnBrk="1" hangingPunct="1">
              <a:spcBef>
                <a:spcPts val="400"/>
              </a:spcBef>
              <a:buClrTx/>
              <a:buSzTx/>
              <a:buFontTx/>
              <a:buAutoNum type="arabicPeriod"/>
            </a:pPr>
            <a:endParaRPr lang="en-US" altLang="en-US" sz="2200" dirty="0">
              <a:solidFill>
                <a:srgbClr val="000000"/>
              </a:solidFill>
            </a:endParaRPr>
          </a:p>
          <a:p>
            <a:pPr eaLnBrk="1" hangingPunct="1">
              <a:spcBef>
                <a:spcPts val="400"/>
              </a:spcBef>
              <a:buClrTx/>
              <a:buSzTx/>
              <a:buFontTx/>
              <a:buAutoNum type="arabicPeriod"/>
            </a:pPr>
            <a:endParaRPr lang="en-US" altLang="en-US" sz="2200" dirty="0" smtClean="0">
              <a:solidFill>
                <a:srgbClr val="000000"/>
              </a:solidFill>
            </a:endParaRPr>
          </a:p>
          <a:p>
            <a:pPr eaLnBrk="1" hangingPunct="1">
              <a:spcBef>
                <a:spcPts val="400"/>
              </a:spcBef>
              <a:buClrTx/>
              <a:buSzTx/>
              <a:buFontTx/>
              <a:buAutoNum type="arabicPeriod"/>
            </a:pPr>
            <a:r>
              <a:rPr lang="en-US" altLang="en-US" sz="2200" dirty="0" smtClean="0">
                <a:solidFill>
                  <a:srgbClr val="000000"/>
                </a:solidFill>
              </a:rPr>
              <a:t>Sort </a:t>
            </a:r>
            <a:r>
              <a:rPr lang="en-US" altLang="en-US" sz="2200" dirty="0">
                <a:solidFill>
                  <a:srgbClr val="000000"/>
                </a:solidFill>
              </a:rPr>
              <a:t>frequent items in frequency descending order, </a:t>
            </a:r>
            <a:r>
              <a:rPr lang="en-US" altLang="en-US" sz="2200" dirty="0" smtClean="0">
                <a:solidFill>
                  <a:srgbClr val="000000"/>
                </a:solidFill>
              </a:rPr>
              <a:t>f-list</a:t>
            </a:r>
          </a:p>
          <a:p>
            <a:pPr eaLnBrk="1" hangingPunct="1">
              <a:spcBef>
                <a:spcPts val="400"/>
              </a:spcBef>
              <a:buClrTx/>
              <a:buSzTx/>
              <a:buFontTx/>
              <a:buAutoNum type="arabicPeriod"/>
            </a:pPr>
            <a:r>
              <a:rPr lang="en-US" altLang="en-US" sz="2200" dirty="0" smtClean="0">
                <a:solidFill>
                  <a:srgbClr val="000000"/>
                </a:solidFill>
              </a:rPr>
              <a:t>Scan </a:t>
            </a:r>
            <a:r>
              <a:rPr lang="en-US" altLang="en-US" sz="2200" dirty="0">
                <a:solidFill>
                  <a:srgbClr val="000000"/>
                </a:solidFill>
              </a:rPr>
              <a:t>DB again, construct </a:t>
            </a:r>
            <a:r>
              <a:rPr lang="en-US" altLang="en-US" sz="2200" dirty="0" smtClean="0">
                <a:solidFill>
                  <a:srgbClr val="000000"/>
                </a:solidFill>
              </a:rPr>
              <a:t>FP-tree</a:t>
            </a:r>
          </a:p>
          <a:p>
            <a:pPr lvl="1" eaLnBrk="1" hangingPunct="1">
              <a:spcBef>
                <a:spcPts val="400"/>
              </a:spcBef>
              <a:buClr>
                <a:srgbClr val="E48312"/>
              </a:buClr>
              <a:buSzTx/>
              <a:buFont typeface="Wingdings" pitchFamily="2" charset="2"/>
              <a:buChar char="q"/>
            </a:pPr>
            <a:r>
              <a:rPr lang="en-US" altLang="en-US" sz="2200" dirty="0" smtClean="0">
                <a:solidFill>
                  <a:srgbClr val="000000"/>
                </a:solidFill>
              </a:rPr>
              <a:t>The frequent </a:t>
            </a:r>
            <a:r>
              <a:rPr lang="en-US" altLang="en-US" sz="2200" dirty="0" err="1" smtClean="0">
                <a:solidFill>
                  <a:srgbClr val="000000"/>
                </a:solidFill>
              </a:rPr>
              <a:t>itemlist</a:t>
            </a:r>
            <a:r>
              <a:rPr lang="en-US" altLang="en-US" sz="2200" dirty="0" smtClean="0">
                <a:solidFill>
                  <a:srgbClr val="000000"/>
                </a:solidFill>
              </a:rPr>
              <a:t> of each transaction is inserted as a branch, with shared sub-branches merged, counts accumulated</a:t>
            </a:r>
            <a:endParaRPr lang="en-US" altLang="en-US" sz="2200" dirty="0">
              <a:solidFill>
                <a:srgbClr val="000000"/>
              </a:solidFill>
            </a:endParaRPr>
          </a:p>
        </p:txBody>
      </p:sp>
      <p:sp>
        <p:nvSpPr>
          <p:cNvPr id="27689" name="Text Box 42"/>
          <p:cNvSpPr txBox="1">
            <a:spLocks noChangeArrowheads="1"/>
          </p:cNvSpPr>
          <p:nvPr/>
        </p:nvSpPr>
        <p:spPr bwMode="auto">
          <a:xfrm>
            <a:off x="2566021" y="4812484"/>
            <a:ext cx="2294282" cy="430887"/>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spcBef>
                <a:spcPct val="0"/>
              </a:spcBef>
              <a:buClrTx/>
              <a:buSzTx/>
              <a:buFontTx/>
              <a:buNone/>
            </a:pPr>
            <a:r>
              <a:rPr lang="en-US" altLang="en-US" sz="2200" dirty="0">
                <a:solidFill>
                  <a:srgbClr val="0000CC"/>
                </a:solidFill>
              </a:rPr>
              <a:t>F-list </a:t>
            </a:r>
            <a:r>
              <a:rPr lang="en-US" altLang="en-US" sz="2200" dirty="0">
                <a:solidFill>
                  <a:srgbClr val="000000"/>
                </a:solidFill>
              </a:rPr>
              <a:t>= f-c-a-b-m-p</a:t>
            </a:r>
          </a:p>
        </p:txBody>
      </p:sp>
      <p:graphicFrame>
        <p:nvGraphicFramePr>
          <p:cNvPr id="2" name="Table 1"/>
          <p:cNvGraphicFramePr>
            <a:graphicFrameLocks noGrp="1"/>
          </p:cNvGraphicFramePr>
          <p:nvPr>
            <p:extLst/>
          </p:nvPr>
        </p:nvGraphicFramePr>
        <p:xfrm>
          <a:off x="664633" y="1160464"/>
          <a:ext cx="8128000" cy="2070887"/>
        </p:xfrm>
        <a:graphic>
          <a:graphicData uri="http://schemas.openxmlformats.org/drawingml/2006/table">
            <a:tbl>
              <a:tblPr firstRow="1" bandRow="1">
                <a:tableStyleId>{5C22544A-7EE6-4342-B048-85BDC9FD1C3A}</a:tableStyleId>
              </a:tblPr>
              <a:tblGrid>
                <a:gridCol w="853331"/>
                <a:gridCol w="3962400"/>
                <a:gridCol w="3312269"/>
              </a:tblGrid>
              <a:tr h="420910">
                <a:tc>
                  <a:txBody>
                    <a:bodyPr/>
                    <a:lstStyle/>
                    <a:p>
                      <a:pPr algn="ctr"/>
                      <a:r>
                        <a:rPr lang="en-US" sz="2000" dirty="0" smtClean="0">
                          <a:solidFill>
                            <a:schemeClr val="tx1"/>
                          </a:solidFill>
                          <a:latin typeface="Calibri" panose="020F0502020204030204" pitchFamily="34" charset="0"/>
                        </a:rPr>
                        <a:t>TID</a:t>
                      </a:r>
                      <a:endParaRPr lang="en-US" sz="2000" dirty="0">
                        <a:solidFill>
                          <a:schemeClr val="tx1"/>
                        </a:solidFill>
                        <a:latin typeface="Calibri" panose="020F0502020204030204" pitchFamily="34" charset="0"/>
                      </a:endParaRPr>
                    </a:p>
                  </a:txBody>
                  <a:tcPr marL="121920" marR="121920" marT="40796" marB="40796"/>
                </a:tc>
                <a:tc>
                  <a:txBody>
                    <a:bodyPr/>
                    <a:lstStyle/>
                    <a:p>
                      <a:pPr algn="ctr"/>
                      <a:r>
                        <a:rPr lang="en-US" sz="2000" dirty="0" smtClean="0">
                          <a:solidFill>
                            <a:schemeClr val="tx1"/>
                          </a:solidFill>
                          <a:latin typeface="Calibri" panose="020F0502020204030204" pitchFamily="34" charset="0"/>
                        </a:rPr>
                        <a:t>Items in the Transaction</a:t>
                      </a:r>
                      <a:endParaRPr lang="en-US" sz="2000" dirty="0">
                        <a:solidFill>
                          <a:schemeClr val="tx1"/>
                        </a:solidFill>
                        <a:latin typeface="Calibri" panose="020F0502020204030204" pitchFamily="34" charset="0"/>
                      </a:endParaRPr>
                    </a:p>
                  </a:txBody>
                  <a:tcPr marL="121920" marR="121920" marT="40796" marB="40796"/>
                </a:tc>
                <a:tc>
                  <a:txBody>
                    <a:bodyPr/>
                    <a:lstStyle/>
                    <a:p>
                      <a:pPr algn="ctr"/>
                      <a:r>
                        <a:rPr lang="en-US" sz="2000" dirty="0" smtClean="0">
                          <a:solidFill>
                            <a:schemeClr val="tx1"/>
                          </a:solidFill>
                          <a:latin typeface="Calibri" panose="020F0502020204030204" pitchFamily="34" charset="0"/>
                        </a:rPr>
                        <a:t>Ordered,</a:t>
                      </a:r>
                      <a:r>
                        <a:rPr lang="en-US" sz="2000" baseline="0" dirty="0" smtClean="0">
                          <a:solidFill>
                            <a:schemeClr val="tx1"/>
                          </a:solidFill>
                          <a:latin typeface="Calibri" panose="020F0502020204030204" pitchFamily="34" charset="0"/>
                        </a:rPr>
                        <a:t> frequent </a:t>
                      </a:r>
                      <a:r>
                        <a:rPr lang="en-US" sz="2000" baseline="0" dirty="0" err="1" smtClean="0">
                          <a:solidFill>
                            <a:schemeClr val="tx1"/>
                          </a:solidFill>
                          <a:latin typeface="Calibri" panose="020F0502020204030204" pitchFamily="34" charset="0"/>
                        </a:rPr>
                        <a:t>itemlist</a:t>
                      </a:r>
                      <a:endParaRPr lang="en-US" sz="2000" dirty="0">
                        <a:solidFill>
                          <a:schemeClr val="tx1"/>
                        </a:solidFill>
                        <a:latin typeface="Calibri" panose="020F0502020204030204" pitchFamily="34" charset="0"/>
                      </a:endParaRPr>
                    </a:p>
                  </a:txBody>
                  <a:tcPr marL="121920" marR="121920" marT="40796" marB="40796"/>
                </a:tc>
              </a:tr>
              <a:tr h="330902">
                <a:tc>
                  <a:txBody>
                    <a:bodyPr/>
                    <a:lstStyle/>
                    <a:p>
                      <a:pPr algn="ctr"/>
                      <a:r>
                        <a:rPr lang="en-US" sz="1600" dirty="0" smtClean="0">
                          <a:solidFill>
                            <a:schemeClr val="tx1"/>
                          </a:solidFill>
                          <a:latin typeface="Calibri" panose="020F0502020204030204" pitchFamily="34" charset="0"/>
                        </a:rPr>
                        <a:t>100</a:t>
                      </a:r>
                      <a:endParaRPr lang="en-US" sz="1600" dirty="0">
                        <a:solidFill>
                          <a:schemeClr val="tx1"/>
                        </a:solidFill>
                        <a:latin typeface="Calibri" panose="020F0502020204030204" pitchFamily="34" charset="0"/>
                      </a:endParaRPr>
                    </a:p>
                  </a:txBody>
                  <a:tcPr marL="121920" marR="121920" marT="40796" marB="40796"/>
                </a:tc>
                <a:tc>
                  <a:txBody>
                    <a:bodyPr/>
                    <a:lstStyle/>
                    <a:p>
                      <a:pPr algn="ctr"/>
                      <a:r>
                        <a:rPr lang="en-US" altLang="en-US" sz="1600" b="1" dirty="0" smtClean="0">
                          <a:latin typeface="Times New Roman" pitchFamily="18" charset="0"/>
                        </a:rPr>
                        <a:t>{</a:t>
                      </a:r>
                      <a:r>
                        <a:rPr lang="en-US" altLang="en-US" sz="1600" b="1" i="1" dirty="0" smtClean="0">
                          <a:latin typeface="Times New Roman" pitchFamily="18" charset="0"/>
                        </a:rPr>
                        <a:t>f, a, c, d, g, </a:t>
                      </a:r>
                      <a:r>
                        <a:rPr lang="en-US" altLang="en-US" sz="1600" b="1" i="1" dirty="0" err="1" smtClean="0">
                          <a:latin typeface="Times New Roman" pitchFamily="18" charset="0"/>
                        </a:rPr>
                        <a:t>i</a:t>
                      </a:r>
                      <a:r>
                        <a:rPr lang="en-US" altLang="en-US" sz="1600" b="1" i="1" dirty="0" smtClean="0">
                          <a:latin typeface="Times New Roman" pitchFamily="18" charset="0"/>
                        </a:rPr>
                        <a:t>, m, p</a:t>
                      </a:r>
                      <a:r>
                        <a:rPr lang="en-US" altLang="en-US" sz="1600" b="1" dirty="0" smtClean="0">
                          <a:latin typeface="Times New Roman" pitchFamily="18" charset="0"/>
                        </a:rPr>
                        <a:t>}</a:t>
                      </a:r>
                      <a:endParaRPr lang="en-US" sz="1600" dirty="0">
                        <a:solidFill>
                          <a:schemeClr val="tx1"/>
                        </a:solidFill>
                        <a:latin typeface="Calibri" panose="020F0502020204030204" pitchFamily="34" charset="0"/>
                      </a:endParaRPr>
                    </a:p>
                  </a:txBody>
                  <a:tcPr marL="121920" marR="121920" marT="40796" marB="40796"/>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sz="1600" b="1" i="1" dirty="0" smtClean="0">
                          <a:latin typeface="Times New Roman" pitchFamily="18" charset="0"/>
                        </a:rPr>
                        <a:t>f, c, a, m, p</a:t>
                      </a:r>
                      <a:endParaRPr lang="en-US" altLang="en-US" sz="1600" b="1" dirty="0" smtClean="0">
                        <a:latin typeface="Times New Roman" pitchFamily="18" charset="0"/>
                      </a:endParaRPr>
                    </a:p>
                  </a:txBody>
                  <a:tcPr marL="121920" marR="121920" marT="40796" marB="40796"/>
                </a:tc>
              </a:tr>
              <a:tr h="330902">
                <a:tc>
                  <a:txBody>
                    <a:bodyPr/>
                    <a:lstStyle/>
                    <a:p>
                      <a:pPr algn="ctr"/>
                      <a:r>
                        <a:rPr lang="en-US" sz="1600" dirty="0" smtClean="0">
                          <a:solidFill>
                            <a:schemeClr val="tx1"/>
                          </a:solidFill>
                          <a:latin typeface="Calibri" panose="020F0502020204030204" pitchFamily="34" charset="0"/>
                        </a:rPr>
                        <a:t>200</a:t>
                      </a:r>
                      <a:endParaRPr lang="en-US" sz="1600" dirty="0">
                        <a:solidFill>
                          <a:schemeClr val="tx1"/>
                        </a:solidFill>
                        <a:latin typeface="Calibri" panose="020F0502020204030204" pitchFamily="34" charset="0"/>
                      </a:endParaRPr>
                    </a:p>
                  </a:txBody>
                  <a:tcPr marL="121920" marR="121920" marT="40796" marB="40796"/>
                </a:tc>
                <a:tc>
                  <a:txBody>
                    <a:bodyPr/>
                    <a:lstStyle/>
                    <a:p>
                      <a:pPr algn="ctr"/>
                      <a:r>
                        <a:rPr lang="en-US" altLang="en-US" sz="1600" b="1" dirty="0" smtClean="0">
                          <a:latin typeface="Times New Roman" pitchFamily="18" charset="0"/>
                        </a:rPr>
                        <a:t>{</a:t>
                      </a:r>
                      <a:r>
                        <a:rPr lang="en-US" altLang="en-US" sz="1600" b="1" i="1" dirty="0" smtClean="0">
                          <a:latin typeface="Times New Roman" pitchFamily="18" charset="0"/>
                        </a:rPr>
                        <a:t>a, b, c, f, l, m, o</a:t>
                      </a:r>
                      <a:r>
                        <a:rPr lang="en-US" altLang="en-US" sz="1600" b="1" dirty="0" smtClean="0">
                          <a:latin typeface="Times New Roman" pitchFamily="18" charset="0"/>
                        </a:rPr>
                        <a:t>}</a:t>
                      </a:r>
                      <a:r>
                        <a:rPr lang="en-US" altLang="en-US" sz="1600" b="1" i="1" dirty="0" smtClean="0">
                          <a:latin typeface="Times New Roman" pitchFamily="18" charset="0"/>
                        </a:rPr>
                        <a:t>	</a:t>
                      </a:r>
                      <a:endParaRPr lang="en-US" sz="1600" dirty="0">
                        <a:solidFill>
                          <a:schemeClr val="tx1"/>
                        </a:solidFill>
                        <a:latin typeface="Calibri" panose="020F0502020204030204" pitchFamily="34" charset="0"/>
                      </a:endParaRPr>
                    </a:p>
                  </a:txBody>
                  <a:tcPr marL="121920" marR="121920" marT="40796" marB="40796"/>
                </a:tc>
                <a:tc>
                  <a:txBody>
                    <a:bodyPr/>
                    <a:lstStyle/>
                    <a:p>
                      <a:pPr algn="ctr"/>
                      <a:r>
                        <a:rPr lang="en-US" altLang="en-US" sz="1600" b="1" i="1" dirty="0" smtClean="0">
                          <a:latin typeface="Times New Roman" pitchFamily="18" charset="0"/>
                        </a:rPr>
                        <a:t>f, c, a, b, m</a:t>
                      </a:r>
                      <a:endParaRPr lang="en-US" sz="1600" dirty="0">
                        <a:solidFill>
                          <a:schemeClr val="tx1"/>
                        </a:solidFill>
                        <a:latin typeface="Calibri" panose="020F0502020204030204" pitchFamily="34" charset="0"/>
                      </a:endParaRPr>
                    </a:p>
                  </a:txBody>
                  <a:tcPr marL="121920" marR="121920" marT="40796" marB="40796"/>
                </a:tc>
              </a:tr>
              <a:tr h="330902">
                <a:tc>
                  <a:txBody>
                    <a:bodyPr/>
                    <a:lstStyle/>
                    <a:p>
                      <a:pPr algn="ctr"/>
                      <a:r>
                        <a:rPr lang="en-US" sz="1600" dirty="0" smtClean="0">
                          <a:solidFill>
                            <a:schemeClr val="tx1"/>
                          </a:solidFill>
                          <a:latin typeface="Calibri" panose="020F0502020204030204" pitchFamily="34" charset="0"/>
                        </a:rPr>
                        <a:t>300</a:t>
                      </a:r>
                      <a:endParaRPr lang="en-US" sz="1600" dirty="0">
                        <a:solidFill>
                          <a:schemeClr val="tx1"/>
                        </a:solidFill>
                        <a:latin typeface="Calibri" panose="020F0502020204030204" pitchFamily="34" charset="0"/>
                      </a:endParaRPr>
                    </a:p>
                  </a:txBody>
                  <a:tcPr marL="121920" marR="121920" marT="40796" marB="40796"/>
                </a:tc>
                <a:tc>
                  <a:txBody>
                    <a:bodyPr/>
                    <a:lstStyle/>
                    <a:p>
                      <a:pPr algn="ctr"/>
                      <a:r>
                        <a:rPr lang="en-US" altLang="en-US" sz="1600" b="1" dirty="0" smtClean="0">
                          <a:latin typeface="Times New Roman" pitchFamily="18" charset="0"/>
                        </a:rPr>
                        <a:t>{</a:t>
                      </a:r>
                      <a:r>
                        <a:rPr lang="en-US" altLang="en-US" sz="1600" b="1" i="1" dirty="0" smtClean="0">
                          <a:latin typeface="Times New Roman" pitchFamily="18" charset="0"/>
                        </a:rPr>
                        <a:t>b, f, h, j, o, w</a:t>
                      </a:r>
                      <a:r>
                        <a:rPr lang="en-US" altLang="en-US" sz="1600" b="1" dirty="0" smtClean="0">
                          <a:latin typeface="Times New Roman" pitchFamily="18" charset="0"/>
                        </a:rPr>
                        <a:t>}</a:t>
                      </a:r>
                      <a:endParaRPr lang="en-US" sz="1600" dirty="0">
                        <a:solidFill>
                          <a:schemeClr val="tx1"/>
                        </a:solidFill>
                        <a:latin typeface="Calibri" panose="020F0502020204030204" pitchFamily="34" charset="0"/>
                      </a:endParaRPr>
                    </a:p>
                  </a:txBody>
                  <a:tcPr marL="121920" marR="121920" marT="40796" marB="40796"/>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sz="1600" b="1" i="1" dirty="0" smtClean="0">
                          <a:latin typeface="Times New Roman" pitchFamily="18" charset="0"/>
                        </a:rPr>
                        <a:t>f, b</a:t>
                      </a:r>
                      <a:endParaRPr lang="en-US" altLang="en-US" sz="1600" b="1" dirty="0" smtClean="0">
                        <a:latin typeface="Times New Roman" pitchFamily="18" charset="0"/>
                      </a:endParaRPr>
                    </a:p>
                  </a:txBody>
                  <a:tcPr marL="121920" marR="121920" marT="40796" marB="40796"/>
                </a:tc>
              </a:tr>
              <a:tr h="330902">
                <a:tc>
                  <a:txBody>
                    <a:bodyPr/>
                    <a:lstStyle/>
                    <a:p>
                      <a:pPr algn="ctr"/>
                      <a:r>
                        <a:rPr lang="en-US" sz="1600" dirty="0" smtClean="0">
                          <a:solidFill>
                            <a:schemeClr val="tx1"/>
                          </a:solidFill>
                          <a:latin typeface="Calibri" panose="020F0502020204030204" pitchFamily="34" charset="0"/>
                        </a:rPr>
                        <a:t>400</a:t>
                      </a:r>
                      <a:endParaRPr lang="en-US" sz="1600" dirty="0">
                        <a:solidFill>
                          <a:schemeClr val="tx1"/>
                        </a:solidFill>
                        <a:latin typeface="Calibri" panose="020F0502020204030204" pitchFamily="34" charset="0"/>
                      </a:endParaRPr>
                    </a:p>
                  </a:txBody>
                  <a:tcPr marL="121920" marR="121920" marT="40796" marB="40796"/>
                </a:tc>
                <a:tc>
                  <a:txBody>
                    <a:bodyPr/>
                    <a:lstStyle/>
                    <a:p>
                      <a:pPr algn="ctr"/>
                      <a:r>
                        <a:rPr lang="en-US" altLang="en-US" sz="1600" b="1" dirty="0" smtClean="0">
                          <a:latin typeface="Times New Roman" pitchFamily="18" charset="0"/>
                        </a:rPr>
                        <a:t>{</a:t>
                      </a:r>
                      <a:r>
                        <a:rPr lang="en-US" altLang="en-US" sz="1600" b="1" i="1" dirty="0" smtClean="0">
                          <a:latin typeface="Times New Roman" pitchFamily="18" charset="0"/>
                        </a:rPr>
                        <a:t>b, c, k, s, p</a:t>
                      </a:r>
                      <a:r>
                        <a:rPr lang="en-US" altLang="en-US" sz="1600" b="1" dirty="0" smtClean="0">
                          <a:latin typeface="Times New Roman" pitchFamily="18" charset="0"/>
                        </a:rPr>
                        <a:t>}</a:t>
                      </a:r>
                      <a:endParaRPr lang="en-US" sz="1600" dirty="0">
                        <a:solidFill>
                          <a:schemeClr val="tx1"/>
                        </a:solidFill>
                        <a:latin typeface="Calibri" panose="020F0502020204030204" pitchFamily="34" charset="0"/>
                      </a:endParaRPr>
                    </a:p>
                  </a:txBody>
                  <a:tcPr marL="121920" marR="121920" marT="40796" marB="40796"/>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sz="1600" b="1" i="1" dirty="0" smtClean="0">
                          <a:latin typeface="Times New Roman" pitchFamily="18" charset="0"/>
                        </a:rPr>
                        <a:t>c, b, p</a:t>
                      </a:r>
                      <a:endParaRPr lang="en-US" altLang="en-US" sz="1600" b="1" dirty="0" smtClean="0">
                        <a:latin typeface="Times New Roman" pitchFamily="18" charset="0"/>
                      </a:endParaRPr>
                    </a:p>
                  </a:txBody>
                  <a:tcPr marL="121920" marR="121920" marT="40796" marB="40796"/>
                </a:tc>
              </a:tr>
              <a:tr h="326369">
                <a:tc>
                  <a:txBody>
                    <a:bodyPr/>
                    <a:lstStyle/>
                    <a:p>
                      <a:pPr algn="ctr"/>
                      <a:r>
                        <a:rPr lang="en-US" sz="1600" dirty="0" smtClean="0">
                          <a:solidFill>
                            <a:schemeClr val="tx1"/>
                          </a:solidFill>
                          <a:latin typeface="Calibri" panose="020F0502020204030204" pitchFamily="34" charset="0"/>
                        </a:rPr>
                        <a:t>500</a:t>
                      </a:r>
                      <a:endParaRPr lang="en-US" sz="1600" dirty="0">
                        <a:solidFill>
                          <a:schemeClr val="tx1"/>
                        </a:solidFill>
                        <a:latin typeface="Calibri" panose="020F0502020204030204" pitchFamily="34" charset="0"/>
                      </a:endParaRPr>
                    </a:p>
                  </a:txBody>
                  <a:tcPr marL="121920" marR="121920" marT="40796" marB="40796"/>
                </a:tc>
                <a:tc>
                  <a:txBody>
                    <a:bodyPr/>
                    <a:lstStyle/>
                    <a:p>
                      <a:pPr algn="ctr"/>
                      <a:r>
                        <a:rPr lang="en-US" altLang="en-US" sz="1600" b="1" dirty="0" smtClean="0">
                          <a:latin typeface="Times New Roman" pitchFamily="18" charset="0"/>
                        </a:rPr>
                        <a:t>{</a:t>
                      </a:r>
                      <a:r>
                        <a:rPr lang="en-US" altLang="en-US" sz="1600" b="1" i="1" dirty="0" smtClean="0">
                          <a:latin typeface="Times New Roman" pitchFamily="18" charset="0"/>
                        </a:rPr>
                        <a:t>a, f, c, e, l, p, m, n</a:t>
                      </a:r>
                      <a:r>
                        <a:rPr lang="en-US" altLang="en-US" sz="1600" b="1" dirty="0" smtClean="0">
                          <a:latin typeface="Times New Roman" pitchFamily="18" charset="0"/>
                        </a:rPr>
                        <a:t>}</a:t>
                      </a:r>
                      <a:endParaRPr lang="en-US" sz="1600" dirty="0">
                        <a:solidFill>
                          <a:schemeClr val="tx1"/>
                        </a:solidFill>
                        <a:latin typeface="Calibri" panose="020F0502020204030204" pitchFamily="34" charset="0"/>
                      </a:endParaRPr>
                    </a:p>
                  </a:txBody>
                  <a:tcPr marL="121920" marR="121920" marT="40796" marB="40796"/>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sz="1600" b="1" i="1" dirty="0" smtClean="0">
                          <a:latin typeface="Times New Roman" pitchFamily="18" charset="0"/>
                        </a:rPr>
                        <a:t>f, c, a, m, p</a:t>
                      </a:r>
                      <a:endParaRPr lang="en-US" altLang="en-US" sz="1600" b="1" dirty="0" smtClean="0">
                        <a:latin typeface="Times New Roman" pitchFamily="18" charset="0"/>
                      </a:endParaRPr>
                    </a:p>
                  </a:txBody>
                  <a:tcPr marL="121920" marR="121920" marT="40796" marB="40796"/>
                </a:tc>
              </a:tr>
            </a:tbl>
          </a:graphicData>
        </a:graphic>
      </p:graphicFrame>
      <p:sp>
        <p:nvSpPr>
          <p:cNvPr id="27720" name="Text Box 42"/>
          <p:cNvSpPr txBox="1">
            <a:spLocks noChangeArrowheads="1"/>
          </p:cNvSpPr>
          <p:nvPr/>
        </p:nvSpPr>
        <p:spPr bwMode="auto">
          <a:xfrm>
            <a:off x="2189872" y="3955119"/>
            <a:ext cx="3026791" cy="430887"/>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spcBef>
                <a:spcPct val="0"/>
              </a:spcBef>
              <a:buClrTx/>
              <a:buSzTx/>
              <a:buFontTx/>
              <a:buNone/>
            </a:pPr>
            <a:r>
              <a:rPr lang="en-US" altLang="en-US" sz="2200" dirty="0">
                <a:solidFill>
                  <a:srgbClr val="000000"/>
                </a:solidFill>
              </a:rPr>
              <a:t>f:4, a:3, c:4, b:3, m:3, p:3</a:t>
            </a:r>
          </a:p>
        </p:txBody>
      </p:sp>
      <p:sp>
        <p:nvSpPr>
          <p:cNvPr id="4" name="TextBox 3"/>
          <p:cNvSpPr txBox="1"/>
          <p:nvPr/>
        </p:nvSpPr>
        <p:spPr>
          <a:xfrm>
            <a:off x="6733114" y="3346011"/>
            <a:ext cx="1853289" cy="400050"/>
          </a:xfrm>
          <a:prstGeom prst="rect">
            <a:avLst/>
          </a:prstGeom>
          <a:solidFill>
            <a:schemeClr val="accent2">
              <a:lumMod val="40000"/>
              <a:lumOff val="60000"/>
            </a:schemeClr>
          </a:solidFill>
        </p:spPr>
        <p:txBody>
          <a:bodyPr wrap="square">
            <a:spAutoFit/>
          </a:bodyPr>
          <a:lstStyle/>
          <a:p>
            <a:pPr algn="ctr">
              <a:defRPr/>
            </a:pPr>
            <a:r>
              <a:rPr lang="en-US" sz="2000" b="1" dirty="0">
                <a:solidFill>
                  <a:srgbClr val="000000"/>
                </a:solidFill>
              </a:rPr>
              <a:t>Header Table</a:t>
            </a:r>
          </a:p>
        </p:txBody>
      </p:sp>
      <p:sp>
        <p:nvSpPr>
          <p:cNvPr id="27687" name="Text Box 39"/>
          <p:cNvSpPr txBox="1">
            <a:spLocks noChangeArrowheads="1"/>
          </p:cNvSpPr>
          <p:nvPr/>
        </p:nvSpPr>
        <p:spPr bwMode="auto">
          <a:xfrm>
            <a:off x="2428363" y="3678120"/>
            <a:ext cx="2300270" cy="276999"/>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lgn="ctr">
              <a:lnSpc>
                <a:spcPct val="60000"/>
              </a:lnSpc>
              <a:spcBef>
                <a:spcPct val="50000"/>
              </a:spcBef>
              <a:buClrTx/>
              <a:buSzTx/>
              <a:buFontTx/>
              <a:buNone/>
            </a:pPr>
            <a:r>
              <a:rPr lang="en-US" altLang="en-US" sz="2000" b="1" dirty="0">
                <a:solidFill>
                  <a:srgbClr val="000000"/>
                </a:solidFill>
              </a:rPr>
              <a:t>Let </a:t>
            </a:r>
            <a:r>
              <a:rPr lang="en-US" altLang="en-US" sz="2000" b="1" dirty="0" err="1">
                <a:solidFill>
                  <a:srgbClr val="000000"/>
                </a:solidFill>
              </a:rPr>
              <a:t>min_support</a:t>
            </a:r>
            <a:r>
              <a:rPr lang="en-US" altLang="en-US" sz="2000" b="1" dirty="0">
                <a:solidFill>
                  <a:srgbClr val="000000"/>
                </a:solidFill>
              </a:rPr>
              <a:t> = 3</a:t>
            </a:r>
            <a:endParaRPr lang="en-US" altLang="en-US" b="1" u="sng" dirty="0">
              <a:solidFill>
                <a:srgbClr val="000000"/>
              </a:solidFill>
            </a:endParaRPr>
          </a:p>
        </p:txBody>
      </p:sp>
      <p:sp>
        <p:nvSpPr>
          <p:cNvPr id="14" name="TextBox 13"/>
          <p:cNvSpPr txBox="1"/>
          <p:nvPr/>
        </p:nvSpPr>
        <p:spPr>
          <a:xfrm>
            <a:off x="9442609" y="2190395"/>
            <a:ext cx="2263339" cy="677108"/>
          </a:xfrm>
          <a:prstGeom prst="rect">
            <a:avLst/>
          </a:prstGeom>
          <a:solidFill>
            <a:srgbClr val="FFC000"/>
          </a:solidFill>
        </p:spPr>
        <p:txBody>
          <a:bodyPr wrap="square" rtlCol="0">
            <a:spAutoFit/>
          </a:bodyPr>
          <a:lstStyle/>
          <a:p>
            <a:pPr algn="ctr"/>
            <a:r>
              <a:rPr lang="en-US" dirty="0" smtClean="0">
                <a:solidFill>
                  <a:srgbClr val="000000"/>
                </a:solidFill>
              </a:rPr>
              <a:t>After inserting all the frequent </a:t>
            </a:r>
            <a:r>
              <a:rPr lang="en-US" dirty="0" err="1" smtClean="0">
                <a:solidFill>
                  <a:srgbClr val="000000"/>
                </a:solidFill>
              </a:rPr>
              <a:t>itemlists</a:t>
            </a:r>
            <a:endParaRPr lang="en-US" dirty="0">
              <a:solidFill>
                <a:srgbClr val="000000"/>
              </a:solidFill>
            </a:endParaRPr>
          </a:p>
        </p:txBody>
      </p:sp>
      <p:grpSp>
        <p:nvGrpSpPr>
          <p:cNvPr id="34" name="Group 6"/>
          <p:cNvGrpSpPr>
            <a:grpSpLocks/>
          </p:cNvGrpSpPr>
          <p:nvPr/>
        </p:nvGrpSpPr>
        <p:grpSpPr bwMode="auto">
          <a:xfrm>
            <a:off x="8229599" y="2962276"/>
            <a:ext cx="3319548" cy="3614233"/>
            <a:chOff x="6172199" y="2962813"/>
            <a:chExt cx="2489240" cy="3614233"/>
          </a:xfrm>
        </p:grpSpPr>
        <p:sp>
          <p:nvSpPr>
            <p:cNvPr id="35" name="Text Box 4"/>
            <p:cNvSpPr txBox="1">
              <a:spLocks noChangeArrowheads="1"/>
            </p:cNvSpPr>
            <p:nvPr/>
          </p:nvSpPr>
          <p:spPr bwMode="auto">
            <a:xfrm>
              <a:off x="7822393" y="2962813"/>
              <a:ext cx="323591" cy="400110"/>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spcBef>
                  <a:spcPct val="0"/>
                </a:spcBef>
                <a:buClrTx/>
                <a:buSzTx/>
                <a:buFontTx/>
                <a:buNone/>
              </a:pPr>
              <a:r>
                <a:rPr lang="en-US" altLang="en-US" sz="2000">
                  <a:solidFill>
                    <a:srgbClr val="000000"/>
                  </a:solidFill>
                  <a:latin typeface="Times New Roman" pitchFamily="18" charset="0"/>
                </a:rPr>
                <a:t>{}</a:t>
              </a:r>
            </a:p>
          </p:txBody>
        </p:sp>
        <p:sp>
          <p:nvSpPr>
            <p:cNvPr id="36" name="Text Box 5"/>
            <p:cNvSpPr txBox="1">
              <a:spLocks noChangeArrowheads="1"/>
            </p:cNvSpPr>
            <p:nvPr/>
          </p:nvSpPr>
          <p:spPr bwMode="auto">
            <a:xfrm>
              <a:off x="7371599" y="3670345"/>
              <a:ext cx="351239" cy="400110"/>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spcBef>
                  <a:spcPct val="0"/>
                </a:spcBef>
                <a:buClrTx/>
                <a:buSzTx/>
                <a:buFontTx/>
                <a:buNone/>
              </a:pPr>
              <a:r>
                <a:rPr lang="en-US" altLang="en-US" sz="2000" i="1" dirty="0">
                  <a:solidFill>
                    <a:srgbClr val="000000"/>
                  </a:solidFill>
                  <a:latin typeface="Times New Roman" pitchFamily="18" charset="0"/>
                </a:rPr>
                <a:t>f:4</a:t>
              </a:r>
            </a:p>
          </p:txBody>
        </p:sp>
        <p:sp>
          <p:nvSpPr>
            <p:cNvPr id="38" name="Text Box 6"/>
            <p:cNvSpPr txBox="1">
              <a:spLocks noChangeArrowheads="1"/>
            </p:cNvSpPr>
            <p:nvPr/>
          </p:nvSpPr>
          <p:spPr bwMode="auto">
            <a:xfrm>
              <a:off x="8273187" y="3670345"/>
              <a:ext cx="383694" cy="400110"/>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spcBef>
                  <a:spcPct val="0"/>
                </a:spcBef>
                <a:buClrTx/>
                <a:buSzTx/>
                <a:buFontTx/>
                <a:buNone/>
              </a:pPr>
              <a:r>
                <a:rPr lang="en-US" altLang="en-US" sz="2000" i="1">
                  <a:solidFill>
                    <a:srgbClr val="000000"/>
                  </a:solidFill>
                  <a:latin typeface="Times New Roman" pitchFamily="18" charset="0"/>
                </a:rPr>
                <a:t>c:1</a:t>
              </a:r>
            </a:p>
          </p:txBody>
        </p:sp>
        <p:sp>
          <p:nvSpPr>
            <p:cNvPr id="41" name="Text Box 7"/>
            <p:cNvSpPr txBox="1">
              <a:spLocks noChangeArrowheads="1"/>
            </p:cNvSpPr>
            <p:nvPr/>
          </p:nvSpPr>
          <p:spPr bwMode="auto">
            <a:xfrm>
              <a:off x="8266926" y="4296176"/>
              <a:ext cx="394513" cy="400110"/>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spcBef>
                  <a:spcPct val="0"/>
                </a:spcBef>
                <a:buClrTx/>
                <a:buSzTx/>
                <a:buFontTx/>
                <a:buNone/>
              </a:pPr>
              <a:r>
                <a:rPr lang="en-US" altLang="en-US" sz="2000" i="1">
                  <a:solidFill>
                    <a:srgbClr val="000000"/>
                  </a:solidFill>
                  <a:latin typeface="Times New Roman" pitchFamily="18" charset="0"/>
                </a:rPr>
                <a:t>b:1</a:t>
              </a:r>
            </a:p>
          </p:txBody>
        </p:sp>
        <p:sp>
          <p:nvSpPr>
            <p:cNvPr id="53" name="Text Box 8"/>
            <p:cNvSpPr txBox="1">
              <a:spLocks noChangeArrowheads="1"/>
            </p:cNvSpPr>
            <p:nvPr/>
          </p:nvSpPr>
          <p:spPr bwMode="auto">
            <a:xfrm>
              <a:off x="8266926" y="4922007"/>
              <a:ext cx="394513" cy="400110"/>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spcBef>
                  <a:spcPct val="0"/>
                </a:spcBef>
                <a:buClrTx/>
                <a:buSzTx/>
                <a:buFontTx/>
                <a:buNone/>
              </a:pPr>
              <a:r>
                <a:rPr lang="en-US" altLang="en-US" sz="2000" i="1">
                  <a:solidFill>
                    <a:srgbClr val="000000"/>
                  </a:solidFill>
                  <a:latin typeface="Times New Roman" pitchFamily="18" charset="0"/>
                </a:rPr>
                <a:t>p:1</a:t>
              </a:r>
            </a:p>
          </p:txBody>
        </p:sp>
        <p:cxnSp>
          <p:nvCxnSpPr>
            <p:cNvPr id="56" name="AutoShape 9"/>
            <p:cNvCxnSpPr>
              <a:cxnSpLocks noChangeShapeType="1"/>
              <a:stCxn id="38" idx="2"/>
              <a:endCxn id="41" idx="0"/>
            </p:cNvCxnSpPr>
            <p:nvPr/>
          </p:nvCxnSpPr>
          <p:spPr bwMode="auto">
            <a:xfrm flipH="1">
              <a:off x="8464182" y="4070455"/>
              <a:ext cx="853" cy="225721"/>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cxnSp>
          <p:nvCxnSpPr>
            <p:cNvPr id="57" name="AutoShape 10"/>
            <p:cNvCxnSpPr>
              <a:cxnSpLocks noChangeShapeType="1"/>
              <a:stCxn id="41" idx="2"/>
              <a:endCxn id="53" idx="0"/>
            </p:cNvCxnSpPr>
            <p:nvPr/>
          </p:nvCxnSpPr>
          <p:spPr bwMode="auto">
            <a:xfrm>
              <a:off x="8464183" y="4696286"/>
              <a:ext cx="0" cy="225721"/>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cxnSp>
          <p:nvCxnSpPr>
            <p:cNvPr id="61" name="AutoShape 11"/>
            <p:cNvCxnSpPr>
              <a:cxnSpLocks noChangeShapeType="1"/>
              <a:stCxn id="35" idx="2"/>
              <a:endCxn id="38" idx="0"/>
            </p:cNvCxnSpPr>
            <p:nvPr/>
          </p:nvCxnSpPr>
          <p:spPr bwMode="auto">
            <a:xfrm>
              <a:off x="7984188" y="3362923"/>
              <a:ext cx="480846" cy="307422"/>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cxnSp>
          <p:nvCxnSpPr>
            <p:cNvPr id="62" name="AutoShape 12"/>
            <p:cNvCxnSpPr>
              <a:cxnSpLocks noChangeShapeType="1"/>
              <a:stCxn id="35" idx="2"/>
              <a:endCxn id="36" idx="0"/>
            </p:cNvCxnSpPr>
            <p:nvPr/>
          </p:nvCxnSpPr>
          <p:spPr bwMode="auto">
            <a:xfrm flipH="1">
              <a:off x="7547218" y="3362923"/>
              <a:ext cx="436970" cy="307422"/>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sp>
          <p:nvSpPr>
            <p:cNvPr id="63" name="Text Box 13"/>
            <p:cNvSpPr txBox="1">
              <a:spLocks noChangeArrowheads="1"/>
            </p:cNvSpPr>
            <p:nvPr/>
          </p:nvSpPr>
          <p:spPr bwMode="auto">
            <a:xfrm>
              <a:off x="7672128" y="4296176"/>
              <a:ext cx="394513" cy="400110"/>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spcBef>
                  <a:spcPct val="0"/>
                </a:spcBef>
                <a:buClrTx/>
                <a:buSzTx/>
                <a:buFontTx/>
                <a:buNone/>
              </a:pPr>
              <a:r>
                <a:rPr lang="en-US" altLang="en-US" sz="2000" i="1">
                  <a:solidFill>
                    <a:srgbClr val="000000"/>
                  </a:solidFill>
                  <a:latin typeface="Times New Roman" pitchFamily="18" charset="0"/>
                </a:rPr>
                <a:t>b:1</a:t>
              </a:r>
            </a:p>
          </p:txBody>
        </p:sp>
        <p:sp>
          <p:nvSpPr>
            <p:cNvPr id="64" name="Text Box 14"/>
            <p:cNvSpPr txBox="1">
              <a:spLocks noChangeArrowheads="1"/>
            </p:cNvSpPr>
            <p:nvPr/>
          </p:nvSpPr>
          <p:spPr bwMode="auto">
            <a:xfrm>
              <a:off x="7078897" y="4296176"/>
              <a:ext cx="383694" cy="400110"/>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spcBef>
                  <a:spcPct val="0"/>
                </a:spcBef>
                <a:buClrTx/>
                <a:buSzTx/>
                <a:buFontTx/>
                <a:buNone/>
              </a:pPr>
              <a:r>
                <a:rPr lang="en-US" altLang="en-US" sz="2000" i="1">
                  <a:solidFill>
                    <a:srgbClr val="000000"/>
                  </a:solidFill>
                  <a:latin typeface="Times New Roman" pitchFamily="18" charset="0"/>
                </a:rPr>
                <a:t>c:3</a:t>
              </a:r>
            </a:p>
          </p:txBody>
        </p:sp>
        <p:cxnSp>
          <p:nvCxnSpPr>
            <p:cNvPr id="65" name="AutoShape 15"/>
            <p:cNvCxnSpPr>
              <a:cxnSpLocks noChangeShapeType="1"/>
              <a:stCxn id="36" idx="2"/>
              <a:endCxn id="64" idx="0"/>
            </p:cNvCxnSpPr>
            <p:nvPr/>
          </p:nvCxnSpPr>
          <p:spPr bwMode="auto">
            <a:xfrm flipH="1">
              <a:off x="7270745" y="4070455"/>
              <a:ext cx="276474" cy="225721"/>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cxnSp>
          <p:nvCxnSpPr>
            <p:cNvPr id="66" name="AutoShape 16"/>
            <p:cNvCxnSpPr>
              <a:cxnSpLocks noChangeShapeType="1"/>
              <a:stCxn id="36" idx="2"/>
              <a:endCxn id="63" idx="0"/>
            </p:cNvCxnSpPr>
            <p:nvPr/>
          </p:nvCxnSpPr>
          <p:spPr bwMode="auto">
            <a:xfrm>
              <a:off x="7547218" y="4070455"/>
              <a:ext cx="322166" cy="225721"/>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sp>
          <p:nvSpPr>
            <p:cNvPr id="67" name="Text Box 17"/>
            <p:cNvSpPr txBox="1">
              <a:spLocks noChangeArrowheads="1"/>
            </p:cNvSpPr>
            <p:nvPr/>
          </p:nvSpPr>
          <p:spPr bwMode="auto">
            <a:xfrm>
              <a:off x="7069505" y="4922007"/>
              <a:ext cx="394513" cy="400110"/>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spcBef>
                  <a:spcPct val="0"/>
                </a:spcBef>
                <a:buClrTx/>
                <a:buSzTx/>
                <a:buFontTx/>
                <a:buNone/>
              </a:pPr>
              <a:r>
                <a:rPr lang="en-US" altLang="en-US" sz="2000" i="1">
                  <a:solidFill>
                    <a:srgbClr val="000000"/>
                  </a:solidFill>
                  <a:latin typeface="Times New Roman" pitchFamily="18" charset="0"/>
                </a:rPr>
                <a:t>a:3</a:t>
              </a:r>
            </a:p>
          </p:txBody>
        </p:sp>
        <p:sp>
          <p:nvSpPr>
            <p:cNvPr id="69" name="Text Box 18"/>
            <p:cNvSpPr txBox="1">
              <a:spLocks noChangeArrowheads="1"/>
            </p:cNvSpPr>
            <p:nvPr/>
          </p:nvSpPr>
          <p:spPr bwMode="auto">
            <a:xfrm>
              <a:off x="7446732" y="5551105"/>
              <a:ext cx="394513" cy="400110"/>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spcBef>
                  <a:spcPct val="0"/>
                </a:spcBef>
                <a:buClrTx/>
                <a:buSzTx/>
                <a:buFontTx/>
                <a:buNone/>
              </a:pPr>
              <a:r>
                <a:rPr lang="en-US" altLang="en-US" sz="2000" i="1" dirty="0">
                  <a:solidFill>
                    <a:srgbClr val="000000"/>
                  </a:solidFill>
                  <a:latin typeface="Times New Roman" pitchFamily="18" charset="0"/>
                </a:rPr>
                <a:t>b:1</a:t>
              </a:r>
            </a:p>
          </p:txBody>
        </p:sp>
        <p:sp>
          <p:nvSpPr>
            <p:cNvPr id="70" name="Text Box 19"/>
            <p:cNvSpPr txBox="1">
              <a:spLocks noChangeArrowheads="1"/>
            </p:cNvSpPr>
            <p:nvPr/>
          </p:nvSpPr>
          <p:spPr bwMode="auto">
            <a:xfrm>
              <a:off x="6779933" y="5551105"/>
              <a:ext cx="437786" cy="400110"/>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spcBef>
                  <a:spcPct val="0"/>
                </a:spcBef>
                <a:buClrTx/>
                <a:buSzTx/>
                <a:buFontTx/>
                <a:buNone/>
              </a:pPr>
              <a:r>
                <a:rPr lang="en-US" altLang="en-US" sz="2000" i="1">
                  <a:solidFill>
                    <a:srgbClr val="000000"/>
                  </a:solidFill>
                  <a:latin typeface="Times New Roman" pitchFamily="18" charset="0"/>
                </a:rPr>
                <a:t>m:2</a:t>
              </a:r>
            </a:p>
          </p:txBody>
        </p:sp>
        <p:sp>
          <p:nvSpPr>
            <p:cNvPr id="71" name="Text Box 20"/>
            <p:cNvSpPr txBox="1">
              <a:spLocks noChangeArrowheads="1"/>
            </p:cNvSpPr>
            <p:nvPr/>
          </p:nvSpPr>
          <p:spPr bwMode="auto">
            <a:xfrm>
              <a:off x="6808107" y="6176936"/>
              <a:ext cx="394513" cy="400110"/>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spcBef>
                  <a:spcPct val="0"/>
                </a:spcBef>
                <a:buClrTx/>
                <a:buSzTx/>
                <a:buFontTx/>
                <a:buNone/>
              </a:pPr>
              <a:r>
                <a:rPr lang="en-US" altLang="en-US" sz="2000" i="1">
                  <a:solidFill>
                    <a:srgbClr val="000000"/>
                  </a:solidFill>
                  <a:latin typeface="Times New Roman" pitchFamily="18" charset="0"/>
                </a:rPr>
                <a:t>p:2</a:t>
              </a:r>
            </a:p>
          </p:txBody>
        </p:sp>
        <p:cxnSp>
          <p:nvCxnSpPr>
            <p:cNvPr id="72" name="AutoShape 21"/>
            <p:cNvCxnSpPr>
              <a:cxnSpLocks noChangeShapeType="1"/>
              <a:stCxn id="64" idx="2"/>
              <a:endCxn id="67" idx="0"/>
            </p:cNvCxnSpPr>
            <p:nvPr/>
          </p:nvCxnSpPr>
          <p:spPr bwMode="auto">
            <a:xfrm flipH="1">
              <a:off x="7266761" y="4696286"/>
              <a:ext cx="3983" cy="225721"/>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cxnSp>
          <p:nvCxnSpPr>
            <p:cNvPr id="73" name="AutoShape 22"/>
            <p:cNvCxnSpPr>
              <a:cxnSpLocks noChangeShapeType="1"/>
              <a:stCxn id="67" idx="2"/>
              <a:endCxn id="70" idx="0"/>
            </p:cNvCxnSpPr>
            <p:nvPr/>
          </p:nvCxnSpPr>
          <p:spPr bwMode="auto">
            <a:xfrm flipH="1">
              <a:off x="6998826" y="5322117"/>
              <a:ext cx="267935" cy="228988"/>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cxnSp>
          <p:nvCxnSpPr>
            <p:cNvPr id="74" name="AutoShape 23"/>
            <p:cNvCxnSpPr>
              <a:cxnSpLocks noChangeShapeType="1"/>
              <a:stCxn id="67" idx="2"/>
              <a:endCxn id="69" idx="0"/>
            </p:cNvCxnSpPr>
            <p:nvPr/>
          </p:nvCxnSpPr>
          <p:spPr bwMode="auto">
            <a:xfrm>
              <a:off x="7266761" y="5322117"/>
              <a:ext cx="377227" cy="228988"/>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cxnSp>
          <p:nvCxnSpPr>
            <p:cNvPr id="75" name="AutoShape 24"/>
            <p:cNvCxnSpPr>
              <a:cxnSpLocks noChangeShapeType="1"/>
              <a:stCxn id="70" idx="2"/>
              <a:endCxn id="71" idx="0"/>
            </p:cNvCxnSpPr>
            <p:nvPr/>
          </p:nvCxnSpPr>
          <p:spPr bwMode="auto">
            <a:xfrm>
              <a:off x="6998826" y="5951215"/>
              <a:ext cx="6537" cy="225721"/>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sp>
          <p:nvSpPr>
            <p:cNvPr id="76" name="Text Box 25"/>
            <p:cNvSpPr txBox="1">
              <a:spLocks noChangeArrowheads="1"/>
            </p:cNvSpPr>
            <p:nvPr/>
          </p:nvSpPr>
          <p:spPr bwMode="auto">
            <a:xfrm>
              <a:off x="7418557" y="6176936"/>
              <a:ext cx="437786" cy="400110"/>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spcBef>
                  <a:spcPct val="0"/>
                </a:spcBef>
                <a:buClrTx/>
                <a:buSzTx/>
                <a:buFontTx/>
                <a:buNone/>
              </a:pPr>
              <a:r>
                <a:rPr lang="en-US" altLang="en-US" sz="2000" i="1">
                  <a:solidFill>
                    <a:srgbClr val="000000"/>
                  </a:solidFill>
                  <a:latin typeface="Times New Roman" pitchFamily="18" charset="0"/>
                </a:rPr>
                <a:t>m:1</a:t>
              </a:r>
            </a:p>
          </p:txBody>
        </p:sp>
        <p:cxnSp>
          <p:nvCxnSpPr>
            <p:cNvPr id="77" name="AutoShape 26"/>
            <p:cNvCxnSpPr>
              <a:cxnSpLocks noChangeShapeType="1"/>
              <a:stCxn id="69" idx="2"/>
              <a:endCxn id="76" idx="0"/>
            </p:cNvCxnSpPr>
            <p:nvPr/>
          </p:nvCxnSpPr>
          <p:spPr bwMode="auto">
            <a:xfrm flipH="1">
              <a:off x="7637451" y="5951215"/>
              <a:ext cx="6538" cy="225721"/>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sp>
          <p:nvSpPr>
            <p:cNvPr id="78" name="Freeform 28"/>
            <p:cNvSpPr>
              <a:spLocks/>
            </p:cNvSpPr>
            <p:nvPr/>
          </p:nvSpPr>
          <p:spPr bwMode="auto">
            <a:xfrm>
              <a:off x="6248400" y="3892572"/>
              <a:ext cx="1190506" cy="657740"/>
            </a:xfrm>
            <a:custGeom>
              <a:avLst/>
              <a:gdLst>
                <a:gd name="T0" fmla="*/ 0 w 672"/>
                <a:gd name="T1" fmla="*/ 2147483647 h 240"/>
                <a:gd name="T2" fmla="*/ 2147483647 w 672"/>
                <a:gd name="T3" fmla="*/ 2147483647 h 240"/>
                <a:gd name="T4" fmla="*/ 2147483647 w 672"/>
                <a:gd name="T5" fmla="*/ 2147483647 h 240"/>
                <a:gd name="T6" fmla="*/ 2147483647 w 672"/>
                <a:gd name="T7" fmla="*/ 0 h 240"/>
                <a:gd name="T8" fmla="*/ 0 60000 65536"/>
                <a:gd name="T9" fmla="*/ 0 60000 65536"/>
                <a:gd name="T10" fmla="*/ 0 60000 65536"/>
                <a:gd name="T11" fmla="*/ 0 60000 65536"/>
                <a:gd name="T12" fmla="*/ 0 w 672"/>
                <a:gd name="T13" fmla="*/ 0 h 240"/>
                <a:gd name="T14" fmla="*/ 672 w 672"/>
                <a:gd name="T15" fmla="*/ 240 h 240"/>
              </a:gdLst>
              <a:ahLst/>
              <a:cxnLst>
                <a:cxn ang="T8">
                  <a:pos x="T0" y="T1"/>
                </a:cxn>
                <a:cxn ang="T9">
                  <a:pos x="T2" y="T3"/>
                </a:cxn>
                <a:cxn ang="T10">
                  <a:pos x="T4" y="T5"/>
                </a:cxn>
                <a:cxn ang="T11">
                  <a:pos x="T6" y="T7"/>
                </a:cxn>
              </a:cxnLst>
              <a:rect l="T12" t="T13" r="T14" b="T15"/>
              <a:pathLst>
                <a:path w="672" h="240">
                  <a:moveTo>
                    <a:pt x="0" y="240"/>
                  </a:moveTo>
                  <a:cubicBezTo>
                    <a:pt x="108" y="232"/>
                    <a:pt x="216" y="224"/>
                    <a:pt x="288" y="192"/>
                  </a:cubicBezTo>
                  <a:cubicBezTo>
                    <a:pt x="360" y="160"/>
                    <a:pt x="368" y="80"/>
                    <a:pt x="432" y="48"/>
                  </a:cubicBezTo>
                  <a:cubicBezTo>
                    <a:pt x="496" y="16"/>
                    <a:pt x="584" y="8"/>
                    <a:pt x="672" y="0"/>
                  </a:cubicBezTo>
                </a:path>
              </a:pathLst>
            </a:custGeom>
            <a:noFill/>
            <a:ln w="12700">
              <a:solidFill>
                <a:schemeClr val="tx2"/>
              </a:solidFill>
              <a:prstDash val="lgDash"/>
              <a:round/>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79" name="Freeform 30"/>
            <p:cNvSpPr>
              <a:spLocks/>
            </p:cNvSpPr>
            <p:nvPr/>
          </p:nvSpPr>
          <p:spPr bwMode="auto">
            <a:xfrm>
              <a:off x="7462592" y="3892572"/>
              <a:ext cx="802769" cy="627465"/>
            </a:xfrm>
            <a:custGeom>
              <a:avLst/>
              <a:gdLst>
                <a:gd name="T0" fmla="*/ 0 w 480"/>
                <a:gd name="T1" fmla="*/ 2147483647 h 384"/>
                <a:gd name="T2" fmla="*/ 2147483647 w 480"/>
                <a:gd name="T3" fmla="*/ 2147483647 h 384"/>
                <a:gd name="T4" fmla="*/ 2147483647 w 480"/>
                <a:gd name="T5" fmla="*/ 2147483647 h 384"/>
                <a:gd name="T6" fmla="*/ 2147483647 w 480"/>
                <a:gd name="T7" fmla="*/ 0 h 384"/>
                <a:gd name="T8" fmla="*/ 0 60000 65536"/>
                <a:gd name="T9" fmla="*/ 0 60000 65536"/>
                <a:gd name="T10" fmla="*/ 0 60000 65536"/>
                <a:gd name="T11" fmla="*/ 0 60000 65536"/>
                <a:gd name="T12" fmla="*/ 0 w 480"/>
                <a:gd name="T13" fmla="*/ 0 h 384"/>
                <a:gd name="T14" fmla="*/ 480 w 480"/>
                <a:gd name="T15" fmla="*/ 384 h 384"/>
              </a:gdLst>
              <a:ahLst/>
              <a:cxnLst>
                <a:cxn ang="T8">
                  <a:pos x="T0" y="T1"/>
                </a:cxn>
                <a:cxn ang="T9">
                  <a:pos x="T2" y="T3"/>
                </a:cxn>
                <a:cxn ang="T10">
                  <a:pos x="T4" y="T5"/>
                </a:cxn>
                <a:cxn ang="T11">
                  <a:pos x="T6" y="T7"/>
                </a:cxn>
              </a:cxnLst>
              <a:rect l="T12" t="T13" r="T14" b="T15"/>
              <a:pathLst>
                <a:path w="480" h="384">
                  <a:moveTo>
                    <a:pt x="0" y="384"/>
                  </a:moveTo>
                  <a:cubicBezTo>
                    <a:pt x="4" y="384"/>
                    <a:pt x="8" y="384"/>
                    <a:pt x="48" y="336"/>
                  </a:cubicBezTo>
                  <a:cubicBezTo>
                    <a:pt x="88" y="288"/>
                    <a:pt x="168" y="152"/>
                    <a:pt x="240" y="96"/>
                  </a:cubicBezTo>
                  <a:cubicBezTo>
                    <a:pt x="312" y="40"/>
                    <a:pt x="396" y="20"/>
                    <a:pt x="480" y="0"/>
                  </a:cubicBezTo>
                </a:path>
              </a:pathLst>
            </a:custGeom>
            <a:noFill/>
            <a:ln w="12700">
              <a:solidFill>
                <a:schemeClr val="tx2"/>
              </a:solidFill>
              <a:prstDash val="lgDash"/>
              <a:round/>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80" name="Freeform 31"/>
            <p:cNvSpPr>
              <a:spLocks/>
            </p:cNvSpPr>
            <p:nvPr/>
          </p:nvSpPr>
          <p:spPr bwMode="auto">
            <a:xfrm flipV="1">
              <a:off x="6248400" y="5165476"/>
              <a:ext cx="814844" cy="78432"/>
            </a:xfrm>
            <a:custGeom>
              <a:avLst/>
              <a:gdLst>
                <a:gd name="T0" fmla="*/ 0 w 432"/>
                <a:gd name="T1" fmla="*/ 0 h 192"/>
                <a:gd name="T2" fmla="*/ 2147483647 w 432"/>
                <a:gd name="T3" fmla="*/ 2147483647 h 192"/>
                <a:gd name="T4" fmla="*/ 2147483647 w 432"/>
                <a:gd name="T5" fmla="*/ 2147483647 h 192"/>
                <a:gd name="T6" fmla="*/ 2147483647 w 432"/>
                <a:gd name="T7" fmla="*/ 2147483647 h 192"/>
                <a:gd name="T8" fmla="*/ 0 60000 65536"/>
                <a:gd name="T9" fmla="*/ 0 60000 65536"/>
                <a:gd name="T10" fmla="*/ 0 60000 65536"/>
                <a:gd name="T11" fmla="*/ 0 60000 65536"/>
                <a:gd name="T12" fmla="*/ 0 w 432"/>
                <a:gd name="T13" fmla="*/ 0 h 192"/>
                <a:gd name="T14" fmla="*/ 432 w 432"/>
                <a:gd name="T15" fmla="*/ 192 h 192"/>
              </a:gdLst>
              <a:ahLst/>
              <a:cxnLst>
                <a:cxn ang="T8">
                  <a:pos x="T0" y="T1"/>
                </a:cxn>
                <a:cxn ang="T9">
                  <a:pos x="T2" y="T3"/>
                </a:cxn>
                <a:cxn ang="T10">
                  <a:pos x="T4" y="T5"/>
                </a:cxn>
                <a:cxn ang="T11">
                  <a:pos x="T6" y="T7"/>
                </a:cxn>
              </a:cxnLst>
              <a:rect l="T12" t="T13" r="T14" b="T15"/>
              <a:pathLst>
                <a:path w="432" h="192">
                  <a:moveTo>
                    <a:pt x="0" y="0"/>
                  </a:moveTo>
                  <a:cubicBezTo>
                    <a:pt x="48" y="12"/>
                    <a:pt x="96" y="24"/>
                    <a:pt x="144" y="48"/>
                  </a:cubicBezTo>
                  <a:cubicBezTo>
                    <a:pt x="192" y="72"/>
                    <a:pt x="240" y="120"/>
                    <a:pt x="288" y="144"/>
                  </a:cubicBezTo>
                  <a:cubicBezTo>
                    <a:pt x="336" y="168"/>
                    <a:pt x="384" y="180"/>
                    <a:pt x="432" y="192"/>
                  </a:cubicBezTo>
                </a:path>
              </a:pathLst>
            </a:custGeom>
            <a:noFill/>
            <a:ln w="12700">
              <a:solidFill>
                <a:schemeClr val="tx2"/>
              </a:solidFill>
              <a:prstDash val="lgDash"/>
              <a:round/>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81" name="Freeform 32"/>
            <p:cNvSpPr>
              <a:spLocks/>
            </p:cNvSpPr>
            <p:nvPr/>
          </p:nvSpPr>
          <p:spPr bwMode="auto">
            <a:xfrm flipV="1">
              <a:off x="6172199" y="5652413"/>
              <a:ext cx="1299576" cy="45719"/>
            </a:xfrm>
            <a:custGeom>
              <a:avLst/>
              <a:gdLst>
                <a:gd name="T0" fmla="*/ 0 w 720"/>
                <a:gd name="T1" fmla="*/ 0 h 384"/>
                <a:gd name="T2" fmla="*/ 2147483647 w 720"/>
                <a:gd name="T3" fmla="*/ 2147483647 h 384"/>
                <a:gd name="T4" fmla="*/ 2147483647 w 720"/>
                <a:gd name="T5" fmla="*/ 2147483647 h 384"/>
                <a:gd name="T6" fmla="*/ 2147483647 w 720"/>
                <a:gd name="T7" fmla="*/ 2147483647 h 384"/>
                <a:gd name="T8" fmla="*/ 0 60000 65536"/>
                <a:gd name="T9" fmla="*/ 0 60000 65536"/>
                <a:gd name="T10" fmla="*/ 0 60000 65536"/>
                <a:gd name="T11" fmla="*/ 0 60000 65536"/>
                <a:gd name="T12" fmla="*/ 0 w 720"/>
                <a:gd name="T13" fmla="*/ 0 h 384"/>
                <a:gd name="T14" fmla="*/ 720 w 720"/>
                <a:gd name="T15" fmla="*/ 384 h 384"/>
              </a:gdLst>
              <a:ahLst/>
              <a:cxnLst>
                <a:cxn ang="T8">
                  <a:pos x="T0" y="T1"/>
                </a:cxn>
                <a:cxn ang="T9">
                  <a:pos x="T2" y="T3"/>
                </a:cxn>
                <a:cxn ang="T10">
                  <a:pos x="T4" y="T5"/>
                </a:cxn>
                <a:cxn ang="T11">
                  <a:pos x="T6" y="T7"/>
                </a:cxn>
              </a:cxnLst>
              <a:rect l="T12" t="T13" r="T14" b="T15"/>
              <a:pathLst>
                <a:path w="720" h="384">
                  <a:moveTo>
                    <a:pt x="0" y="0"/>
                  </a:moveTo>
                  <a:cubicBezTo>
                    <a:pt x="76" y="0"/>
                    <a:pt x="152" y="0"/>
                    <a:pt x="240" y="48"/>
                  </a:cubicBezTo>
                  <a:cubicBezTo>
                    <a:pt x="328" y="96"/>
                    <a:pt x="448" y="232"/>
                    <a:pt x="528" y="288"/>
                  </a:cubicBezTo>
                  <a:cubicBezTo>
                    <a:pt x="608" y="344"/>
                    <a:pt x="664" y="364"/>
                    <a:pt x="720" y="384"/>
                  </a:cubicBezTo>
                </a:path>
              </a:pathLst>
            </a:custGeom>
            <a:noFill/>
            <a:ln w="12700">
              <a:solidFill>
                <a:schemeClr val="tx2"/>
              </a:solidFill>
              <a:prstDash val="lgDash"/>
              <a:round/>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82" name="Freeform 33"/>
            <p:cNvSpPr>
              <a:spLocks/>
            </p:cNvSpPr>
            <p:nvPr/>
          </p:nvSpPr>
          <p:spPr bwMode="auto">
            <a:xfrm>
              <a:off x="7869384" y="4694877"/>
              <a:ext cx="122056" cy="1056283"/>
            </a:xfrm>
            <a:custGeom>
              <a:avLst/>
              <a:gdLst>
                <a:gd name="T0" fmla="*/ 0 w 56"/>
                <a:gd name="T1" fmla="*/ 2147483647 h 672"/>
                <a:gd name="T2" fmla="*/ 2147483647 w 56"/>
                <a:gd name="T3" fmla="*/ 2147483647 h 672"/>
                <a:gd name="T4" fmla="*/ 2147483647 w 56"/>
                <a:gd name="T5" fmla="*/ 0 h 672"/>
                <a:gd name="T6" fmla="*/ 0 60000 65536"/>
                <a:gd name="T7" fmla="*/ 0 60000 65536"/>
                <a:gd name="T8" fmla="*/ 0 60000 65536"/>
                <a:gd name="T9" fmla="*/ 0 w 56"/>
                <a:gd name="T10" fmla="*/ 0 h 672"/>
                <a:gd name="T11" fmla="*/ 56 w 56"/>
                <a:gd name="T12" fmla="*/ 672 h 672"/>
              </a:gdLst>
              <a:ahLst/>
              <a:cxnLst>
                <a:cxn ang="T6">
                  <a:pos x="T0" y="T1"/>
                </a:cxn>
                <a:cxn ang="T7">
                  <a:pos x="T2" y="T3"/>
                </a:cxn>
                <a:cxn ang="T8">
                  <a:pos x="T4" y="T5"/>
                </a:cxn>
              </a:cxnLst>
              <a:rect l="T9" t="T10" r="T11" b="T12"/>
              <a:pathLst>
                <a:path w="56" h="672">
                  <a:moveTo>
                    <a:pt x="0" y="672"/>
                  </a:moveTo>
                  <a:cubicBezTo>
                    <a:pt x="20" y="608"/>
                    <a:pt x="40" y="544"/>
                    <a:pt x="48" y="432"/>
                  </a:cubicBezTo>
                  <a:cubicBezTo>
                    <a:pt x="56" y="320"/>
                    <a:pt x="52" y="160"/>
                    <a:pt x="48" y="0"/>
                  </a:cubicBezTo>
                </a:path>
              </a:pathLst>
            </a:custGeom>
            <a:noFill/>
            <a:ln w="12700">
              <a:solidFill>
                <a:schemeClr val="tx2"/>
              </a:solidFill>
              <a:prstDash val="lgDash"/>
              <a:round/>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83" name="Line 34"/>
            <p:cNvSpPr>
              <a:spLocks noChangeShapeType="1"/>
            </p:cNvSpPr>
            <p:nvPr/>
          </p:nvSpPr>
          <p:spPr bwMode="auto">
            <a:xfrm>
              <a:off x="8066642" y="4496231"/>
              <a:ext cx="198719" cy="23806"/>
            </a:xfrm>
            <a:prstGeom prst="line">
              <a:avLst/>
            </a:prstGeom>
            <a:noFill/>
            <a:ln w="12700">
              <a:solidFill>
                <a:schemeClr val="tx2"/>
              </a:solidFill>
              <a:prstDash val="lgDash"/>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en-US">
                <a:solidFill>
                  <a:srgbClr val="000000"/>
                </a:solidFill>
              </a:endParaRPr>
            </a:p>
          </p:txBody>
        </p:sp>
        <p:sp>
          <p:nvSpPr>
            <p:cNvPr id="84" name="Freeform 35"/>
            <p:cNvSpPr>
              <a:spLocks/>
            </p:cNvSpPr>
            <p:nvPr/>
          </p:nvSpPr>
          <p:spPr bwMode="auto">
            <a:xfrm flipV="1">
              <a:off x="6199999" y="5871373"/>
              <a:ext cx="679735" cy="146983"/>
            </a:xfrm>
            <a:custGeom>
              <a:avLst/>
              <a:gdLst>
                <a:gd name="T0" fmla="*/ 0 w 288"/>
                <a:gd name="T1" fmla="*/ 0 h 240"/>
                <a:gd name="T2" fmla="*/ 2147483647 w 288"/>
                <a:gd name="T3" fmla="*/ 2147483647 h 240"/>
                <a:gd name="T4" fmla="*/ 2147483647 w 288"/>
                <a:gd name="T5" fmla="*/ 2147483647 h 240"/>
                <a:gd name="T6" fmla="*/ 2147483647 w 288"/>
                <a:gd name="T7" fmla="*/ 2147483647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0" y="0"/>
                  </a:moveTo>
                  <a:cubicBezTo>
                    <a:pt x="56" y="8"/>
                    <a:pt x="112" y="16"/>
                    <a:pt x="144" y="48"/>
                  </a:cubicBezTo>
                  <a:cubicBezTo>
                    <a:pt x="176" y="80"/>
                    <a:pt x="168" y="160"/>
                    <a:pt x="192" y="192"/>
                  </a:cubicBezTo>
                  <a:cubicBezTo>
                    <a:pt x="216" y="224"/>
                    <a:pt x="252" y="232"/>
                    <a:pt x="288" y="240"/>
                  </a:cubicBezTo>
                </a:path>
              </a:pathLst>
            </a:custGeom>
            <a:noFill/>
            <a:ln w="12700">
              <a:solidFill>
                <a:schemeClr val="tx2"/>
              </a:solidFill>
              <a:prstDash val="lgDash"/>
              <a:round/>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85" name="Freeform 36"/>
            <p:cNvSpPr>
              <a:spLocks/>
            </p:cNvSpPr>
            <p:nvPr/>
          </p:nvSpPr>
          <p:spPr bwMode="auto">
            <a:xfrm>
              <a:off x="7202620" y="5871373"/>
              <a:ext cx="250373" cy="549033"/>
            </a:xfrm>
            <a:custGeom>
              <a:avLst/>
              <a:gdLst>
                <a:gd name="T0" fmla="*/ 0 w 96"/>
                <a:gd name="T1" fmla="*/ 0 h 384"/>
                <a:gd name="T2" fmla="*/ 2147483647 w 96"/>
                <a:gd name="T3" fmla="*/ 2147483647 h 384"/>
                <a:gd name="T4" fmla="*/ 2147483647 w 96"/>
                <a:gd name="T5" fmla="*/ 2147483647 h 384"/>
                <a:gd name="T6" fmla="*/ 2147483647 w 96"/>
                <a:gd name="T7" fmla="*/ 2147483647 h 384"/>
                <a:gd name="T8" fmla="*/ 0 60000 65536"/>
                <a:gd name="T9" fmla="*/ 0 60000 65536"/>
                <a:gd name="T10" fmla="*/ 0 60000 65536"/>
                <a:gd name="T11" fmla="*/ 0 60000 65536"/>
                <a:gd name="T12" fmla="*/ 0 w 96"/>
                <a:gd name="T13" fmla="*/ 0 h 384"/>
                <a:gd name="T14" fmla="*/ 96 w 96"/>
                <a:gd name="T15" fmla="*/ 384 h 384"/>
              </a:gdLst>
              <a:ahLst/>
              <a:cxnLst>
                <a:cxn ang="T8">
                  <a:pos x="T0" y="T1"/>
                </a:cxn>
                <a:cxn ang="T9">
                  <a:pos x="T2" y="T3"/>
                </a:cxn>
                <a:cxn ang="T10">
                  <a:pos x="T4" y="T5"/>
                </a:cxn>
                <a:cxn ang="T11">
                  <a:pos x="T6" y="T7"/>
                </a:cxn>
              </a:cxnLst>
              <a:rect l="T12" t="T13" r="T14" b="T15"/>
              <a:pathLst>
                <a:path w="96" h="384">
                  <a:moveTo>
                    <a:pt x="0" y="0"/>
                  </a:moveTo>
                  <a:cubicBezTo>
                    <a:pt x="20" y="24"/>
                    <a:pt x="40" y="48"/>
                    <a:pt x="48" y="96"/>
                  </a:cubicBezTo>
                  <a:cubicBezTo>
                    <a:pt x="56" y="144"/>
                    <a:pt x="40" y="240"/>
                    <a:pt x="48" y="288"/>
                  </a:cubicBezTo>
                  <a:cubicBezTo>
                    <a:pt x="56" y="336"/>
                    <a:pt x="76" y="360"/>
                    <a:pt x="96" y="384"/>
                  </a:cubicBezTo>
                </a:path>
              </a:pathLst>
            </a:custGeom>
            <a:noFill/>
            <a:ln w="12700">
              <a:solidFill>
                <a:schemeClr val="tx2"/>
              </a:solidFill>
              <a:prstDash val="lgDash"/>
              <a:round/>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86" name="Freeform 37"/>
            <p:cNvSpPr>
              <a:spLocks/>
            </p:cNvSpPr>
            <p:nvPr/>
          </p:nvSpPr>
          <p:spPr bwMode="auto">
            <a:xfrm>
              <a:off x="6172200" y="6374686"/>
              <a:ext cx="679735" cy="45719"/>
            </a:xfrm>
            <a:custGeom>
              <a:avLst/>
              <a:gdLst>
                <a:gd name="T0" fmla="*/ 0 w 288"/>
                <a:gd name="T1" fmla="*/ 0 h 432"/>
                <a:gd name="T2" fmla="*/ 2147483647 w 288"/>
                <a:gd name="T3" fmla="*/ 2147483647 h 432"/>
                <a:gd name="T4" fmla="*/ 2147483647 w 288"/>
                <a:gd name="T5" fmla="*/ 2147483647 h 432"/>
                <a:gd name="T6" fmla="*/ 2147483647 w 288"/>
                <a:gd name="T7" fmla="*/ 2147483647 h 432"/>
                <a:gd name="T8" fmla="*/ 0 60000 65536"/>
                <a:gd name="T9" fmla="*/ 0 60000 65536"/>
                <a:gd name="T10" fmla="*/ 0 60000 65536"/>
                <a:gd name="T11" fmla="*/ 0 60000 65536"/>
                <a:gd name="T12" fmla="*/ 0 w 288"/>
                <a:gd name="T13" fmla="*/ 0 h 432"/>
                <a:gd name="T14" fmla="*/ 288 w 288"/>
                <a:gd name="T15" fmla="*/ 432 h 432"/>
              </a:gdLst>
              <a:ahLst/>
              <a:cxnLst>
                <a:cxn ang="T8">
                  <a:pos x="T0" y="T1"/>
                </a:cxn>
                <a:cxn ang="T9">
                  <a:pos x="T2" y="T3"/>
                </a:cxn>
                <a:cxn ang="T10">
                  <a:pos x="T4" y="T5"/>
                </a:cxn>
                <a:cxn ang="T11">
                  <a:pos x="T6" y="T7"/>
                </a:cxn>
              </a:cxnLst>
              <a:rect l="T12" t="T13" r="T14" b="T15"/>
              <a:pathLst>
                <a:path w="288" h="432">
                  <a:moveTo>
                    <a:pt x="0" y="0"/>
                  </a:moveTo>
                  <a:cubicBezTo>
                    <a:pt x="36" y="44"/>
                    <a:pt x="72" y="88"/>
                    <a:pt x="96" y="144"/>
                  </a:cubicBezTo>
                  <a:cubicBezTo>
                    <a:pt x="120" y="200"/>
                    <a:pt x="112" y="288"/>
                    <a:pt x="144" y="336"/>
                  </a:cubicBezTo>
                  <a:cubicBezTo>
                    <a:pt x="176" y="384"/>
                    <a:pt x="232" y="408"/>
                    <a:pt x="288" y="432"/>
                  </a:cubicBezTo>
                </a:path>
              </a:pathLst>
            </a:custGeom>
            <a:noFill/>
            <a:ln w="12700">
              <a:solidFill>
                <a:schemeClr val="tx2"/>
              </a:solidFill>
              <a:prstDash val="lgDash"/>
              <a:round/>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87" name="Freeform 38"/>
            <p:cNvSpPr>
              <a:spLocks/>
            </p:cNvSpPr>
            <p:nvPr/>
          </p:nvSpPr>
          <p:spPr bwMode="auto">
            <a:xfrm>
              <a:off x="7217719" y="5322342"/>
              <a:ext cx="1287125" cy="1075203"/>
            </a:xfrm>
            <a:custGeom>
              <a:avLst/>
              <a:gdLst>
                <a:gd name="T0" fmla="*/ 0 w 768"/>
                <a:gd name="T1" fmla="*/ 2147483647 h 672"/>
                <a:gd name="T2" fmla="*/ 2147483647 w 768"/>
                <a:gd name="T3" fmla="*/ 2147483647 h 672"/>
                <a:gd name="T4" fmla="*/ 2147483647 w 768"/>
                <a:gd name="T5" fmla="*/ 2147483647 h 672"/>
                <a:gd name="T6" fmla="*/ 2147483647 w 768"/>
                <a:gd name="T7" fmla="*/ 0 h 672"/>
                <a:gd name="T8" fmla="*/ 0 60000 65536"/>
                <a:gd name="T9" fmla="*/ 0 60000 65536"/>
                <a:gd name="T10" fmla="*/ 0 60000 65536"/>
                <a:gd name="T11" fmla="*/ 0 60000 65536"/>
                <a:gd name="T12" fmla="*/ 0 w 768"/>
                <a:gd name="T13" fmla="*/ 0 h 672"/>
                <a:gd name="T14" fmla="*/ 768 w 768"/>
                <a:gd name="T15" fmla="*/ 672 h 672"/>
              </a:gdLst>
              <a:ahLst/>
              <a:cxnLst>
                <a:cxn ang="T8">
                  <a:pos x="T0" y="T1"/>
                </a:cxn>
                <a:cxn ang="T9">
                  <a:pos x="T2" y="T3"/>
                </a:cxn>
                <a:cxn ang="T10">
                  <a:pos x="T4" y="T5"/>
                </a:cxn>
                <a:cxn ang="T11">
                  <a:pos x="T6" y="T7"/>
                </a:cxn>
              </a:cxnLst>
              <a:rect l="T12" t="T13" r="T14" b="T15"/>
              <a:pathLst>
                <a:path w="768" h="672">
                  <a:moveTo>
                    <a:pt x="0" y="672"/>
                  </a:moveTo>
                  <a:cubicBezTo>
                    <a:pt x="4" y="624"/>
                    <a:pt x="8" y="576"/>
                    <a:pt x="96" y="528"/>
                  </a:cubicBezTo>
                  <a:cubicBezTo>
                    <a:pt x="184" y="480"/>
                    <a:pt x="416" y="472"/>
                    <a:pt x="528" y="384"/>
                  </a:cubicBezTo>
                  <a:cubicBezTo>
                    <a:pt x="640" y="296"/>
                    <a:pt x="704" y="148"/>
                    <a:pt x="768" y="0"/>
                  </a:cubicBezTo>
                </a:path>
              </a:pathLst>
            </a:custGeom>
            <a:noFill/>
            <a:ln w="12700">
              <a:solidFill>
                <a:schemeClr val="tx2"/>
              </a:solidFill>
              <a:prstDash val="lgDash"/>
              <a:round/>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grpSp>
      <p:sp>
        <p:nvSpPr>
          <p:cNvPr id="88" name="Freeform 31"/>
          <p:cNvSpPr>
            <a:spLocks/>
          </p:cNvSpPr>
          <p:nvPr/>
        </p:nvSpPr>
        <p:spPr bwMode="auto">
          <a:xfrm flipV="1">
            <a:off x="8331218" y="4549775"/>
            <a:ext cx="1126049" cy="371694"/>
          </a:xfrm>
          <a:custGeom>
            <a:avLst/>
            <a:gdLst>
              <a:gd name="T0" fmla="*/ 0 w 432"/>
              <a:gd name="T1" fmla="*/ 0 h 192"/>
              <a:gd name="T2" fmla="*/ 2147483647 w 432"/>
              <a:gd name="T3" fmla="*/ 2147483647 h 192"/>
              <a:gd name="T4" fmla="*/ 2147483647 w 432"/>
              <a:gd name="T5" fmla="*/ 2147483647 h 192"/>
              <a:gd name="T6" fmla="*/ 2147483647 w 432"/>
              <a:gd name="T7" fmla="*/ 2147483647 h 192"/>
              <a:gd name="T8" fmla="*/ 0 60000 65536"/>
              <a:gd name="T9" fmla="*/ 0 60000 65536"/>
              <a:gd name="T10" fmla="*/ 0 60000 65536"/>
              <a:gd name="T11" fmla="*/ 0 60000 65536"/>
              <a:gd name="T12" fmla="*/ 0 w 432"/>
              <a:gd name="T13" fmla="*/ 0 h 192"/>
              <a:gd name="T14" fmla="*/ 432 w 432"/>
              <a:gd name="T15" fmla="*/ 192 h 192"/>
            </a:gdLst>
            <a:ahLst/>
            <a:cxnLst>
              <a:cxn ang="T8">
                <a:pos x="T0" y="T1"/>
              </a:cxn>
              <a:cxn ang="T9">
                <a:pos x="T2" y="T3"/>
              </a:cxn>
              <a:cxn ang="T10">
                <a:pos x="T4" y="T5"/>
              </a:cxn>
              <a:cxn ang="T11">
                <a:pos x="T6" y="T7"/>
              </a:cxn>
            </a:cxnLst>
            <a:rect l="T12" t="T13" r="T14" b="T15"/>
            <a:pathLst>
              <a:path w="432" h="192">
                <a:moveTo>
                  <a:pt x="0" y="0"/>
                </a:moveTo>
                <a:cubicBezTo>
                  <a:pt x="48" y="12"/>
                  <a:pt x="96" y="24"/>
                  <a:pt x="144" y="48"/>
                </a:cubicBezTo>
                <a:cubicBezTo>
                  <a:pt x="192" y="72"/>
                  <a:pt x="240" y="120"/>
                  <a:pt x="288" y="144"/>
                </a:cubicBezTo>
                <a:cubicBezTo>
                  <a:pt x="336" y="168"/>
                  <a:pt x="384" y="180"/>
                  <a:pt x="432" y="192"/>
                </a:cubicBezTo>
              </a:path>
            </a:pathLst>
          </a:custGeom>
          <a:noFill/>
          <a:ln w="12700">
            <a:solidFill>
              <a:schemeClr val="tx2"/>
            </a:solidFill>
            <a:prstDash val="lgDash"/>
            <a:round/>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Tree>
    <p:extLst>
      <p:ext uri="{BB962C8B-B14F-4D97-AF65-F5344CB8AC3E}">
        <p14:creationId xmlns:p14="http://schemas.microsoft.com/office/powerpoint/2010/main" val="3138300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a:xfrm>
            <a:off x="1387366" y="-82602"/>
            <a:ext cx="9949430" cy="1313793"/>
          </a:xfrm>
        </p:spPr>
        <p:txBody>
          <a:bodyPr>
            <a:noAutofit/>
          </a:bodyPr>
          <a:lstStyle/>
          <a:p>
            <a:pPr eaLnBrk="1" hangingPunct="1">
              <a:lnSpc>
                <a:spcPct val="90000"/>
              </a:lnSpc>
            </a:pPr>
            <a:r>
              <a:rPr lang="en-US" altLang="en-US" sz="4000" dirty="0" smtClean="0"/>
              <a:t>Mining FP-Tree: Divide and Conquer </a:t>
            </a:r>
            <a:br>
              <a:rPr lang="en-US" altLang="en-US" sz="4000" dirty="0" smtClean="0"/>
            </a:br>
            <a:r>
              <a:rPr lang="en-US" altLang="en-US" sz="4000" dirty="0" smtClean="0"/>
              <a:t>Based on Patterns and Data</a:t>
            </a:r>
          </a:p>
        </p:txBody>
      </p:sp>
      <p:sp>
        <p:nvSpPr>
          <p:cNvPr id="28676" name="Rectangle 3"/>
          <p:cNvSpPr>
            <a:spLocks noGrp="1" noChangeArrowheads="1"/>
          </p:cNvSpPr>
          <p:nvPr>
            <p:ph idx="1"/>
          </p:nvPr>
        </p:nvSpPr>
        <p:spPr>
          <a:xfrm>
            <a:off x="591127" y="1143000"/>
            <a:ext cx="10671384" cy="2258970"/>
          </a:xfrm>
        </p:spPr>
        <p:txBody>
          <a:bodyPr/>
          <a:lstStyle/>
          <a:p>
            <a:pPr eaLnBrk="1" hangingPunct="1">
              <a:spcBef>
                <a:spcPct val="0"/>
              </a:spcBef>
            </a:pPr>
            <a:r>
              <a:rPr lang="en-US" altLang="en-US" sz="2400" dirty="0" smtClean="0"/>
              <a:t>Pattern mining can be partitioned according to current patterns</a:t>
            </a:r>
          </a:p>
          <a:p>
            <a:pPr lvl="1" eaLnBrk="1" hangingPunct="1">
              <a:spcBef>
                <a:spcPct val="0"/>
              </a:spcBef>
            </a:pPr>
            <a:r>
              <a:rPr lang="en-US" altLang="en-US" sz="2400" dirty="0" smtClean="0"/>
              <a:t>Patterns containing </a:t>
            </a:r>
            <a:r>
              <a:rPr lang="en-US" altLang="en-US" sz="2400" i="1" dirty="0" smtClean="0"/>
              <a:t>p</a:t>
            </a:r>
            <a:r>
              <a:rPr lang="en-US" altLang="en-US" sz="2400" dirty="0" smtClean="0"/>
              <a:t>: </a:t>
            </a:r>
            <a:r>
              <a:rPr lang="en-US" altLang="en-US" sz="2400" i="1" dirty="0" smtClean="0"/>
              <a:t>p</a:t>
            </a:r>
            <a:r>
              <a:rPr lang="en-US" altLang="en-US" sz="2400" dirty="0" smtClean="0"/>
              <a:t>’s conditional database: </a:t>
            </a:r>
            <a:r>
              <a:rPr lang="en-US" altLang="en-US" sz="2400" i="1" dirty="0" smtClean="0"/>
              <a:t>fcam:2, cb:1</a:t>
            </a:r>
          </a:p>
          <a:p>
            <a:pPr lvl="2">
              <a:spcBef>
                <a:spcPct val="0"/>
              </a:spcBef>
            </a:pPr>
            <a:r>
              <a:rPr lang="en-US" altLang="en-US" sz="2400" i="1" dirty="0"/>
              <a:t>p’</a:t>
            </a:r>
            <a:r>
              <a:rPr lang="en-US" altLang="ja-JP" sz="2400" dirty="0"/>
              <a:t>s </a:t>
            </a:r>
            <a:r>
              <a:rPr lang="en-US" altLang="en-US" sz="2400" dirty="0"/>
              <a:t>conditional</a:t>
            </a:r>
            <a:r>
              <a:rPr lang="en-US" altLang="ja-JP" sz="2400" dirty="0" smtClean="0"/>
              <a:t> database (i.e., the database under the condition that </a:t>
            </a:r>
            <a:r>
              <a:rPr lang="en-US" altLang="ja-JP" sz="2400" i="1" dirty="0" smtClean="0"/>
              <a:t>p</a:t>
            </a:r>
            <a:r>
              <a:rPr lang="en-US" altLang="ja-JP" sz="2400" dirty="0" smtClean="0"/>
              <a:t> exists): </a:t>
            </a:r>
          </a:p>
          <a:p>
            <a:pPr lvl="3">
              <a:spcBef>
                <a:spcPct val="0"/>
              </a:spcBef>
            </a:pPr>
            <a:r>
              <a:rPr lang="en-US" altLang="ja-JP" sz="2400" i="1" dirty="0" smtClean="0">
                <a:solidFill>
                  <a:srgbClr val="FF0000"/>
                </a:solidFill>
              </a:rPr>
              <a:t>transformed </a:t>
            </a:r>
            <a:r>
              <a:rPr lang="en-US" altLang="ja-JP" sz="2400" i="1" dirty="0">
                <a:solidFill>
                  <a:srgbClr val="FF0000"/>
                </a:solidFill>
              </a:rPr>
              <a:t>prefix paths</a:t>
            </a:r>
            <a:r>
              <a:rPr lang="en-US" altLang="ja-JP" sz="2400" dirty="0">
                <a:solidFill>
                  <a:srgbClr val="FF0000"/>
                </a:solidFill>
              </a:rPr>
              <a:t> </a:t>
            </a:r>
            <a:r>
              <a:rPr lang="en-US" altLang="ja-JP" sz="2400" dirty="0"/>
              <a:t>of item </a:t>
            </a:r>
            <a:r>
              <a:rPr lang="en-US" altLang="ja-JP" sz="2400" i="1" dirty="0" smtClean="0"/>
              <a:t>p</a:t>
            </a:r>
            <a:endParaRPr lang="en-US" altLang="en-US" sz="2400" i="1" dirty="0" smtClean="0"/>
          </a:p>
          <a:p>
            <a:pPr lvl="1">
              <a:spcBef>
                <a:spcPct val="0"/>
              </a:spcBef>
            </a:pPr>
            <a:r>
              <a:rPr lang="en-US" altLang="en-US" sz="2400" dirty="0" smtClean="0"/>
              <a:t>Patterns having m but no p: m’s </a:t>
            </a:r>
            <a:r>
              <a:rPr lang="en-US" altLang="en-US" sz="2400" dirty="0"/>
              <a:t>conditional</a:t>
            </a:r>
            <a:r>
              <a:rPr lang="en-US" altLang="en-US" sz="2400" dirty="0" smtClean="0"/>
              <a:t> database: </a:t>
            </a:r>
            <a:r>
              <a:rPr lang="en-US" altLang="en-US" sz="2400" i="1" dirty="0" smtClean="0"/>
              <a:t>fca:2, fcab:1</a:t>
            </a:r>
          </a:p>
          <a:p>
            <a:pPr lvl="1" eaLnBrk="1" hangingPunct="1">
              <a:spcBef>
                <a:spcPct val="0"/>
              </a:spcBef>
            </a:pPr>
            <a:r>
              <a:rPr lang="en-US" altLang="en-US" sz="2400" dirty="0" smtClean="0"/>
              <a:t>…… ……</a:t>
            </a:r>
          </a:p>
        </p:txBody>
      </p:sp>
      <p:graphicFrame>
        <p:nvGraphicFramePr>
          <p:cNvPr id="79" name="Table 78"/>
          <p:cNvGraphicFramePr>
            <a:graphicFrameLocks noGrp="1"/>
          </p:cNvGraphicFramePr>
          <p:nvPr>
            <p:extLst/>
          </p:nvPr>
        </p:nvGraphicFramePr>
        <p:xfrm>
          <a:off x="591127" y="3928635"/>
          <a:ext cx="2719341" cy="2569095"/>
        </p:xfrm>
        <a:graphic>
          <a:graphicData uri="http://schemas.openxmlformats.org/drawingml/2006/table">
            <a:tbl>
              <a:tblPr firstRow="1" bandRow="1">
                <a:tableStyleId>{21E4AEA4-8DFA-4A89-87EB-49C32662AFE0}</a:tableStyleId>
              </a:tblPr>
              <a:tblGrid>
                <a:gridCol w="667306"/>
                <a:gridCol w="1143178"/>
                <a:gridCol w="908857"/>
              </a:tblGrid>
              <a:tr h="344055">
                <a:tc>
                  <a:txBody>
                    <a:bodyPr/>
                    <a:lstStyle/>
                    <a:p>
                      <a:r>
                        <a:rPr lang="en-US" sz="1600" dirty="0" smtClean="0">
                          <a:solidFill>
                            <a:schemeClr val="tx1"/>
                          </a:solidFill>
                          <a:latin typeface="Calibri" panose="020F0502020204030204" pitchFamily="34" charset="0"/>
                        </a:rPr>
                        <a:t>Item</a:t>
                      </a:r>
                      <a:endParaRPr lang="en-US" sz="1400" dirty="0">
                        <a:solidFill>
                          <a:schemeClr val="tx1"/>
                        </a:solidFill>
                        <a:latin typeface="Calibri" panose="020F0502020204030204" pitchFamily="34" charset="0"/>
                      </a:endParaRPr>
                    </a:p>
                  </a:txBody>
                  <a:tcPr marL="121939" marR="121939"/>
                </a:tc>
                <a:tc>
                  <a:txBody>
                    <a:bodyPr/>
                    <a:lstStyle/>
                    <a:p>
                      <a:r>
                        <a:rPr lang="en-US" sz="1600" dirty="0" smtClean="0">
                          <a:solidFill>
                            <a:schemeClr val="tx1"/>
                          </a:solidFill>
                          <a:latin typeface="Calibri" panose="020F0502020204030204" pitchFamily="34" charset="0"/>
                        </a:rPr>
                        <a:t>Frequency</a:t>
                      </a:r>
                      <a:endParaRPr lang="en-US" sz="1600" dirty="0">
                        <a:solidFill>
                          <a:schemeClr val="tx1"/>
                        </a:solidFill>
                        <a:latin typeface="Calibri" panose="020F0502020204030204" pitchFamily="34" charset="0"/>
                      </a:endParaRPr>
                    </a:p>
                  </a:txBody>
                  <a:tcPr marL="121939" marR="121939"/>
                </a:tc>
                <a:tc>
                  <a:txBody>
                    <a:bodyPr/>
                    <a:lstStyle/>
                    <a:p>
                      <a:r>
                        <a:rPr lang="en-US" sz="1600" dirty="0" smtClean="0">
                          <a:solidFill>
                            <a:schemeClr val="tx1"/>
                          </a:solidFill>
                          <a:latin typeface="Calibri" panose="020F0502020204030204" pitchFamily="34" charset="0"/>
                        </a:rPr>
                        <a:t>Header</a:t>
                      </a:r>
                      <a:endParaRPr lang="en-US" sz="1600" dirty="0">
                        <a:solidFill>
                          <a:schemeClr val="tx1"/>
                        </a:solidFill>
                        <a:latin typeface="Calibri" panose="020F0502020204030204" pitchFamily="34" charset="0"/>
                      </a:endParaRPr>
                    </a:p>
                  </a:txBody>
                  <a:tcPr marL="121939" marR="121939"/>
                </a:tc>
              </a:tr>
              <a:tr h="370840">
                <a:tc>
                  <a:txBody>
                    <a:bodyPr/>
                    <a:lstStyle/>
                    <a:p>
                      <a:pPr algn="ctr"/>
                      <a:r>
                        <a:rPr lang="en-US" sz="1800" dirty="0" smtClean="0"/>
                        <a:t>f</a:t>
                      </a:r>
                      <a:endParaRPr lang="en-US" sz="1800" dirty="0"/>
                    </a:p>
                  </a:txBody>
                  <a:tcPr marL="121939" marR="121939"/>
                </a:tc>
                <a:tc>
                  <a:txBody>
                    <a:bodyPr/>
                    <a:lstStyle/>
                    <a:p>
                      <a:pPr algn="ctr"/>
                      <a:r>
                        <a:rPr lang="en-US" sz="1800" dirty="0" smtClean="0"/>
                        <a:t>4</a:t>
                      </a:r>
                      <a:endParaRPr lang="en-US" sz="1800" dirty="0"/>
                    </a:p>
                  </a:txBody>
                  <a:tcPr marL="121939" marR="121939"/>
                </a:tc>
                <a:tc>
                  <a:txBody>
                    <a:bodyPr/>
                    <a:lstStyle/>
                    <a:p>
                      <a:pPr algn="ctr"/>
                      <a:endParaRPr lang="en-US" sz="1800" dirty="0"/>
                    </a:p>
                  </a:txBody>
                  <a:tcPr marL="121939" marR="121939"/>
                </a:tc>
              </a:tr>
              <a:tr h="370840">
                <a:tc>
                  <a:txBody>
                    <a:bodyPr/>
                    <a:lstStyle/>
                    <a:p>
                      <a:pPr algn="ctr"/>
                      <a:r>
                        <a:rPr lang="en-US" sz="1800" dirty="0" smtClean="0"/>
                        <a:t>c</a:t>
                      </a:r>
                      <a:endParaRPr lang="en-US" sz="1800" dirty="0"/>
                    </a:p>
                  </a:txBody>
                  <a:tcPr marL="121939" marR="121939"/>
                </a:tc>
                <a:tc>
                  <a:txBody>
                    <a:bodyPr/>
                    <a:lstStyle/>
                    <a:p>
                      <a:pPr algn="ctr"/>
                      <a:r>
                        <a:rPr lang="en-US" sz="1800" dirty="0" smtClean="0"/>
                        <a:t>4</a:t>
                      </a:r>
                      <a:endParaRPr lang="en-US" sz="1800" dirty="0"/>
                    </a:p>
                  </a:txBody>
                  <a:tcPr marL="121939" marR="121939"/>
                </a:tc>
                <a:tc>
                  <a:txBody>
                    <a:bodyPr/>
                    <a:lstStyle/>
                    <a:p>
                      <a:pPr algn="ctr"/>
                      <a:endParaRPr lang="en-US" sz="1800" dirty="0"/>
                    </a:p>
                  </a:txBody>
                  <a:tcPr marL="121939" marR="121939"/>
                </a:tc>
              </a:tr>
              <a:tr h="370840">
                <a:tc>
                  <a:txBody>
                    <a:bodyPr/>
                    <a:lstStyle/>
                    <a:p>
                      <a:pPr algn="ctr"/>
                      <a:r>
                        <a:rPr lang="en-US" sz="1800" dirty="0" smtClean="0"/>
                        <a:t>a</a:t>
                      </a:r>
                      <a:endParaRPr lang="en-US" sz="1800" dirty="0"/>
                    </a:p>
                  </a:txBody>
                  <a:tcPr marL="121939" marR="121939"/>
                </a:tc>
                <a:tc>
                  <a:txBody>
                    <a:bodyPr/>
                    <a:lstStyle/>
                    <a:p>
                      <a:pPr algn="ctr"/>
                      <a:r>
                        <a:rPr lang="en-US" sz="1800" dirty="0" smtClean="0"/>
                        <a:t>3</a:t>
                      </a:r>
                      <a:endParaRPr lang="en-US" sz="1800" dirty="0"/>
                    </a:p>
                  </a:txBody>
                  <a:tcPr marL="121939" marR="121939"/>
                </a:tc>
                <a:tc>
                  <a:txBody>
                    <a:bodyPr/>
                    <a:lstStyle/>
                    <a:p>
                      <a:pPr algn="ctr"/>
                      <a:endParaRPr lang="en-US" sz="1800"/>
                    </a:p>
                  </a:txBody>
                  <a:tcPr marL="121939" marR="121939"/>
                </a:tc>
              </a:tr>
              <a:tr h="370840">
                <a:tc>
                  <a:txBody>
                    <a:bodyPr/>
                    <a:lstStyle/>
                    <a:p>
                      <a:pPr algn="ctr"/>
                      <a:r>
                        <a:rPr lang="en-US" sz="1800" dirty="0" smtClean="0"/>
                        <a:t>b</a:t>
                      </a:r>
                      <a:endParaRPr lang="en-US" sz="1800" dirty="0"/>
                    </a:p>
                  </a:txBody>
                  <a:tcPr marL="121939" marR="121939"/>
                </a:tc>
                <a:tc>
                  <a:txBody>
                    <a:bodyPr/>
                    <a:lstStyle/>
                    <a:p>
                      <a:pPr algn="ctr"/>
                      <a:r>
                        <a:rPr lang="en-US" sz="1800" dirty="0" smtClean="0"/>
                        <a:t>3</a:t>
                      </a:r>
                      <a:endParaRPr lang="en-US" sz="1800" dirty="0"/>
                    </a:p>
                  </a:txBody>
                  <a:tcPr marL="121939" marR="121939"/>
                </a:tc>
                <a:tc>
                  <a:txBody>
                    <a:bodyPr/>
                    <a:lstStyle/>
                    <a:p>
                      <a:pPr algn="ctr"/>
                      <a:endParaRPr lang="en-US" sz="1800"/>
                    </a:p>
                  </a:txBody>
                  <a:tcPr marL="121939" marR="121939"/>
                </a:tc>
              </a:tr>
              <a:tr h="370840">
                <a:tc>
                  <a:txBody>
                    <a:bodyPr/>
                    <a:lstStyle/>
                    <a:p>
                      <a:pPr algn="ctr"/>
                      <a:r>
                        <a:rPr lang="en-US" sz="1800" dirty="0" smtClean="0"/>
                        <a:t>m</a:t>
                      </a:r>
                      <a:endParaRPr lang="en-US" sz="1800" dirty="0"/>
                    </a:p>
                  </a:txBody>
                  <a:tcPr marL="121939" marR="121939"/>
                </a:tc>
                <a:tc>
                  <a:txBody>
                    <a:bodyPr/>
                    <a:lstStyle/>
                    <a:p>
                      <a:pPr algn="ctr"/>
                      <a:r>
                        <a:rPr lang="en-US" sz="1800" dirty="0" smtClean="0"/>
                        <a:t>3</a:t>
                      </a:r>
                      <a:endParaRPr lang="en-US" sz="1800" dirty="0"/>
                    </a:p>
                  </a:txBody>
                  <a:tcPr marL="121939" marR="121939"/>
                </a:tc>
                <a:tc>
                  <a:txBody>
                    <a:bodyPr/>
                    <a:lstStyle/>
                    <a:p>
                      <a:pPr algn="ctr"/>
                      <a:endParaRPr lang="en-US" sz="1800" dirty="0"/>
                    </a:p>
                  </a:txBody>
                  <a:tcPr marL="121939" marR="121939"/>
                </a:tc>
              </a:tr>
              <a:tr h="370840">
                <a:tc>
                  <a:txBody>
                    <a:bodyPr/>
                    <a:lstStyle/>
                    <a:p>
                      <a:pPr algn="ctr"/>
                      <a:r>
                        <a:rPr lang="en-US" sz="1800" dirty="0" smtClean="0"/>
                        <a:t>p</a:t>
                      </a:r>
                      <a:endParaRPr lang="en-US" sz="1800" dirty="0"/>
                    </a:p>
                  </a:txBody>
                  <a:tcPr marL="121939" marR="121939"/>
                </a:tc>
                <a:tc>
                  <a:txBody>
                    <a:bodyPr/>
                    <a:lstStyle/>
                    <a:p>
                      <a:pPr algn="ctr"/>
                      <a:r>
                        <a:rPr lang="en-US" sz="1800" dirty="0" smtClean="0"/>
                        <a:t>3</a:t>
                      </a:r>
                      <a:endParaRPr lang="en-US" sz="1800" dirty="0"/>
                    </a:p>
                  </a:txBody>
                  <a:tcPr marL="121939" marR="121939"/>
                </a:tc>
                <a:tc>
                  <a:txBody>
                    <a:bodyPr/>
                    <a:lstStyle/>
                    <a:p>
                      <a:pPr algn="ctr"/>
                      <a:endParaRPr lang="en-US" sz="1800" dirty="0"/>
                    </a:p>
                  </a:txBody>
                  <a:tcPr marL="121939" marR="121939"/>
                </a:tc>
              </a:tr>
            </a:tbl>
          </a:graphicData>
        </a:graphic>
      </p:graphicFrame>
      <p:grpSp>
        <p:nvGrpSpPr>
          <p:cNvPr id="28711" name="Group 79"/>
          <p:cNvGrpSpPr>
            <a:grpSpLocks/>
          </p:cNvGrpSpPr>
          <p:nvPr/>
        </p:nvGrpSpPr>
        <p:grpSpPr bwMode="auto">
          <a:xfrm>
            <a:off x="2682761" y="3108499"/>
            <a:ext cx="3319547" cy="3614232"/>
            <a:chOff x="6172200" y="2962813"/>
            <a:chExt cx="2489239" cy="3614233"/>
          </a:xfrm>
        </p:grpSpPr>
        <p:sp>
          <p:nvSpPr>
            <p:cNvPr id="28716" name="Text Box 4"/>
            <p:cNvSpPr txBox="1">
              <a:spLocks noChangeArrowheads="1"/>
            </p:cNvSpPr>
            <p:nvPr/>
          </p:nvSpPr>
          <p:spPr bwMode="auto">
            <a:xfrm>
              <a:off x="7822393" y="2962813"/>
              <a:ext cx="323591" cy="400110"/>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spcBef>
                  <a:spcPct val="0"/>
                </a:spcBef>
                <a:buClrTx/>
                <a:buSzTx/>
                <a:buFontTx/>
                <a:buNone/>
              </a:pPr>
              <a:r>
                <a:rPr lang="en-US" altLang="en-US" sz="2000">
                  <a:solidFill>
                    <a:srgbClr val="000000"/>
                  </a:solidFill>
                  <a:latin typeface="Times New Roman" pitchFamily="18" charset="0"/>
                </a:rPr>
                <a:t>{}</a:t>
              </a:r>
            </a:p>
          </p:txBody>
        </p:sp>
        <p:sp>
          <p:nvSpPr>
            <p:cNvPr id="28717" name="Text Box 5"/>
            <p:cNvSpPr txBox="1">
              <a:spLocks noChangeArrowheads="1"/>
            </p:cNvSpPr>
            <p:nvPr/>
          </p:nvSpPr>
          <p:spPr bwMode="auto">
            <a:xfrm>
              <a:off x="7371599" y="3670345"/>
              <a:ext cx="351239" cy="400110"/>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spcBef>
                  <a:spcPct val="0"/>
                </a:spcBef>
                <a:buClrTx/>
                <a:buSzTx/>
                <a:buFontTx/>
                <a:buNone/>
              </a:pPr>
              <a:r>
                <a:rPr lang="en-US" altLang="en-US" sz="2000" i="1">
                  <a:solidFill>
                    <a:srgbClr val="000000"/>
                  </a:solidFill>
                  <a:latin typeface="Times New Roman" pitchFamily="18" charset="0"/>
                </a:rPr>
                <a:t>f:4</a:t>
              </a:r>
            </a:p>
          </p:txBody>
        </p:sp>
        <p:sp>
          <p:nvSpPr>
            <p:cNvPr id="28718" name="Text Box 6"/>
            <p:cNvSpPr txBox="1">
              <a:spLocks noChangeArrowheads="1"/>
            </p:cNvSpPr>
            <p:nvPr/>
          </p:nvSpPr>
          <p:spPr bwMode="auto">
            <a:xfrm>
              <a:off x="8273187" y="3670345"/>
              <a:ext cx="383694" cy="400110"/>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spcBef>
                  <a:spcPct val="0"/>
                </a:spcBef>
                <a:buClrTx/>
                <a:buSzTx/>
                <a:buFontTx/>
                <a:buNone/>
              </a:pPr>
              <a:r>
                <a:rPr lang="en-US" altLang="en-US" sz="2000" i="1">
                  <a:solidFill>
                    <a:srgbClr val="000000"/>
                  </a:solidFill>
                  <a:latin typeface="Times New Roman" pitchFamily="18" charset="0"/>
                </a:rPr>
                <a:t>c:1</a:t>
              </a:r>
            </a:p>
          </p:txBody>
        </p:sp>
        <p:sp>
          <p:nvSpPr>
            <p:cNvPr id="28719" name="Text Box 7"/>
            <p:cNvSpPr txBox="1">
              <a:spLocks noChangeArrowheads="1"/>
            </p:cNvSpPr>
            <p:nvPr/>
          </p:nvSpPr>
          <p:spPr bwMode="auto">
            <a:xfrm>
              <a:off x="8266926" y="4296176"/>
              <a:ext cx="394513" cy="400110"/>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spcBef>
                  <a:spcPct val="0"/>
                </a:spcBef>
                <a:buClrTx/>
                <a:buSzTx/>
                <a:buFontTx/>
                <a:buNone/>
              </a:pPr>
              <a:r>
                <a:rPr lang="en-US" altLang="en-US" sz="2000" i="1">
                  <a:solidFill>
                    <a:srgbClr val="000000"/>
                  </a:solidFill>
                  <a:latin typeface="Times New Roman" pitchFamily="18" charset="0"/>
                </a:rPr>
                <a:t>b:1</a:t>
              </a:r>
            </a:p>
          </p:txBody>
        </p:sp>
        <p:sp>
          <p:nvSpPr>
            <p:cNvPr id="28720" name="Text Box 8"/>
            <p:cNvSpPr txBox="1">
              <a:spLocks noChangeArrowheads="1"/>
            </p:cNvSpPr>
            <p:nvPr/>
          </p:nvSpPr>
          <p:spPr bwMode="auto">
            <a:xfrm>
              <a:off x="8266926" y="4922007"/>
              <a:ext cx="394513" cy="400110"/>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spcBef>
                  <a:spcPct val="0"/>
                </a:spcBef>
                <a:buClrTx/>
                <a:buSzTx/>
                <a:buFontTx/>
                <a:buNone/>
              </a:pPr>
              <a:r>
                <a:rPr lang="en-US" altLang="en-US" sz="2000" i="1">
                  <a:solidFill>
                    <a:srgbClr val="000000"/>
                  </a:solidFill>
                  <a:latin typeface="Times New Roman" pitchFamily="18" charset="0"/>
                </a:rPr>
                <a:t>p:1</a:t>
              </a:r>
            </a:p>
          </p:txBody>
        </p:sp>
        <p:cxnSp>
          <p:nvCxnSpPr>
            <p:cNvPr id="28721" name="AutoShape 9"/>
            <p:cNvCxnSpPr>
              <a:cxnSpLocks noChangeShapeType="1"/>
              <a:stCxn id="28718" idx="2"/>
              <a:endCxn id="28719" idx="0"/>
            </p:cNvCxnSpPr>
            <p:nvPr/>
          </p:nvCxnSpPr>
          <p:spPr bwMode="auto">
            <a:xfrm flipH="1">
              <a:off x="8464182" y="4070455"/>
              <a:ext cx="853" cy="225721"/>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cxnSp>
          <p:nvCxnSpPr>
            <p:cNvPr id="28722" name="AutoShape 10"/>
            <p:cNvCxnSpPr>
              <a:cxnSpLocks noChangeShapeType="1"/>
              <a:stCxn id="28719" idx="2"/>
              <a:endCxn id="28720" idx="0"/>
            </p:cNvCxnSpPr>
            <p:nvPr/>
          </p:nvCxnSpPr>
          <p:spPr bwMode="auto">
            <a:xfrm>
              <a:off x="8464183" y="4696286"/>
              <a:ext cx="0" cy="225720"/>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cxnSp>
          <p:nvCxnSpPr>
            <p:cNvPr id="28723" name="AutoShape 11"/>
            <p:cNvCxnSpPr>
              <a:cxnSpLocks noChangeShapeType="1"/>
              <a:stCxn id="28716" idx="2"/>
              <a:endCxn id="28718" idx="0"/>
            </p:cNvCxnSpPr>
            <p:nvPr/>
          </p:nvCxnSpPr>
          <p:spPr bwMode="auto">
            <a:xfrm>
              <a:off x="7984188" y="3362923"/>
              <a:ext cx="480846" cy="307422"/>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cxnSp>
          <p:nvCxnSpPr>
            <p:cNvPr id="28724" name="AutoShape 12"/>
            <p:cNvCxnSpPr>
              <a:cxnSpLocks noChangeShapeType="1"/>
              <a:stCxn id="28716" idx="2"/>
              <a:endCxn id="28717" idx="0"/>
            </p:cNvCxnSpPr>
            <p:nvPr/>
          </p:nvCxnSpPr>
          <p:spPr bwMode="auto">
            <a:xfrm flipH="1">
              <a:off x="7547218" y="3362923"/>
              <a:ext cx="436970" cy="307422"/>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sp>
          <p:nvSpPr>
            <p:cNvPr id="28725" name="Text Box 13"/>
            <p:cNvSpPr txBox="1">
              <a:spLocks noChangeArrowheads="1"/>
            </p:cNvSpPr>
            <p:nvPr/>
          </p:nvSpPr>
          <p:spPr bwMode="auto">
            <a:xfrm>
              <a:off x="7672128" y="4296176"/>
              <a:ext cx="394513" cy="400110"/>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spcBef>
                  <a:spcPct val="0"/>
                </a:spcBef>
                <a:buClrTx/>
                <a:buSzTx/>
                <a:buFontTx/>
                <a:buNone/>
              </a:pPr>
              <a:r>
                <a:rPr lang="en-US" altLang="en-US" sz="2000" i="1">
                  <a:solidFill>
                    <a:srgbClr val="000000"/>
                  </a:solidFill>
                  <a:latin typeface="Times New Roman" pitchFamily="18" charset="0"/>
                </a:rPr>
                <a:t>b:1</a:t>
              </a:r>
            </a:p>
          </p:txBody>
        </p:sp>
        <p:sp>
          <p:nvSpPr>
            <p:cNvPr id="28726" name="Text Box 14"/>
            <p:cNvSpPr txBox="1">
              <a:spLocks noChangeArrowheads="1"/>
            </p:cNvSpPr>
            <p:nvPr/>
          </p:nvSpPr>
          <p:spPr bwMode="auto">
            <a:xfrm>
              <a:off x="7078897" y="4296176"/>
              <a:ext cx="383694" cy="400110"/>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spcBef>
                  <a:spcPct val="0"/>
                </a:spcBef>
                <a:buClrTx/>
                <a:buSzTx/>
                <a:buFontTx/>
                <a:buNone/>
              </a:pPr>
              <a:r>
                <a:rPr lang="en-US" altLang="en-US" sz="2000" i="1">
                  <a:solidFill>
                    <a:srgbClr val="000000"/>
                  </a:solidFill>
                  <a:latin typeface="Times New Roman" pitchFamily="18" charset="0"/>
                </a:rPr>
                <a:t>c:3</a:t>
              </a:r>
            </a:p>
          </p:txBody>
        </p:sp>
        <p:cxnSp>
          <p:nvCxnSpPr>
            <p:cNvPr id="28727" name="AutoShape 15"/>
            <p:cNvCxnSpPr>
              <a:cxnSpLocks noChangeShapeType="1"/>
              <a:stCxn id="28717" idx="2"/>
              <a:endCxn id="28726" idx="0"/>
            </p:cNvCxnSpPr>
            <p:nvPr/>
          </p:nvCxnSpPr>
          <p:spPr bwMode="auto">
            <a:xfrm flipH="1">
              <a:off x="7270745" y="4070455"/>
              <a:ext cx="276474" cy="225721"/>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cxnSp>
          <p:nvCxnSpPr>
            <p:cNvPr id="28728" name="AutoShape 16"/>
            <p:cNvCxnSpPr>
              <a:cxnSpLocks noChangeShapeType="1"/>
              <a:stCxn id="28717" idx="2"/>
              <a:endCxn id="28725" idx="0"/>
            </p:cNvCxnSpPr>
            <p:nvPr/>
          </p:nvCxnSpPr>
          <p:spPr bwMode="auto">
            <a:xfrm>
              <a:off x="7547218" y="4070455"/>
              <a:ext cx="322166" cy="225721"/>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sp>
          <p:nvSpPr>
            <p:cNvPr id="28729" name="Text Box 17"/>
            <p:cNvSpPr txBox="1">
              <a:spLocks noChangeArrowheads="1"/>
            </p:cNvSpPr>
            <p:nvPr/>
          </p:nvSpPr>
          <p:spPr bwMode="auto">
            <a:xfrm>
              <a:off x="7069505" y="4922007"/>
              <a:ext cx="394513" cy="400110"/>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spcBef>
                  <a:spcPct val="0"/>
                </a:spcBef>
                <a:buClrTx/>
                <a:buSzTx/>
                <a:buFontTx/>
                <a:buNone/>
              </a:pPr>
              <a:r>
                <a:rPr lang="en-US" altLang="en-US" sz="2000" i="1">
                  <a:solidFill>
                    <a:srgbClr val="000000"/>
                  </a:solidFill>
                  <a:latin typeface="Times New Roman" pitchFamily="18" charset="0"/>
                </a:rPr>
                <a:t>a:3</a:t>
              </a:r>
            </a:p>
          </p:txBody>
        </p:sp>
        <p:sp>
          <p:nvSpPr>
            <p:cNvPr id="28730" name="Text Box 18"/>
            <p:cNvSpPr txBox="1">
              <a:spLocks noChangeArrowheads="1"/>
            </p:cNvSpPr>
            <p:nvPr/>
          </p:nvSpPr>
          <p:spPr bwMode="auto">
            <a:xfrm>
              <a:off x="7446732" y="5551105"/>
              <a:ext cx="394513" cy="400110"/>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spcBef>
                  <a:spcPct val="0"/>
                </a:spcBef>
                <a:buClrTx/>
                <a:buSzTx/>
                <a:buFontTx/>
                <a:buNone/>
              </a:pPr>
              <a:r>
                <a:rPr lang="en-US" altLang="en-US" sz="2000" i="1">
                  <a:solidFill>
                    <a:srgbClr val="000000"/>
                  </a:solidFill>
                  <a:latin typeface="Times New Roman" pitchFamily="18" charset="0"/>
                </a:rPr>
                <a:t>b:1</a:t>
              </a:r>
            </a:p>
          </p:txBody>
        </p:sp>
        <p:sp>
          <p:nvSpPr>
            <p:cNvPr id="28731" name="Text Box 19"/>
            <p:cNvSpPr txBox="1">
              <a:spLocks noChangeArrowheads="1"/>
            </p:cNvSpPr>
            <p:nvPr/>
          </p:nvSpPr>
          <p:spPr bwMode="auto">
            <a:xfrm>
              <a:off x="6779933" y="5551105"/>
              <a:ext cx="437786" cy="400110"/>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spcBef>
                  <a:spcPct val="0"/>
                </a:spcBef>
                <a:buClrTx/>
                <a:buSzTx/>
                <a:buFontTx/>
                <a:buNone/>
              </a:pPr>
              <a:r>
                <a:rPr lang="en-US" altLang="en-US" sz="2000" i="1">
                  <a:solidFill>
                    <a:srgbClr val="000000"/>
                  </a:solidFill>
                  <a:latin typeface="Times New Roman" pitchFamily="18" charset="0"/>
                </a:rPr>
                <a:t>m:2</a:t>
              </a:r>
            </a:p>
          </p:txBody>
        </p:sp>
        <p:sp>
          <p:nvSpPr>
            <p:cNvPr id="28732" name="Text Box 20"/>
            <p:cNvSpPr txBox="1">
              <a:spLocks noChangeArrowheads="1"/>
            </p:cNvSpPr>
            <p:nvPr/>
          </p:nvSpPr>
          <p:spPr bwMode="auto">
            <a:xfrm>
              <a:off x="6808107" y="6176936"/>
              <a:ext cx="394513" cy="400110"/>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spcBef>
                  <a:spcPct val="0"/>
                </a:spcBef>
                <a:buClrTx/>
                <a:buSzTx/>
                <a:buFontTx/>
                <a:buNone/>
              </a:pPr>
              <a:r>
                <a:rPr lang="en-US" altLang="en-US" sz="2000" i="1">
                  <a:solidFill>
                    <a:srgbClr val="000000"/>
                  </a:solidFill>
                  <a:latin typeface="Times New Roman" pitchFamily="18" charset="0"/>
                </a:rPr>
                <a:t>p:2</a:t>
              </a:r>
            </a:p>
          </p:txBody>
        </p:sp>
        <p:cxnSp>
          <p:nvCxnSpPr>
            <p:cNvPr id="28733" name="AutoShape 21"/>
            <p:cNvCxnSpPr>
              <a:cxnSpLocks noChangeShapeType="1"/>
              <a:stCxn id="28726" idx="2"/>
              <a:endCxn id="28729" idx="0"/>
            </p:cNvCxnSpPr>
            <p:nvPr/>
          </p:nvCxnSpPr>
          <p:spPr bwMode="auto">
            <a:xfrm flipH="1">
              <a:off x="7266761" y="4696286"/>
              <a:ext cx="3983" cy="225720"/>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cxnSp>
          <p:nvCxnSpPr>
            <p:cNvPr id="28734" name="AutoShape 22"/>
            <p:cNvCxnSpPr>
              <a:cxnSpLocks noChangeShapeType="1"/>
              <a:stCxn id="28729" idx="2"/>
              <a:endCxn id="28731" idx="0"/>
            </p:cNvCxnSpPr>
            <p:nvPr/>
          </p:nvCxnSpPr>
          <p:spPr bwMode="auto">
            <a:xfrm flipH="1">
              <a:off x="6998826" y="5322117"/>
              <a:ext cx="267935" cy="228988"/>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cxnSp>
          <p:nvCxnSpPr>
            <p:cNvPr id="28735" name="AutoShape 23"/>
            <p:cNvCxnSpPr>
              <a:cxnSpLocks noChangeShapeType="1"/>
              <a:stCxn id="28729" idx="2"/>
              <a:endCxn id="28730" idx="0"/>
            </p:cNvCxnSpPr>
            <p:nvPr/>
          </p:nvCxnSpPr>
          <p:spPr bwMode="auto">
            <a:xfrm>
              <a:off x="7266761" y="5322117"/>
              <a:ext cx="377227" cy="228988"/>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cxnSp>
          <p:nvCxnSpPr>
            <p:cNvPr id="28736" name="AutoShape 24"/>
            <p:cNvCxnSpPr>
              <a:cxnSpLocks noChangeShapeType="1"/>
              <a:stCxn id="28731" idx="2"/>
              <a:endCxn id="28732" idx="0"/>
            </p:cNvCxnSpPr>
            <p:nvPr/>
          </p:nvCxnSpPr>
          <p:spPr bwMode="auto">
            <a:xfrm>
              <a:off x="6998826" y="5951215"/>
              <a:ext cx="6537" cy="225721"/>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sp>
          <p:nvSpPr>
            <p:cNvPr id="28737" name="Text Box 25"/>
            <p:cNvSpPr txBox="1">
              <a:spLocks noChangeArrowheads="1"/>
            </p:cNvSpPr>
            <p:nvPr/>
          </p:nvSpPr>
          <p:spPr bwMode="auto">
            <a:xfrm>
              <a:off x="7418557" y="6176936"/>
              <a:ext cx="437786" cy="400110"/>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spcBef>
                  <a:spcPct val="0"/>
                </a:spcBef>
                <a:buClrTx/>
                <a:buSzTx/>
                <a:buFontTx/>
                <a:buNone/>
              </a:pPr>
              <a:r>
                <a:rPr lang="en-US" altLang="en-US" sz="2000" i="1">
                  <a:solidFill>
                    <a:srgbClr val="000000"/>
                  </a:solidFill>
                  <a:latin typeface="Times New Roman" pitchFamily="18" charset="0"/>
                </a:rPr>
                <a:t>m:1</a:t>
              </a:r>
            </a:p>
          </p:txBody>
        </p:sp>
        <p:cxnSp>
          <p:nvCxnSpPr>
            <p:cNvPr id="28738" name="AutoShape 26"/>
            <p:cNvCxnSpPr>
              <a:cxnSpLocks noChangeShapeType="1"/>
              <a:stCxn id="28730" idx="2"/>
              <a:endCxn id="28737" idx="0"/>
            </p:cNvCxnSpPr>
            <p:nvPr/>
          </p:nvCxnSpPr>
          <p:spPr bwMode="auto">
            <a:xfrm flipH="1">
              <a:off x="7637451" y="5951215"/>
              <a:ext cx="6538" cy="225721"/>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sp>
          <p:nvSpPr>
            <p:cNvPr id="28739" name="Freeform 28"/>
            <p:cNvSpPr>
              <a:spLocks/>
            </p:cNvSpPr>
            <p:nvPr/>
          </p:nvSpPr>
          <p:spPr bwMode="auto">
            <a:xfrm>
              <a:off x="6248400" y="3892572"/>
              <a:ext cx="1190506" cy="410140"/>
            </a:xfrm>
            <a:custGeom>
              <a:avLst/>
              <a:gdLst>
                <a:gd name="T0" fmla="*/ 0 w 672"/>
                <a:gd name="T1" fmla="*/ 2147483647 h 240"/>
                <a:gd name="T2" fmla="*/ 2147483647 w 672"/>
                <a:gd name="T3" fmla="*/ 2147483647 h 240"/>
                <a:gd name="T4" fmla="*/ 2147483647 w 672"/>
                <a:gd name="T5" fmla="*/ 2147483647 h 240"/>
                <a:gd name="T6" fmla="*/ 2147483647 w 672"/>
                <a:gd name="T7" fmla="*/ 0 h 240"/>
                <a:gd name="T8" fmla="*/ 0 60000 65536"/>
                <a:gd name="T9" fmla="*/ 0 60000 65536"/>
                <a:gd name="T10" fmla="*/ 0 60000 65536"/>
                <a:gd name="T11" fmla="*/ 0 60000 65536"/>
                <a:gd name="T12" fmla="*/ 0 w 672"/>
                <a:gd name="T13" fmla="*/ 0 h 240"/>
                <a:gd name="T14" fmla="*/ 672 w 672"/>
                <a:gd name="T15" fmla="*/ 240 h 240"/>
              </a:gdLst>
              <a:ahLst/>
              <a:cxnLst>
                <a:cxn ang="T8">
                  <a:pos x="T0" y="T1"/>
                </a:cxn>
                <a:cxn ang="T9">
                  <a:pos x="T2" y="T3"/>
                </a:cxn>
                <a:cxn ang="T10">
                  <a:pos x="T4" y="T5"/>
                </a:cxn>
                <a:cxn ang="T11">
                  <a:pos x="T6" y="T7"/>
                </a:cxn>
              </a:cxnLst>
              <a:rect l="T12" t="T13" r="T14" b="T15"/>
              <a:pathLst>
                <a:path w="672" h="240">
                  <a:moveTo>
                    <a:pt x="0" y="240"/>
                  </a:moveTo>
                  <a:cubicBezTo>
                    <a:pt x="108" y="232"/>
                    <a:pt x="216" y="224"/>
                    <a:pt x="288" y="192"/>
                  </a:cubicBezTo>
                  <a:cubicBezTo>
                    <a:pt x="360" y="160"/>
                    <a:pt x="368" y="80"/>
                    <a:pt x="432" y="48"/>
                  </a:cubicBezTo>
                  <a:cubicBezTo>
                    <a:pt x="496" y="16"/>
                    <a:pt x="584" y="8"/>
                    <a:pt x="672" y="0"/>
                  </a:cubicBezTo>
                </a:path>
              </a:pathLst>
            </a:custGeom>
            <a:noFill/>
            <a:ln w="12700">
              <a:solidFill>
                <a:schemeClr val="tx2"/>
              </a:solidFill>
              <a:prstDash val="lgDash"/>
              <a:round/>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28740" name="Freeform 30"/>
            <p:cNvSpPr>
              <a:spLocks/>
            </p:cNvSpPr>
            <p:nvPr/>
          </p:nvSpPr>
          <p:spPr bwMode="auto">
            <a:xfrm>
              <a:off x="7514038" y="3892572"/>
              <a:ext cx="751323" cy="627465"/>
            </a:xfrm>
            <a:custGeom>
              <a:avLst/>
              <a:gdLst>
                <a:gd name="T0" fmla="*/ 0 w 480"/>
                <a:gd name="T1" fmla="*/ 2147483647 h 384"/>
                <a:gd name="T2" fmla="*/ 2147483647 w 480"/>
                <a:gd name="T3" fmla="*/ 2147483647 h 384"/>
                <a:gd name="T4" fmla="*/ 2147483647 w 480"/>
                <a:gd name="T5" fmla="*/ 2147483647 h 384"/>
                <a:gd name="T6" fmla="*/ 2147483647 w 480"/>
                <a:gd name="T7" fmla="*/ 0 h 384"/>
                <a:gd name="T8" fmla="*/ 0 60000 65536"/>
                <a:gd name="T9" fmla="*/ 0 60000 65536"/>
                <a:gd name="T10" fmla="*/ 0 60000 65536"/>
                <a:gd name="T11" fmla="*/ 0 60000 65536"/>
                <a:gd name="T12" fmla="*/ 0 w 480"/>
                <a:gd name="T13" fmla="*/ 0 h 384"/>
                <a:gd name="T14" fmla="*/ 480 w 480"/>
                <a:gd name="T15" fmla="*/ 384 h 384"/>
              </a:gdLst>
              <a:ahLst/>
              <a:cxnLst>
                <a:cxn ang="T8">
                  <a:pos x="T0" y="T1"/>
                </a:cxn>
                <a:cxn ang="T9">
                  <a:pos x="T2" y="T3"/>
                </a:cxn>
                <a:cxn ang="T10">
                  <a:pos x="T4" y="T5"/>
                </a:cxn>
                <a:cxn ang="T11">
                  <a:pos x="T6" y="T7"/>
                </a:cxn>
              </a:cxnLst>
              <a:rect l="T12" t="T13" r="T14" b="T15"/>
              <a:pathLst>
                <a:path w="480" h="384">
                  <a:moveTo>
                    <a:pt x="0" y="384"/>
                  </a:moveTo>
                  <a:cubicBezTo>
                    <a:pt x="4" y="384"/>
                    <a:pt x="8" y="384"/>
                    <a:pt x="48" y="336"/>
                  </a:cubicBezTo>
                  <a:cubicBezTo>
                    <a:pt x="88" y="288"/>
                    <a:pt x="168" y="152"/>
                    <a:pt x="240" y="96"/>
                  </a:cubicBezTo>
                  <a:cubicBezTo>
                    <a:pt x="312" y="40"/>
                    <a:pt x="396" y="20"/>
                    <a:pt x="480" y="0"/>
                  </a:cubicBezTo>
                </a:path>
              </a:pathLst>
            </a:custGeom>
            <a:noFill/>
            <a:ln w="12700">
              <a:solidFill>
                <a:schemeClr val="tx2"/>
              </a:solidFill>
              <a:prstDash val="lgDash"/>
              <a:round/>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28741" name="Freeform 31"/>
            <p:cNvSpPr>
              <a:spLocks/>
            </p:cNvSpPr>
            <p:nvPr/>
          </p:nvSpPr>
          <p:spPr bwMode="auto">
            <a:xfrm>
              <a:off x="6172200" y="5008610"/>
              <a:ext cx="891044" cy="156866"/>
            </a:xfrm>
            <a:custGeom>
              <a:avLst/>
              <a:gdLst>
                <a:gd name="T0" fmla="*/ 0 w 432"/>
                <a:gd name="T1" fmla="*/ 0 h 192"/>
                <a:gd name="T2" fmla="*/ 2147483647 w 432"/>
                <a:gd name="T3" fmla="*/ 2147483647 h 192"/>
                <a:gd name="T4" fmla="*/ 2147483647 w 432"/>
                <a:gd name="T5" fmla="*/ 2147483647 h 192"/>
                <a:gd name="T6" fmla="*/ 2147483647 w 432"/>
                <a:gd name="T7" fmla="*/ 2147483647 h 192"/>
                <a:gd name="T8" fmla="*/ 0 60000 65536"/>
                <a:gd name="T9" fmla="*/ 0 60000 65536"/>
                <a:gd name="T10" fmla="*/ 0 60000 65536"/>
                <a:gd name="T11" fmla="*/ 0 60000 65536"/>
                <a:gd name="T12" fmla="*/ 0 w 432"/>
                <a:gd name="T13" fmla="*/ 0 h 192"/>
                <a:gd name="T14" fmla="*/ 432 w 432"/>
                <a:gd name="T15" fmla="*/ 192 h 192"/>
              </a:gdLst>
              <a:ahLst/>
              <a:cxnLst>
                <a:cxn ang="T8">
                  <a:pos x="T0" y="T1"/>
                </a:cxn>
                <a:cxn ang="T9">
                  <a:pos x="T2" y="T3"/>
                </a:cxn>
                <a:cxn ang="T10">
                  <a:pos x="T4" y="T5"/>
                </a:cxn>
                <a:cxn ang="T11">
                  <a:pos x="T6" y="T7"/>
                </a:cxn>
              </a:cxnLst>
              <a:rect l="T12" t="T13" r="T14" b="T15"/>
              <a:pathLst>
                <a:path w="432" h="192">
                  <a:moveTo>
                    <a:pt x="0" y="0"/>
                  </a:moveTo>
                  <a:cubicBezTo>
                    <a:pt x="48" y="12"/>
                    <a:pt x="96" y="24"/>
                    <a:pt x="144" y="48"/>
                  </a:cubicBezTo>
                  <a:cubicBezTo>
                    <a:pt x="192" y="72"/>
                    <a:pt x="240" y="120"/>
                    <a:pt x="288" y="144"/>
                  </a:cubicBezTo>
                  <a:cubicBezTo>
                    <a:pt x="336" y="168"/>
                    <a:pt x="384" y="180"/>
                    <a:pt x="432" y="192"/>
                  </a:cubicBezTo>
                </a:path>
              </a:pathLst>
            </a:custGeom>
            <a:noFill/>
            <a:ln w="12700">
              <a:solidFill>
                <a:schemeClr val="tx2"/>
              </a:solidFill>
              <a:prstDash val="lgDash"/>
              <a:round/>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28742" name="Freeform 32"/>
            <p:cNvSpPr>
              <a:spLocks/>
            </p:cNvSpPr>
            <p:nvPr/>
          </p:nvSpPr>
          <p:spPr bwMode="auto">
            <a:xfrm>
              <a:off x="6172200" y="5448160"/>
              <a:ext cx="1299575" cy="204253"/>
            </a:xfrm>
            <a:custGeom>
              <a:avLst/>
              <a:gdLst>
                <a:gd name="T0" fmla="*/ 0 w 720"/>
                <a:gd name="T1" fmla="*/ 0 h 384"/>
                <a:gd name="T2" fmla="*/ 2147483647 w 720"/>
                <a:gd name="T3" fmla="*/ 2147483647 h 384"/>
                <a:gd name="T4" fmla="*/ 2147483647 w 720"/>
                <a:gd name="T5" fmla="*/ 2147483647 h 384"/>
                <a:gd name="T6" fmla="*/ 2147483647 w 720"/>
                <a:gd name="T7" fmla="*/ 2147483647 h 384"/>
                <a:gd name="T8" fmla="*/ 0 60000 65536"/>
                <a:gd name="T9" fmla="*/ 0 60000 65536"/>
                <a:gd name="T10" fmla="*/ 0 60000 65536"/>
                <a:gd name="T11" fmla="*/ 0 60000 65536"/>
                <a:gd name="T12" fmla="*/ 0 w 720"/>
                <a:gd name="T13" fmla="*/ 0 h 384"/>
                <a:gd name="T14" fmla="*/ 720 w 720"/>
                <a:gd name="T15" fmla="*/ 384 h 384"/>
              </a:gdLst>
              <a:ahLst/>
              <a:cxnLst>
                <a:cxn ang="T8">
                  <a:pos x="T0" y="T1"/>
                </a:cxn>
                <a:cxn ang="T9">
                  <a:pos x="T2" y="T3"/>
                </a:cxn>
                <a:cxn ang="T10">
                  <a:pos x="T4" y="T5"/>
                </a:cxn>
                <a:cxn ang="T11">
                  <a:pos x="T6" y="T7"/>
                </a:cxn>
              </a:cxnLst>
              <a:rect l="T12" t="T13" r="T14" b="T15"/>
              <a:pathLst>
                <a:path w="720" h="384">
                  <a:moveTo>
                    <a:pt x="0" y="0"/>
                  </a:moveTo>
                  <a:cubicBezTo>
                    <a:pt x="76" y="0"/>
                    <a:pt x="152" y="0"/>
                    <a:pt x="240" y="48"/>
                  </a:cubicBezTo>
                  <a:cubicBezTo>
                    <a:pt x="328" y="96"/>
                    <a:pt x="448" y="232"/>
                    <a:pt x="528" y="288"/>
                  </a:cubicBezTo>
                  <a:cubicBezTo>
                    <a:pt x="608" y="344"/>
                    <a:pt x="664" y="364"/>
                    <a:pt x="720" y="384"/>
                  </a:cubicBezTo>
                </a:path>
              </a:pathLst>
            </a:custGeom>
            <a:noFill/>
            <a:ln w="12700">
              <a:solidFill>
                <a:schemeClr val="tx2"/>
              </a:solidFill>
              <a:prstDash val="lgDash"/>
              <a:round/>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28743" name="Freeform 33"/>
            <p:cNvSpPr>
              <a:spLocks/>
            </p:cNvSpPr>
            <p:nvPr/>
          </p:nvSpPr>
          <p:spPr bwMode="auto">
            <a:xfrm>
              <a:off x="7903786" y="4694877"/>
              <a:ext cx="87654" cy="1098063"/>
            </a:xfrm>
            <a:custGeom>
              <a:avLst/>
              <a:gdLst>
                <a:gd name="T0" fmla="*/ 0 w 56"/>
                <a:gd name="T1" fmla="*/ 2147483647 h 672"/>
                <a:gd name="T2" fmla="*/ 2147483647 w 56"/>
                <a:gd name="T3" fmla="*/ 2147483647 h 672"/>
                <a:gd name="T4" fmla="*/ 2147483647 w 56"/>
                <a:gd name="T5" fmla="*/ 0 h 672"/>
                <a:gd name="T6" fmla="*/ 0 60000 65536"/>
                <a:gd name="T7" fmla="*/ 0 60000 65536"/>
                <a:gd name="T8" fmla="*/ 0 60000 65536"/>
                <a:gd name="T9" fmla="*/ 0 w 56"/>
                <a:gd name="T10" fmla="*/ 0 h 672"/>
                <a:gd name="T11" fmla="*/ 56 w 56"/>
                <a:gd name="T12" fmla="*/ 672 h 672"/>
              </a:gdLst>
              <a:ahLst/>
              <a:cxnLst>
                <a:cxn ang="T6">
                  <a:pos x="T0" y="T1"/>
                </a:cxn>
                <a:cxn ang="T7">
                  <a:pos x="T2" y="T3"/>
                </a:cxn>
                <a:cxn ang="T8">
                  <a:pos x="T4" y="T5"/>
                </a:cxn>
              </a:cxnLst>
              <a:rect l="T9" t="T10" r="T11" b="T12"/>
              <a:pathLst>
                <a:path w="56" h="672">
                  <a:moveTo>
                    <a:pt x="0" y="672"/>
                  </a:moveTo>
                  <a:cubicBezTo>
                    <a:pt x="20" y="608"/>
                    <a:pt x="40" y="544"/>
                    <a:pt x="48" y="432"/>
                  </a:cubicBezTo>
                  <a:cubicBezTo>
                    <a:pt x="56" y="320"/>
                    <a:pt x="52" y="160"/>
                    <a:pt x="48" y="0"/>
                  </a:cubicBezTo>
                </a:path>
              </a:pathLst>
            </a:custGeom>
            <a:noFill/>
            <a:ln w="12700">
              <a:solidFill>
                <a:schemeClr val="tx2"/>
              </a:solidFill>
              <a:prstDash val="lgDash"/>
              <a:round/>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28744" name="Line 34"/>
            <p:cNvSpPr>
              <a:spLocks noChangeShapeType="1"/>
            </p:cNvSpPr>
            <p:nvPr/>
          </p:nvSpPr>
          <p:spPr bwMode="auto">
            <a:xfrm>
              <a:off x="8115096" y="4520037"/>
              <a:ext cx="150265" cy="0"/>
            </a:xfrm>
            <a:prstGeom prst="line">
              <a:avLst/>
            </a:prstGeom>
            <a:noFill/>
            <a:ln w="12700">
              <a:solidFill>
                <a:schemeClr val="tx2"/>
              </a:solidFill>
              <a:prstDash val="lgDash"/>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en-US">
                <a:solidFill>
                  <a:srgbClr val="000000"/>
                </a:solidFill>
              </a:endParaRPr>
            </a:p>
          </p:txBody>
        </p:sp>
        <p:sp>
          <p:nvSpPr>
            <p:cNvPr id="28745" name="Freeform 35"/>
            <p:cNvSpPr>
              <a:spLocks/>
            </p:cNvSpPr>
            <p:nvPr/>
          </p:nvSpPr>
          <p:spPr bwMode="auto">
            <a:xfrm>
              <a:off x="6172200" y="5747221"/>
              <a:ext cx="679735" cy="45719"/>
            </a:xfrm>
            <a:custGeom>
              <a:avLst/>
              <a:gdLst>
                <a:gd name="T0" fmla="*/ 0 w 288"/>
                <a:gd name="T1" fmla="*/ 0 h 240"/>
                <a:gd name="T2" fmla="*/ 2147483647 w 288"/>
                <a:gd name="T3" fmla="*/ 2147483647 h 240"/>
                <a:gd name="T4" fmla="*/ 2147483647 w 288"/>
                <a:gd name="T5" fmla="*/ 2147483647 h 240"/>
                <a:gd name="T6" fmla="*/ 2147483647 w 288"/>
                <a:gd name="T7" fmla="*/ 2147483647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0" y="0"/>
                  </a:moveTo>
                  <a:cubicBezTo>
                    <a:pt x="56" y="8"/>
                    <a:pt x="112" y="16"/>
                    <a:pt x="144" y="48"/>
                  </a:cubicBezTo>
                  <a:cubicBezTo>
                    <a:pt x="176" y="80"/>
                    <a:pt x="168" y="160"/>
                    <a:pt x="192" y="192"/>
                  </a:cubicBezTo>
                  <a:cubicBezTo>
                    <a:pt x="216" y="224"/>
                    <a:pt x="252" y="232"/>
                    <a:pt x="288" y="240"/>
                  </a:cubicBezTo>
                </a:path>
              </a:pathLst>
            </a:custGeom>
            <a:noFill/>
            <a:ln w="12700">
              <a:solidFill>
                <a:schemeClr val="tx2"/>
              </a:solidFill>
              <a:prstDash val="lgDash"/>
              <a:round/>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28746" name="Freeform 36"/>
            <p:cNvSpPr>
              <a:spLocks/>
            </p:cNvSpPr>
            <p:nvPr/>
          </p:nvSpPr>
          <p:spPr bwMode="auto">
            <a:xfrm>
              <a:off x="7302728" y="5792941"/>
              <a:ext cx="150265" cy="627465"/>
            </a:xfrm>
            <a:custGeom>
              <a:avLst/>
              <a:gdLst>
                <a:gd name="T0" fmla="*/ 0 w 96"/>
                <a:gd name="T1" fmla="*/ 0 h 384"/>
                <a:gd name="T2" fmla="*/ 2147483647 w 96"/>
                <a:gd name="T3" fmla="*/ 2147483647 h 384"/>
                <a:gd name="T4" fmla="*/ 2147483647 w 96"/>
                <a:gd name="T5" fmla="*/ 2147483647 h 384"/>
                <a:gd name="T6" fmla="*/ 2147483647 w 96"/>
                <a:gd name="T7" fmla="*/ 2147483647 h 384"/>
                <a:gd name="T8" fmla="*/ 0 60000 65536"/>
                <a:gd name="T9" fmla="*/ 0 60000 65536"/>
                <a:gd name="T10" fmla="*/ 0 60000 65536"/>
                <a:gd name="T11" fmla="*/ 0 60000 65536"/>
                <a:gd name="T12" fmla="*/ 0 w 96"/>
                <a:gd name="T13" fmla="*/ 0 h 384"/>
                <a:gd name="T14" fmla="*/ 96 w 96"/>
                <a:gd name="T15" fmla="*/ 384 h 384"/>
              </a:gdLst>
              <a:ahLst/>
              <a:cxnLst>
                <a:cxn ang="T8">
                  <a:pos x="T0" y="T1"/>
                </a:cxn>
                <a:cxn ang="T9">
                  <a:pos x="T2" y="T3"/>
                </a:cxn>
                <a:cxn ang="T10">
                  <a:pos x="T4" y="T5"/>
                </a:cxn>
                <a:cxn ang="T11">
                  <a:pos x="T6" y="T7"/>
                </a:cxn>
              </a:cxnLst>
              <a:rect l="T12" t="T13" r="T14" b="T15"/>
              <a:pathLst>
                <a:path w="96" h="384">
                  <a:moveTo>
                    <a:pt x="0" y="0"/>
                  </a:moveTo>
                  <a:cubicBezTo>
                    <a:pt x="20" y="24"/>
                    <a:pt x="40" y="48"/>
                    <a:pt x="48" y="96"/>
                  </a:cubicBezTo>
                  <a:cubicBezTo>
                    <a:pt x="56" y="144"/>
                    <a:pt x="40" y="240"/>
                    <a:pt x="48" y="288"/>
                  </a:cubicBezTo>
                  <a:cubicBezTo>
                    <a:pt x="56" y="336"/>
                    <a:pt x="76" y="360"/>
                    <a:pt x="96" y="384"/>
                  </a:cubicBezTo>
                </a:path>
              </a:pathLst>
            </a:custGeom>
            <a:noFill/>
            <a:ln w="12700">
              <a:solidFill>
                <a:schemeClr val="tx2"/>
              </a:solidFill>
              <a:prstDash val="lgDash"/>
              <a:round/>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28747" name="Freeform 37"/>
            <p:cNvSpPr>
              <a:spLocks/>
            </p:cNvSpPr>
            <p:nvPr/>
          </p:nvSpPr>
          <p:spPr bwMode="auto">
            <a:xfrm>
              <a:off x="6172200" y="6176936"/>
              <a:ext cx="679735" cy="243470"/>
            </a:xfrm>
            <a:custGeom>
              <a:avLst/>
              <a:gdLst>
                <a:gd name="T0" fmla="*/ 0 w 288"/>
                <a:gd name="T1" fmla="*/ 0 h 432"/>
                <a:gd name="T2" fmla="*/ 2147483647 w 288"/>
                <a:gd name="T3" fmla="*/ 2147483647 h 432"/>
                <a:gd name="T4" fmla="*/ 2147483647 w 288"/>
                <a:gd name="T5" fmla="*/ 2147483647 h 432"/>
                <a:gd name="T6" fmla="*/ 2147483647 w 288"/>
                <a:gd name="T7" fmla="*/ 2147483647 h 432"/>
                <a:gd name="T8" fmla="*/ 0 60000 65536"/>
                <a:gd name="T9" fmla="*/ 0 60000 65536"/>
                <a:gd name="T10" fmla="*/ 0 60000 65536"/>
                <a:gd name="T11" fmla="*/ 0 60000 65536"/>
                <a:gd name="T12" fmla="*/ 0 w 288"/>
                <a:gd name="T13" fmla="*/ 0 h 432"/>
                <a:gd name="T14" fmla="*/ 288 w 288"/>
                <a:gd name="T15" fmla="*/ 432 h 432"/>
              </a:gdLst>
              <a:ahLst/>
              <a:cxnLst>
                <a:cxn ang="T8">
                  <a:pos x="T0" y="T1"/>
                </a:cxn>
                <a:cxn ang="T9">
                  <a:pos x="T2" y="T3"/>
                </a:cxn>
                <a:cxn ang="T10">
                  <a:pos x="T4" y="T5"/>
                </a:cxn>
                <a:cxn ang="T11">
                  <a:pos x="T6" y="T7"/>
                </a:cxn>
              </a:cxnLst>
              <a:rect l="T12" t="T13" r="T14" b="T15"/>
              <a:pathLst>
                <a:path w="288" h="432">
                  <a:moveTo>
                    <a:pt x="0" y="0"/>
                  </a:moveTo>
                  <a:cubicBezTo>
                    <a:pt x="36" y="44"/>
                    <a:pt x="72" y="88"/>
                    <a:pt x="96" y="144"/>
                  </a:cubicBezTo>
                  <a:cubicBezTo>
                    <a:pt x="120" y="200"/>
                    <a:pt x="112" y="288"/>
                    <a:pt x="144" y="336"/>
                  </a:cubicBezTo>
                  <a:cubicBezTo>
                    <a:pt x="176" y="384"/>
                    <a:pt x="232" y="408"/>
                    <a:pt x="288" y="432"/>
                  </a:cubicBezTo>
                </a:path>
              </a:pathLst>
            </a:custGeom>
            <a:noFill/>
            <a:ln w="12700">
              <a:solidFill>
                <a:schemeClr val="tx2"/>
              </a:solidFill>
              <a:prstDash val="lgDash"/>
              <a:round/>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28748" name="Freeform 38"/>
            <p:cNvSpPr>
              <a:spLocks/>
            </p:cNvSpPr>
            <p:nvPr/>
          </p:nvSpPr>
          <p:spPr bwMode="auto">
            <a:xfrm>
              <a:off x="7302728" y="5322342"/>
              <a:ext cx="1202116" cy="1098063"/>
            </a:xfrm>
            <a:custGeom>
              <a:avLst/>
              <a:gdLst>
                <a:gd name="T0" fmla="*/ 0 w 768"/>
                <a:gd name="T1" fmla="*/ 2147483647 h 672"/>
                <a:gd name="T2" fmla="*/ 2147483647 w 768"/>
                <a:gd name="T3" fmla="*/ 2147483647 h 672"/>
                <a:gd name="T4" fmla="*/ 2147483647 w 768"/>
                <a:gd name="T5" fmla="*/ 2147483647 h 672"/>
                <a:gd name="T6" fmla="*/ 2147483647 w 768"/>
                <a:gd name="T7" fmla="*/ 0 h 672"/>
                <a:gd name="T8" fmla="*/ 0 60000 65536"/>
                <a:gd name="T9" fmla="*/ 0 60000 65536"/>
                <a:gd name="T10" fmla="*/ 0 60000 65536"/>
                <a:gd name="T11" fmla="*/ 0 60000 65536"/>
                <a:gd name="T12" fmla="*/ 0 w 768"/>
                <a:gd name="T13" fmla="*/ 0 h 672"/>
                <a:gd name="T14" fmla="*/ 768 w 768"/>
                <a:gd name="T15" fmla="*/ 672 h 672"/>
              </a:gdLst>
              <a:ahLst/>
              <a:cxnLst>
                <a:cxn ang="T8">
                  <a:pos x="T0" y="T1"/>
                </a:cxn>
                <a:cxn ang="T9">
                  <a:pos x="T2" y="T3"/>
                </a:cxn>
                <a:cxn ang="T10">
                  <a:pos x="T4" y="T5"/>
                </a:cxn>
                <a:cxn ang="T11">
                  <a:pos x="T6" y="T7"/>
                </a:cxn>
              </a:cxnLst>
              <a:rect l="T12" t="T13" r="T14" b="T15"/>
              <a:pathLst>
                <a:path w="768" h="672">
                  <a:moveTo>
                    <a:pt x="0" y="672"/>
                  </a:moveTo>
                  <a:cubicBezTo>
                    <a:pt x="4" y="624"/>
                    <a:pt x="8" y="576"/>
                    <a:pt x="96" y="528"/>
                  </a:cubicBezTo>
                  <a:cubicBezTo>
                    <a:pt x="184" y="480"/>
                    <a:pt x="416" y="472"/>
                    <a:pt x="528" y="384"/>
                  </a:cubicBezTo>
                  <a:cubicBezTo>
                    <a:pt x="640" y="296"/>
                    <a:pt x="704" y="148"/>
                    <a:pt x="768" y="0"/>
                  </a:cubicBezTo>
                </a:path>
              </a:pathLst>
            </a:custGeom>
            <a:noFill/>
            <a:ln w="12700">
              <a:solidFill>
                <a:schemeClr val="tx2"/>
              </a:solidFill>
              <a:prstDash val="lgDash"/>
              <a:round/>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grpSp>
      <p:sp>
        <p:nvSpPr>
          <p:cNvPr id="28712" name="Freeform 31"/>
          <p:cNvSpPr>
            <a:spLocks/>
          </p:cNvSpPr>
          <p:nvPr/>
        </p:nvSpPr>
        <p:spPr bwMode="auto">
          <a:xfrm flipV="1">
            <a:off x="2781055" y="4591822"/>
            <a:ext cx="1126067" cy="242887"/>
          </a:xfrm>
          <a:custGeom>
            <a:avLst/>
            <a:gdLst>
              <a:gd name="T0" fmla="*/ 0 w 432"/>
              <a:gd name="T1" fmla="*/ 0 h 192"/>
              <a:gd name="T2" fmla="*/ 2147483647 w 432"/>
              <a:gd name="T3" fmla="*/ 2147483647 h 192"/>
              <a:gd name="T4" fmla="*/ 2147483647 w 432"/>
              <a:gd name="T5" fmla="*/ 2147483647 h 192"/>
              <a:gd name="T6" fmla="*/ 2147483647 w 432"/>
              <a:gd name="T7" fmla="*/ 2147483647 h 192"/>
              <a:gd name="T8" fmla="*/ 0 60000 65536"/>
              <a:gd name="T9" fmla="*/ 0 60000 65536"/>
              <a:gd name="T10" fmla="*/ 0 60000 65536"/>
              <a:gd name="T11" fmla="*/ 0 60000 65536"/>
              <a:gd name="T12" fmla="*/ 0 w 432"/>
              <a:gd name="T13" fmla="*/ 0 h 192"/>
              <a:gd name="T14" fmla="*/ 432 w 432"/>
              <a:gd name="T15" fmla="*/ 192 h 192"/>
            </a:gdLst>
            <a:ahLst/>
            <a:cxnLst>
              <a:cxn ang="T8">
                <a:pos x="T0" y="T1"/>
              </a:cxn>
              <a:cxn ang="T9">
                <a:pos x="T2" y="T3"/>
              </a:cxn>
              <a:cxn ang="T10">
                <a:pos x="T4" y="T5"/>
              </a:cxn>
              <a:cxn ang="T11">
                <a:pos x="T6" y="T7"/>
              </a:cxn>
            </a:cxnLst>
            <a:rect l="T12" t="T13" r="T14" b="T15"/>
            <a:pathLst>
              <a:path w="432" h="192">
                <a:moveTo>
                  <a:pt x="0" y="0"/>
                </a:moveTo>
                <a:cubicBezTo>
                  <a:pt x="48" y="12"/>
                  <a:pt x="96" y="24"/>
                  <a:pt x="144" y="48"/>
                </a:cubicBezTo>
                <a:cubicBezTo>
                  <a:pt x="192" y="72"/>
                  <a:pt x="240" y="120"/>
                  <a:pt x="288" y="144"/>
                </a:cubicBezTo>
                <a:cubicBezTo>
                  <a:pt x="336" y="168"/>
                  <a:pt x="384" y="180"/>
                  <a:pt x="432" y="192"/>
                </a:cubicBezTo>
              </a:path>
            </a:pathLst>
          </a:custGeom>
          <a:noFill/>
          <a:ln w="12700">
            <a:solidFill>
              <a:schemeClr val="tx2"/>
            </a:solidFill>
            <a:prstDash val="lgDash"/>
            <a:round/>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grpSp>
        <p:nvGrpSpPr>
          <p:cNvPr id="28713" name="Group 2"/>
          <p:cNvGrpSpPr>
            <a:grpSpLocks/>
          </p:cNvGrpSpPr>
          <p:nvPr/>
        </p:nvGrpSpPr>
        <p:grpSpPr bwMode="auto">
          <a:xfrm>
            <a:off x="6139937" y="3409233"/>
            <a:ext cx="3891304" cy="2796391"/>
            <a:chOff x="4794950" y="3451978"/>
            <a:chExt cx="2977710" cy="2796579"/>
          </a:xfrm>
        </p:grpSpPr>
        <p:sp>
          <p:nvSpPr>
            <p:cNvPr id="28714" name="Rectangle 4"/>
            <p:cNvSpPr>
              <a:spLocks noChangeArrowheads="1"/>
            </p:cNvSpPr>
            <p:nvPr/>
          </p:nvSpPr>
          <p:spPr bwMode="auto">
            <a:xfrm>
              <a:off x="5049994" y="3909298"/>
              <a:ext cx="2660063" cy="2339259"/>
            </a:xfrm>
            <a:prstGeom prst="rect">
              <a:avLst/>
            </a:prstGeom>
            <a:solidFill>
              <a:srgbClr val="FAE2F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lnSpc>
                  <a:spcPct val="80000"/>
                </a:lnSpc>
                <a:spcBef>
                  <a:spcPct val="50000"/>
                </a:spcBef>
                <a:buClrTx/>
                <a:buSzTx/>
                <a:buFont typeface="Wingdings" pitchFamily="2" charset="2"/>
                <a:buNone/>
              </a:pPr>
              <a:r>
                <a:rPr lang="en-US" altLang="en-US" sz="2000" b="1" i="1" u="sng" dirty="0" smtClean="0">
                  <a:solidFill>
                    <a:srgbClr val="000000"/>
                  </a:solidFill>
                </a:rPr>
                <a:t>Item 	</a:t>
              </a:r>
              <a:r>
                <a:rPr lang="en-US" altLang="en-US" sz="2000" dirty="0">
                  <a:solidFill>
                    <a:srgbClr val="000000"/>
                  </a:solidFill>
                </a:rPr>
                <a:t> </a:t>
              </a:r>
              <a:r>
                <a:rPr lang="en-US" altLang="en-US" sz="2000" b="1" i="1" u="sng" dirty="0" smtClean="0">
                  <a:solidFill>
                    <a:srgbClr val="000000"/>
                  </a:solidFill>
                </a:rPr>
                <a:t>Conditional database</a:t>
              </a:r>
              <a:endParaRPr lang="en-US" altLang="en-US" sz="2000" b="1" i="1" u="sng" dirty="0">
                <a:solidFill>
                  <a:srgbClr val="000000"/>
                </a:solidFill>
              </a:endParaRPr>
            </a:p>
            <a:p>
              <a:pPr>
                <a:lnSpc>
                  <a:spcPct val="80000"/>
                </a:lnSpc>
                <a:spcBef>
                  <a:spcPct val="50000"/>
                </a:spcBef>
                <a:buClrTx/>
                <a:buSzTx/>
                <a:buFontTx/>
                <a:buNone/>
              </a:pPr>
              <a:r>
                <a:rPr lang="en-US" altLang="en-US" sz="2000" b="1" i="1" dirty="0">
                  <a:solidFill>
                    <a:srgbClr val="000000"/>
                  </a:solidFill>
                </a:rPr>
                <a:t>c	</a:t>
              </a:r>
              <a:r>
                <a:rPr lang="en-US" altLang="en-US" sz="2000" b="1" i="1" dirty="0" smtClean="0">
                  <a:solidFill>
                    <a:srgbClr val="000000"/>
                  </a:solidFill>
                </a:rPr>
                <a:t>        f:3</a:t>
              </a:r>
              <a:endParaRPr lang="en-US" altLang="en-US" sz="2000" b="1" i="1" dirty="0">
                <a:solidFill>
                  <a:srgbClr val="000000"/>
                </a:solidFill>
              </a:endParaRPr>
            </a:p>
            <a:p>
              <a:pPr>
                <a:lnSpc>
                  <a:spcPct val="80000"/>
                </a:lnSpc>
                <a:spcBef>
                  <a:spcPct val="50000"/>
                </a:spcBef>
                <a:buClrTx/>
                <a:buSzTx/>
                <a:buFontTx/>
                <a:buNone/>
              </a:pPr>
              <a:r>
                <a:rPr lang="en-US" altLang="en-US" sz="2000" b="1" i="1" dirty="0">
                  <a:solidFill>
                    <a:srgbClr val="000000"/>
                  </a:solidFill>
                </a:rPr>
                <a:t>a	</a:t>
              </a:r>
              <a:r>
                <a:rPr lang="en-US" altLang="en-US" sz="2000" b="1" i="1" dirty="0" smtClean="0">
                  <a:solidFill>
                    <a:srgbClr val="000000"/>
                  </a:solidFill>
                </a:rPr>
                <a:t>        fc:3</a:t>
              </a:r>
              <a:endParaRPr lang="en-US" altLang="en-US" sz="2000" b="1" i="1" dirty="0">
                <a:solidFill>
                  <a:srgbClr val="000000"/>
                </a:solidFill>
              </a:endParaRPr>
            </a:p>
            <a:p>
              <a:pPr>
                <a:lnSpc>
                  <a:spcPct val="80000"/>
                </a:lnSpc>
                <a:spcBef>
                  <a:spcPct val="50000"/>
                </a:spcBef>
                <a:buClrTx/>
                <a:buSzTx/>
                <a:buFontTx/>
                <a:buNone/>
              </a:pPr>
              <a:r>
                <a:rPr lang="en-US" altLang="en-US" sz="2000" b="1" i="1" dirty="0">
                  <a:solidFill>
                    <a:srgbClr val="000000"/>
                  </a:solidFill>
                </a:rPr>
                <a:t>b	</a:t>
              </a:r>
              <a:r>
                <a:rPr lang="en-US" altLang="en-US" sz="2000" b="1" i="1" dirty="0" smtClean="0">
                  <a:solidFill>
                    <a:srgbClr val="000000"/>
                  </a:solidFill>
                </a:rPr>
                <a:t>        fca:1</a:t>
              </a:r>
              <a:r>
                <a:rPr lang="en-US" altLang="en-US" sz="2000" b="1" i="1" dirty="0">
                  <a:solidFill>
                    <a:srgbClr val="000000"/>
                  </a:solidFill>
                </a:rPr>
                <a:t>, f:1, c:1</a:t>
              </a:r>
            </a:p>
            <a:p>
              <a:pPr>
                <a:lnSpc>
                  <a:spcPct val="80000"/>
                </a:lnSpc>
                <a:spcBef>
                  <a:spcPct val="50000"/>
                </a:spcBef>
                <a:buClrTx/>
                <a:buSzTx/>
                <a:buFontTx/>
                <a:buNone/>
              </a:pPr>
              <a:r>
                <a:rPr lang="en-US" altLang="en-US" sz="2000" b="1" i="1" dirty="0">
                  <a:solidFill>
                    <a:srgbClr val="000000"/>
                  </a:solidFill>
                </a:rPr>
                <a:t>m	</a:t>
              </a:r>
              <a:r>
                <a:rPr lang="en-US" altLang="en-US" sz="2000" b="1" i="1" dirty="0" smtClean="0">
                  <a:solidFill>
                    <a:srgbClr val="000000"/>
                  </a:solidFill>
                </a:rPr>
                <a:t>        fca:2</a:t>
              </a:r>
              <a:r>
                <a:rPr lang="en-US" altLang="en-US" sz="2000" b="1" i="1" dirty="0">
                  <a:solidFill>
                    <a:srgbClr val="000000"/>
                  </a:solidFill>
                </a:rPr>
                <a:t>, fcab:1</a:t>
              </a:r>
            </a:p>
            <a:p>
              <a:pPr>
                <a:lnSpc>
                  <a:spcPct val="80000"/>
                </a:lnSpc>
                <a:spcBef>
                  <a:spcPct val="50000"/>
                </a:spcBef>
                <a:buClrTx/>
                <a:buSzTx/>
                <a:buFontTx/>
                <a:buNone/>
              </a:pPr>
              <a:r>
                <a:rPr lang="en-US" altLang="en-US" sz="2000" b="1" i="1" dirty="0">
                  <a:solidFill>
                    <a:srgbClr val="000000"/>
                  </a:solidFill>
                </a:rPr>
                <a:t>p	</a:t>
              </a:r>
              <a:r>
                <a:rPr lang="en-US" altLang="en-US" sz="2000" b="1" i="1" dirty="0" smtClean="0">
                  <a:solidFill>
                    <a:srgbClr val="000000"/>
                  </a:solidFill>
                </a:rPr>
                <a:t>        fcam:2</a:t>
              </a:r>
              <a:r>
                <a:rPr lang="en-US" altLang="en-US" sz="2000" b="1" i="1" dirty="0">
                  <a:solidFill>
                    <a:srgbClr val="000000"/>
                  </a:solidFill>
                </a:rPr>
                <a:t>, cb:1</a:t>
              </a:r>
            </a:p>
          </p:txBody>
        </p:sp>
        <p:sp>
          <p:nvSpPr>
            <p:cNvPr id="28715" name="TextBox 1"/>
            <p:cNvSpPr txBox="1">
              <a:spLocks noChangeArrowheads="1"/>
            </p:cNvSpPr>
            <p:nvPr/>
          </p:nvSpPr>
          <p:spPr bwMode="auto">
            <a:xfrm>
              <a:off x="4794950" y="3451978"/>
              <a:ext cx="2977710" cy="36935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lgn="ctr" eaLnBrk="1" hangingPunct="1">
                <a:spcBef>
                  <a:spcPct val="50000"/>
                </a:spcBef>
                <a:buClrTx/>
                <a:buSzTx/>
                <a:buFontTx/>
                <a:buNone/>
              </a:pPr>
              <a:r>
                <a:rPr lang="en-US" altLang="en-US" sz="1800" b="1" i="1" dirty="0" smtClean="0">
                  <a:solidFill>
                    <a:srgbClr val="000000"/>
                  </a:solidFill>
                </a:rPr>
                <a:t>Conditional database of each pattern</a:t>
              </a:r>
              <a:endParaRPr lang="en-US" altLang="en-US" sz="1800" b="1" i="1" dirty="0">
                <a:solidFill>
                  <a:srgbClr val="000000"/>
                </a:solidFill>
              </a:endParaRPr>
            </a:p>
          </p:txBody>
        </p:sp>
      </p:grpSp>
      <p:sp>
        <p:nvSpPr>
          <p:cNvPr id="43" name="Text Box 39"/>
          <p:cNvSpPr txBox="1">
            <a:spLocks noChangeArrowheads="1"/>
          </p:cNvSpPr>
          <p:nvPr/>
        </p:nvSpPr>
        <p:spPr bwMode="auto">
          <a:xfrm>
            <a:off x="955843" y="3528425"/>
            <a:ext cx="1985022" cy="29854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lgn="ctr">
              <a:lnSpc>
                <a:spcPct val="60000"/>
              </a:lnSpc>
              <a:spcBef>
                <a:spcPct val="50000"/>
              </a:spcBef>
              <a:buClrTx/>
              <a:buSzTx/>
              <a:buFontTx/>
              <a:buNone/>
            </a:pPr>
            <a:r>
              <a:rPr lang="en-US" altLang="en-US" sz="2000" b="1" dirty="0" err="1" smtClean="0">
                <a:solidFill>
                  <a:srgbClr val="000000"/>
                </a:solidFill>
              </a:rPr>
              <a:t>min_support</a:t>
            </a:r>
            <a:r>
              <a:rPr lang="en-US" altLang="en-US" sz="2000" b="1" dirty="0" smtClean="0">
                <a:solidFill>
                  <a:srgbClr val="000000"/>
                </a:solidFill>
              </a:rPr>
              <a:t> </a:t>
            </a:r>
            <a:r>
              <a:rPr lang="en-US" altLang="en-US" sz="2000" b="1" dirty="0">
                <a:solidFill>
                  <a:srgbClr val="000000"/>
                </a:solidFill>
              </a:rPr>
              <a:t>= 3</a:t>
            </a:r>
            <a:endParaRPr lang="en-US" altLang="en-US" b="1" u="sng" dirty="0">
              <a:solidFill>
                <a:srgbClr val="000000"/>
              </a:solidFill>
            </a:endParaRPr>
          </a:p>
        </p:txBody>
      </p:sp>
    </p:spTree>
    <p:extLst>
      <p:ext uri="{BB962C8B-B14F-4D97-AF65-F5344CB8AC3E}">
        <p14:creationId xmlns:p14="http://schemas.microsoft.com/office/powerpoint/2010/main" val="40258420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7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7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676">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676">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67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7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676">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67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12" grpId="0" animBg="1"/>
      <p:bldP spid="4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3"/>
          <p:cNvSpPr txBox="1">
            <a:spLocks noChangeArrowheads="1"/>
          </p:cNvSpPr>
          <p:nvPr/>
        </p:nvSpPr>
        <p:spPr bwMode="auto">
          <a:xfrm>
            <a:off x="5080000" y="5023940"/>
            <a:ext cx="711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spcBef>
                <a:spcPct val="0"/>
              </a:spcBef>
              <a:buClrTx/>
              <a:buSzTx/>
              <a:buFontTx/>
              <a:buNone/>
            </a:pPr>
            <a:r>
              <a:rPr lang="en-US" altLang="en-US" sz="2000" i="1">
                <a:solidFill>
                  <a:srgbClr val="000000"/>
                </a:solidFill>
                <a:latin typeface="Times New Roman" pitchFamily="18" charset="0"/>
              </a:rPr>
              <a:t>f:3</a:t>
            </a:r>
          </a:p>
        </p:txBody>
      </p:sp>
      <p:sp>
        <p:nvSpPr>
          <p:cNvPr id="29700" name="Rectangle 2"/>
          <p:cNvSpPr>
            <a:spLocks noGrp="1" noChangeArrowheads="1"/>
          </p:cNvSpPr>
          <p:nvPr>
            <p:ph type="title"/>
          </p:nvPr>
        </p:nvSpPr>
        <p:spPr>
          <a:xfrm>
            <a:off x="0" y="333375"/>
            <a:ext cx="12192000" cy="609600"/>
          </a:xfrm>
        </p:spPr>
        <p:txBody>
          <a:bodyPr>
            <a:noAutofit/>
          </a:bodyPr>
          <a:lstStyle/>
          <a:p>
            <a:pPr>
              <a:lnSpc>
                <a:spcPct val="90000"/>
              </a:lnSpc>
            </a:pPr>
            <a:r>
              <a:rPr lang="en-US" altLang="en-US" sz="4000" dirty="0" smtClean="0"/>
              <a:t>Mine Each Conditional Database Recursively</a:t>
            </a:r>
            <a:endParaRPr lang="en-US" altLang="en-US" sz="4800" dirty="0" smtClean="0"/>
          </a:p>
        </p:txBody>
      </p:sp>
      <p:sp>
        <p:nvSpPr>
          <p:cNvPr id="29701" name="Rectangle 3"/>
          <p:cNvSpPr>
            <a:spLocks noGrp="1" noChangeArrowheads="1"/>
          </p:cNvSpPr>
          <p:nvPr>
            <p:ph idx="1"/>
          </p:nvPr>
        </p:nvSpPr>
        <p:spPr>
          <a:xfrm>
            <a:off x="4845467" y="1143000"/>
            <a:ext cx="6908800" cy="1347787"/>
          </a:xfrm>
        </p:spPr>
        <p:txBody>
          <a:bodyPr/>
          <a:lstStyle/>
          <a:p>
            <a:pPr eaLnBrk="1" hangingPunct="1"/>
            <a:r>
              <a:rPr lang="en-US" altLang="en-US" sz="2400" dirty="0" smtClean="0"/>
              <a:t>For each conditional database</a:t>
            </a:r>
          </a:p>
          <a:p>
            <a:pPr lvl="1" eaLnBrk="1" hangingPunct="1"/>
            <a:r>
              <a:rPr lang="en-US" altLang="en-US" sz="2400" dirty="0" smtClean="0"/>
              <a:t>Mine single-item patterns</a:t>
            </a:r>
          </a:p>
          <a:p>
            <a:pPr lvl="1" eaLnBrk="1" hangingPunct="1"/>
            <a:r>
              <a:rPr lang="en-US" altLang="en-US" sz="2400" dirty="0" smtClean="0"/>
              <a:t>Construct its FP-tree &amp; mine it</a:t>
            </a:r>
          </a:p>
        </p:txBody>
      </p:sp>
      <p:grpSp>
        <p:nvGrpSpPr>
          <p:cNvPr id="29702" name="Group 5"/>
          <p:cNvGrpSpPr>
            <a:grpSpLocks/>
          </p:cNvGrpSpPr>
          <p:nvPr/>
        </p:nvGrpSpPr>
        <p:grpSpPr bwMode="auto">
          <a:xfrm>
            <a:off x="-424731" y="4398466"/>
            <a:ext cx="1644651" cy="2408238"/>
            <a:chOff x="3264" y="2736"/>
            <a:chExt cx="777" cy="1517"/>
          </a:xfrm>
        </p:grpSpPr>
        <p:grpSp>
          <p:nvGrpSpPr>
            <p:cNvPr id="29730" name="Group 6"/>
            <p:cNvGrpSpPr>
              <a:grpSpLocks/>
            </p:cNvGrpSpPr>
            <p:nvPr/>
          </p:nvGrpSpPr>
          <p:grpSpPr bwMode="auto">
            <a:xfrm>
              <a:off x="3792" y="2736"/>
              <a:ext cx="249" cy="1299"/>
              <a:chOff x="2282" y="2456"/>
              <a:chExt cx="249" cy="1299"/>
            </a:xfrm>
          </p:grpSpPr>
          <p:sp>
            <p:nvSpPr>
              <p:cNvPr id="29732" name="Text Box 7"/>
              <p:cNvSpPr txBox="1">
                <a:spLocks noChangeArrowheads="1"/>
              </p:cNvSpPr>
              <p:nvPr/>
            </p:nvSpPr>
            <p:spPr bwMode="auto">
              <a:xfrm>
                <a:off x="2312" y="2456"/>
                <a:ext cx="20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spcBef>
                    <a:spcPct val="0"/>
                  </a:spcBef>
                  <a:buClrTx/>
                  <a:buSzTx/>
                  <a:buFontTx/>
                  <a:buNone/>
                </a:pPr>
                <a:r>
                  <a:rPr lang="en-US" altLang="en-US" sz="2000" dirty="0">
                    <a:solidFill>
                      <a:srgbClr val="000000"/>
                    </a:solidFill>
                    <a:latin typeface="Times New Roman" pitchFamily="18" charset="0"/>
                  </a:rPr>
                  <a:t>{}</a:t>
                </a:r>
              </a:p>
            </p:txBody>
          </p:sp>
          <p:sp>
            <p:nvSpPr>
              <p:cNvPr id="29733" name="Text Box 8"/>
              <p:cNvSpPr txBox="1">
                <a:spLocks noChangeArrowheads="1"/>
              </p:cNvSpPr>
              <p:nvPr/>
            </p:nvSpPr>
            <p:spPr bwMode="auto">
              <a:xfrm>
                <a:off x="2300" y="2840"/>
                <a:ext cx="22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spcBef>
                    <a:spcPct val="0"/>
                  </a:spcBef>
                  <a:buClrTx/>
                  <a:buSzTx/>
                  <a:buFontTx/>
                  <a:buNone/>
                </a:pPr>
                <a:r>
                  <a:rPr lang="en-US" altLang="en-US" sz="2000" i="1">
                    <a:solidFill>
                      <a:srgbClr val="000000"/>
                    </a:solidFill>
                    <a:latin typeface="Times New Roman" pitchFamily="18" charset="0"/>
                  </a:rPr>
                  <a:t>f:3</a:t>
                </a:r>
              </a:p>
            </p:txBody>
          </p:sp>
          <p:sp>
            <p:nvSpPr>
              <p:cNvPr id="29734" name="Text Box 9"/>
              <p:cNvSpPr txBox="1">
                <a:spLocks noChangeArrowheads="1"/>
              </p:cNvSpPr>
              <p:nvPr/>
            </p:nvSpPr>
            <p:spPr bwMode="auto">
              <a:xfrm>
                <a:off x="2287" y="3167"/>
                <a:ext cx="24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spcBef>
                    <a:spcPct val="0"/>
                  </a:spcBef>
                  <a:buClrTx/>
                  <a:buSzTx/>
                  <a:buFontTx/>
                  <a:buNone/>
                </a:pPr>
                <a:r>
                  <a:rPr lang="en-US" altLang="en-US" sz="2000" i="1" dirty="0">
                    <a:solidFill>
                      <a:srgbClr val="000000"/>
                    </a:solidFill>
                    <a:latin typeface="Times New Roman" pitchFamily="18" charset="0"/>
                  </a:rPr>
                  <a:t>c:3</a:t>
                </a:r>
              </a:p>
            </p:txBody>
          </p:sp>
          <p:sp>
            <p:nvSpPr>
              <p:cNvPr id="29735" name="Text Box 10"/>
              <p:cNvSpPr txBox="1">
                <a:spLocks noChangeArrowheads="1"/>
              </p:cNvSpPr>
              <p:nvPr/>
            </p:nvSpPr>
            <p:spPr bwMode="auto">
              <a:xfrm>
                <a:off x="2282" y="3503"/>
                <a:ext cx="24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spcBef>
                    <a:spcPct val="0"/>
                  </a:spcBef>
                  <a:buClrTx/>
                  <a:buSzTx/>
                  <a:buFontTx/>
                  <a:buNone/>
                </a:pPr>
                <a:r>
                  <a:rPr lang="en-US" altLang="en-US" sz="2000" i="1">
                    <a:solidFill>
                      <a:srgbClr val="000000"/>
                    </a:solidFill>
                    <a:latin typeface="Times New Roman" pitchFamily="18" charset="0"/>
                  </a:rPr>
                  <a:t>a:3</a:t>
                </a:r>
              </a:p>
            </p:txBody>
          </p:sp>
          <p:cxnSp>
            <p:nvCxnSpPr>
              <p:cNvPr id="29736" name="AutoShape 11"/>
              <p:cNvCxnSpPr>
                <a:cxnSpLocks noChangeShapeType="1"/>
                <a:stCxn id="29732" idx="2"/>
                <a:endCxn id="29733" idx="0"/>
              </p:cNvCxnSpPr>
              <p:nvPr/>
            </p:nvCxnSpPr>
            <p:spPr bwMode="auto">
              <a:xfrm flipH="1">
                <a:off x="2411" y="2708"/>
                <a:ext cx="3" cy="132"/>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29737" name="AutoShape 12"/>
              <p:cNvCxnSpPr>
                <a:cxnSpLocks noChangeShapeType="1"/>
                <a:stCxn id="29733" idx="2"/>
                <a:endCxn id="29734" idx="0"/>
              </p:cNvCxnSpPr>
              <p:nvPr/>
            </p:nvCxnSpPr>
            <p:spPr bwMode="auto">
              <a:xfrm flipH="1">
                <a:off x="2408" y="3092"/>
                <a:ext cx="3" cy="75"/>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29738" name="AutoShape 13"/>
              <p:cNvCxnSpPr>
                <a:cxnSpLocks noChangeShapeType="1"/>
                <a:stCxn id="29734" idx="2"/>
                <a:endCxn id="29735" idx="0"/>
              </p:cNvCxnSpPr>
              <p:nvPr/>
            </p:nvCxnSpPr>
            <p:spPr bwMode="auto">
              <a:xfrm flipH="1">
                <a:off x="2407" y="3419"/>
                <a:ext cx="2" cy="84"/>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29731" name="Text Box 14"/>
            <p:cNvSpPr txBox="1">
              <a:spLocks noChangeArrowheads="1"/>
            </p:cNvSpPr>
            <p:nvPr/>
          </p:nvSpPr>
          <p:spPr bwMode="auto">
            <a:xfrm>
              <a:off x="3264" y="4020"/>
              <a:ext cx="8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spcBef>
                  <a:spcPct val="0"/>
                </a:spcBef>
                <a:buClrTx/>
                <a:buSzTx/>
                <a:buFontTx/>
                <a:buNone/>
              </a:pPr>
              <a:endParaRPr lang="en-US" altLang="en-US" sz="1800" b="1" i="1">
                <a:solidFill>
                  <a:srgbClr val="000000"/>
                </a:solidFill>
              </a:endParaRPr>
            </a:p>
          </p:txBody>
        </p:sp>
      </p:grpSp>
      <p:grpSp>
        <p:nvGrpSpPr>
          <p:cNvPr id="29703" name="Group 53"/>
          <p:cNvGrpSpPr>
            <a:grpSpLocks/>
          </p:cNvGrpSpPr>
          <p:nvPr/>
        </p:nvGrpSpPr>
        <p:grpSpPr bwMode="auto">
          <a:xfrm>
            <a:off x="578696" y="1514233"/>
            <a:ext cx="3406776" cy="2768970"/>
            <a:chOff x="5334000" y="3479244"/>
            <a:chExt cx="2555082" cy="2769156"/>
          </a:xfrm>
        </p:grpSpPr>
        <p:sp>
          <p:nvSpPr>
            <p:cNvPr id="29728" name="Rectangle 4"/>
            <p:cNvSpPr>
              <a:spLocks noChangeArrowheads="1"/>
            </p:cNvSpPr>
            <p:nvPr/>
          </p:nvSpPr>
          <p:spPr bwMode="auto">
            <a:xfrm>
              <a:off x="5334000" y="3909298"/>
              <a:ext cx="2555082" cy="2339102"/>
            </a:xfrm>
            <a:prstGeom prst="rect">
              <a:avLst/>
            </a:prstGeom>
            <a:solidFill>
              <a:srgbClr val="FAE2F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lnSpc>
                  <a:spcPct val="80000"/>
                </a:lnSpc>
                <a:spcBef>
                  <a:spcPct val="50000"/>
                </a:spcBef>
                <a:buClrTx/>
                <a:buSzTx/>
                <a:buFontTx/>
                <a:buNone/>
              </a:pPr>
              <a:r>
                <a:rPr lang="en-US" altLang="en-US" sz="2000" b="1" i="1" u="sng" dirty="0">
                  <a:solidFill>
                    <a:srgbClr val="000000"/>
                  </a:solidFill>
                </a:rPr>
                <a:t>item	cond. </a:t>
              </a:r>
              <a:r>
                <a:rPr lang="en-US" altLang="en-US" sz="2000" b="1" i="1" u="sng" dirty="0" smtClean="0">
                  <a:solidFill>
                    <a:srgbClr val="000000"/>
                  </a:solidFill>
                </a:rPr>
                <a:t>data base</a:t>
              </a:r>
              <a:endParaRPr lang="en-US" altLang="en-US" sz="2000" b="1" i="1" u="sng" dirty="0">
                <a:solidFill>
                  <a:srgbClr val="000000"/>
                </a:solidFill>
              </a:endParaRPr>
            </a:p>
            <a:p>
              <a:pPr>
                <a:lnSpc>
                  <a:spcPct val="80000"/>
                </a:lnSpc>
                <a:spcBef>
                  <a:spcPct val="50000"/>
                </a:spcBef>
                <a:buClrTx/>
                <a:buSzTx/>
                <a:buFontTx/>
                <a:buNone/>
              </a:pPr>
              <a:r>
                <a:rPr lang="en-US" altLang="en-US" sz="2000" b="1" i="1" dirty="0">
                  <a:solidFill>
                    <a:srgbClr val="000000"/>
                  </a:solidFill>
                </a:rPr>
                <a:t>c	f:3</a:t>
              </a:r>
            </a:p>
            <a:p>
              <a:pPr>
                <a:lnSpc>
                  <a:spcPct val="80000"/>
                </a:lnSpc>
                <a:spcBef>
                  <a:spcPct val="50000"/>
                </a:spcBef>
                <a:buClrTx/>
                <a:buSzTx/>
                <a:buFontTx/>
                <a:buNone/>
              </a:pPr>
              <a:r>
                <a:rPr lang="en-US" altLang="en-US" sz="2000" b="1" i="1" dirty="0">
                  <a:solidFill>
                    <a:srgbClr val="000000"/>
                  </a:solidFill>
                </a:rPr>
                <a:t>a	fc:3</a:t>
              </a:r>
            </a:p>
            <a:p>
              <a:pPr>
                <a:lnSpc>
                  <a:spcPct val="80000"/>
                </a:lnSpc>
                <a:spcBef>
                  <a:spcPct val="50000"/>
                </a:spcBef>
                <a:buClrTx/>
                <a:buSzTx/>
                <a:buFontTx/>
                <a:buNone/>
              </a:pPr>
              <a:r>
                <a:rPr lang="en-US" altLang="en-US" sz="2000" b="1" i="1" dirty="0">
                  <a:solidFill>
                    <a:srgbClr val="000000"/>
                  </a:solidFill>
                </a:rPr>
                <a:t>b	fca:1, f:1, c:1</a:t>
              </a:r>
            </a:p>
            <a:p>
              <a:pPr>
                <a:lnSpc>
                  <a:spcPct val="80000"/>
                </a:lnSpc>
                <a:spcBef>
                  <a:spcPct val="50000"/>
                </a:spcBef>
                <a:buClrTx/>
                <a:buSzTx/>
                <a:buFontTx/>
                <a:buNone/>
              </a:pPr>
              <a:r>
                <a:rPr lang="en-US" altLang="en-US" sz="2000" b="1" i="1" dirty="0">
                  <a:solidFill>
                    <a:srgbClr val="000000"/>
                  </a:solidFill>
                </a:rPr>
                <a:t>m	fca:2, fcab:1</a:t>
              </a:r>
            </a:p>
            <a:p>
              <a:pPr>
                <a:lnSpc>
                  <a:spcPct val="80000"/>
                </a:lnSpc>
                <a:spcBef>
                  <a:spcPct val="50000"/>
                </a:spcBef>
                <a:buClrTx/>
                <a:buSzTx/>
                <a:buFontTx/>
                <a:buNone/>
              </a:pPr>
              <a:r>
                <a:rPr lang="en-US" altLang="en-US" sz="2000" b="1" i="1" dirty="0">
                  <a:solidFill>
                    <a:srgbClr val="000000"/>
                  </a:solidFill>
                </a:rPr>
                <a:t>p	fcam:2, cb:1</a:t>
              </a:r>
            </a:p>
          </p:txBody>
        </p:sp>
        <p:sp>
          <p:nvSpPr>
            <p:cNvPr id="29729" name="TextBox 55"/>
            <p:cNvSpPr txBox="1">
              <a:spLocks noChangeArrowheads="1"/>
            </p:cNvSpPr>
            <p:nvPr/>
          </p:nvSpPr>
          <p:spPr bwMode="auto">
            <a:xfrm>
              <a:off x="5621918" y="3479244"/>
              <a:ext cx="2021204" cy="40013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lgn="ctr" eaLnBrk="1" hangingPunct="1">
                <a:spcBef>
                  <a:spcPct val="50000"/>
                </a:spcBef>
                <a:buClrTx/>
                <a:buSzTx/>
                <a:buFontTx/>
                <a:buNone/>
              </a:pPr>
              <a:r>
                <a:rPr lang="en-US" altLang="en-US" sz="2000" b="1" i="1" dirty="0">
                  <a:solidFill>
                    <a:srgbClr val="000000"/>
                  </a:solidFill>
                </a:rPr>
                <a:t>Conditional</a:t>
              </a:r>
              <a:r>
                <a:rPr lang="en-US" altLang="en-US" sz="2000" b="1" i="1" dirty="0" smtClean="0">
                  <a:solidFill>
                    <a:srgbClr val="000000"/>
                  </a:solidFill>
                </a:rPr>
                <a:t> Data Bases</a:t>
              </a:r>
              <a:endParaRPr lang="en-US" altLang="en-US" sz="2000" b="1" i="1" dirty="0">
                <a:solidFill>
                  <a:srgbClr val="000000"/>
                </a:solidFill>
              </a:endParaRPr>
            </a:p>
          </p:txBody>
        </p:sp>
      </p:grpSp>
      <p:sp>
        <p:nvSpPr>
          <p:cNvPr id="29704" name="Rectangle 3"/>
          <p:cNvSpPr txBox="1">
            <a:spLocks noChangeArrowheads="1"/>
          </p:cNvSpPr>
          <p:nvPr/>
        </p:nvSpPr>
        <p:spPr bwMode="auto">
          <a:xfrm>
            <a:off x="5587278" y="2567635"/>
            <a:ext cx="5299075" cy="373063"/>
          </a:xfrm>
          <a:prstGeom prst="rect">
            <a:avLst/>
          </a:prstGeom>
          <a:solidFill>
            <a:srgbClr val="F6E6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buClr>
                <a:srgbClr val="8C8C8C"/>
              </a:buClr>
              <a:buFont typeface="Wingdings" pitchFamily="2" charset="2"/>
              <a:buNone/>
            </a:pPr>
            <a:r>
              <a:rPr lang="en-US" altLang="en-US" i="1" dirty="0" smtClean="0">
                <a:solidFill>
                  <a:srgbClr val="000000"/>
                </a:solidFill>
              </a:rPr>
              <a:t>p</a:t>
            </a:r>
            <a:r>
              <a:rPr lang="en-US" altLang="en-US" dirty="0" smtClean="0">
                <a:solidFill>
                  <a:srgbClr val="000000"/>
                </a:solidFill>
              </a:rPr>
              <a:t>’s conditional DB</a:t>
            </a:r>
            <a:r>
              <a:rPr lang="en-US" altLang="en-US" dirty="0">
                <a:solidFill>
                  <a:srgbClr val="000000"/>
                </a:solidFill>
              </a:rPr>
              <a:t>: </a:t>
            </a:r>
            <a:r>
              <a:rPr lang="en-US" altLang="en-US" b="1" i="1" dirty="0">
                <a:solidFill>
                  <a:srgbClr val="000000"/>
                </a:solidFill>
              </a:rPr>
              <a:t>fcam:2, cb:1 </a:t>
            </a:r>
            <a:r>
              <a:rPr lang="en-US" altLang="en-US" b="1" dirty="0">
                <a:solidFill>
                  <a:srgbClr val="000000"/>
                </a:solidFill>
              </a:rPr>
              <a:t>→</a:t>
            </a:r>
            <a:r>
              <a:rPr lang="en-US" altLang="en-US" b="1" i="1" dirty="0">
                <a:solidFill>
                  <a:srgbClr val="000000"/>
                </a:solidFill>
              </a:rPr>
              <a:t> c: 3</a:t>
            </a:r>
          </a:p>
        </p:txBody>
      </p:sp>
      <p:sp>
        <p:nvSpPr>
          <p:cNvPr id="29705" name="Rectangle 3"/>
          <p:cNvSpPr txBox="1">
            <a:spLocks noChangeArrowheads="1"/>
          </p:cNvSpPr>
          <p:nvPr/>
        </p:nvSpPr>
        <p:spPr bwMode="auto">
          <a:xfrm>
            <a:off x="5587277" y="3028407"/>
            <a:ext cx="5299075" cy="373063"/>
          </a:xfrm>
          <a:prstGeom prst="rect">
            <a:avLst/>
          </a:prstGeom>
          <a:solidFill>
            <a:srgbClr val="F6E6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marL="0" lvl="1" eaLnBrk="1" hangingPunct="1">
              <a:buClr>
                <a:srgbClr val="8C8C8C"/>
              </a:buClr>
              <a:buSzPct val="60000"/>
              <a:buFont typeface="Wingdings" pitchFamily="2" charset="2"/>
              <a:buNone/>
            </a:pPr>
            <a:r>
              <a:rPr lang="en-US" altLang="en-US" i="1" dirty="0" smtClean="0">
                <a:solidFill>
                  <a:srgbClr val="000000"/>
                </a:solidFill>
              </a:rPr>
              <a:t>m</a:t>
            </a:r>
            <a:r>
              <a:rPr lang="en-US" altLang="en-US" dirty="0">
                <a:solidFill>
                  <a:srgbClr val="000000"/>
                </a:solidFill>
              </a:rPr>
              <a:t>’s</a:t>
            </a:r>
            <a:r>
              <a:rPr lang="en-US" altLang="en-US" dirty="0" smtClean="0">
                <a:solidFill>
                  <a:srgbClr val="000000"/>
                </a:solidFill>
              </a:rPr>
              <a:t> </a:t>
            </a:r>
            <a:r>
              <a:rPr lang="en-US" altLang="en-US" dirty="0">
                <a:solidFill>
                  <a:srgbClr val="000000"/>
                </a:solidFill>
              </a:rPr>
              <a:t>conditional </a:t>
            </a:r>
            <a:r>
              <a:rPr lang="en-US" altLang="en-US" dirty="0" smtClean="0">
                <a:solidFill>
                  <a:srgbClr val="000000"/>
                </a:solidFill>
              </a:rPr>
              <a:t>DB</a:t>
            </a:r>
            <a:r>
              <a:rPr lang="en-US" altLang="en-US" dirty="0">
                <a:solidFill>
                  <a:srgbClr val="000000"/>
                </a:solidFill>
              </a:rPr>
              <a:t>: </a:t>
            </a:r>
            <a:r>
              <a:rPr lang="en-US" altLang="en-US" b="1" i="1" dirty="0">
                <a:solidFill>
                  <a:srgbClr val="000000"/>
                </a:solidFill>
              </a:rPr>
              <a:t>fca:2, fcab:1 </a:t>
            </a:r>
            <a:r>
              <a:rPr lang="en-US" altLang="en-US" b="1" dirty="0">
                <a:solidFill>
                  <a:srgbClr val="000000"/>
                </a:solidFill>
              </a:rPr>
              <a:t>→</a:t>
            </a:r>
            <a:r>
              <a:rPr lang="en-US" altLang="en-US" b="1" i="1" dirty="0">
                <a:solidFill>
                  <a:srgbClr val="000000"/>
                </a:solidFill>
              </a:rPr>
              <a:t> </a:t>
            </a:r>
            <a:r>
              <a:rPr lang="en-US" altLang="en-US" b="1" i="1" dirty="0" err="1">
                <a:solidFill>
                  <a:srgbClr val="000000"/>
                </a:solidFill>
              </a:rPr>
              <a:t>fca</a:t>
            </a:r>
            <a:r>
              <a:rPr lang="en-US" altLang="en-US" b="1" i="1" dirty="0">
                <a:solidFill>
                  <a:srgbClr val="000000"/>
                </a:solidFill>
              </a:rPr>
              <a:t>: 3</a:t>
            </a:r>
          </a:p>
        </p:txBody>
      </p:sp>
      <p:sp>
        <p:nvSpPr>
          <p:cNvPr id="29706" name="Rectangle 3"/>
          <p:cNvSpPr txBox="1">
            <a:spLocks noChangeArrowheads="1"/>
          </p:cNvSpPr>
          <p:nvPr/>
        </p:nvSpPr>
        <p:spPr bwMode="auto">
          <a:xfrm>
            <a:off x="5650329" y="3542102"/>
            <a:ext cx="5299075" cy="373063"/>
          </a:xfrm>
          <a:prstGeom prst="rect">
            <a:avLst/>
          </a:prstGeom>
          <a:solidFill>
            <a:srgbClr val="F6E6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marL="0" lvl="1" eaLnBrk="1" hangingPunct="1">
              <a:buClr>
                <a:srgbClr val="8C8C8C"/>
              </a:buClr>
              <a:buSzPct val="60000"/>
              <a:buFont typeface="Wingdings" pitchFamily="2" charset="2"/>
              <a:buNone/>
            </a:pPr>
            <a:r>
              <a:rPr lang="en-US" altLang="en-US" i="1" dirty="0" smtClean="0">
                <a:solidFill>
                  <a:srgbClr val="000000"/>
                </a:solidFill>
              </a:rPr>
              <a:t>b</a:t>
            </a:r>
            <a:r>
              <a:rPr lang="en-US" altLang="en-US" dirty="0">
                <a:solidFill>
                  <a:srgbClr val="000000"/>
                </a:solidFill>
              </a:rPr>
              <a:t>’s</a:t>
            </a:r>
            <a:r>
              <a:rPr lang="en-US" altLang="en-US" dirty="0" smtClean="0">
                <a:solidFill>
                  <a:srgbClr val="000000"/>
                </a:solidFill>
              </a:rPr>
              <a:t> </a:t>
            </a:r>
            <a:r>
              <a:rPr lang="en-US" altLang="en-US" dirty="0">
                <a:solidFill>
                  <a:srgbClr val="000000"/>
                </a:solidFill>
              </a:rPr>
              <a:t>conditional </a:t>
            </a:r>
            <a:r>
              <a:rPr lang="en-US" altLang="en-US" dirty="0" smtClean="0">
                <a:solidFill>
                  <a:srgbClr val="000000"/>
                </a:solidFill>
              </a:rPr>
              <a:t>DB</a:t>
            </a:r>
            <a:r>
              <a:rPr lang="en-US" altLang="en-US" dirty="0">
                <a:solidFill>
                  <a:srgbClr val="000000"/>
                </a:solidFill>
              </a:rPr>
              <a:t>: </a:t>
            </a:r>
            <a:r>
              <a:rPr lang="en-US" altLang="en-US" b="1" i="1" dirty="0">
                <a:solidFill>
                  <a:srgbClr val="000000"/>
                </a:solidFill>
              </a:rPr>
              <a:t>fca:1, f:1, c:1 </a:t>
            </a:r>
            <a:r>
              <a:rPr lang="en-US" altLang="en-US" b="1" dirty="0">
                <a:solidFill>
                  <a:srgbClr val="000000"/>
                </a:solidFill>
              </a:rPr>
              <a:t>→</a:t>
            </a:r>
            <a:r>
              <a:rPr lang="en-US" altLang="en-US" b="1" i="1" dirty="0">
                <a:solidFill>
                  <a:srgbClr val="000000"/>
                </a:solidFill>
              </a:rPr>
              <a:t> ɸ</a:t>
            </a:r>
          </a:p>
        </p:txBody>
      </p:sp>
      <p:grpSp>
        <p:nvGrpSpPr>
          <p:cNvPr id="29707" name="Group 14"/>
          <p:cNvGrpSpPr>
            <a:grpSpLocks/>
          </p:cNvGrpSpPr>
          <p:nvPr/>
        </p:nvGrpSpPr>
        <p:grpSpPr bwMode="auto">
          <a:xfrm>
            <a:off x="1523998" y="4376241"/>
            <a:ext cx="1340599" cy="1870075"/>
            <a:chOff x="4393" y="1248"/>
            <a:chExt cx="744" cy="1178"/>
          </a:xfrm>
        </p:grpSpPr>
        <p:sp>
          <p:nvSpPr>
            <p:cNvPr id="29722" name="Text Box 15"/>
            <p:cNvSpPr txBox="1">
              <a:spLocks noChangeArrowheads="1"/>
            </p:cNvSpPr>
            <p:nvPr/>
          </p:nvSpPr>
          <p:spPr bwMode="auto">
            <a:xfrm>
              <a:off x="4878" y="1248"/>
              <a:ext cx="23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spcBef>
                  <a:spcPct val="0"/>
                </a:spcBef>
                <a:buClrTx/>
                <a:buSzTx/>
                <a:buFontTx/>
                <a:buNone/>
              </a:pPr>
              <a:r>
                <a:rPr lang="en-US" altLang="en-US" sz="2000">
                  <a:solidFill>
                    <a:srgbClr val="000000"/>
                  </a:solidFill>
                  <a:latin typeface="Times New Roman" pitchFamily="18" charset="0"/>
                </a:rPr>
                <a:t>{}</a:t>
              </a:r>
            </a:p>
          </p:txBody>
        </p:sp>
        <p:sp>
          <p:nvSpPr>
            <p:cNvPr id="29723" name="Text Box 16"/>
            <p:cNvSpPr txBox="1">
              <a:spLocks noChangeArrowheads="1"/>
            </p:cNvSpPr>
            <p:nvPr/>
          </p:nvSpPr>
          <p:spPr bwMode="auto">
            <a:xfrm>
              <a:off x="4866" y="1632"/>
              <a:ext cx="26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spcBef>
                  <a:spcPct val="0"/>
                </a:spcBef>
                <a:buClrTx/>
                <a:buSzTx/>
                <a:buFontTx/>
                <a:buNone/>
              </a:pPr>
              <a:r>
                <a:rPr lang="en-US" altLang="en-US" sz="2000" i="1">
                  <a:solidFill>
                    <a:srgbClr val="000000"/>
                  </a:solidFill>
                  <a:latin typeface="Times New Roman" pitchFamily="18" charset="0"/>
                </a:rPr>
                <a:t>f:3</a:t>
              </a:r>
            </a:p>
          </p:txBody>
        </p:sp>
        <p:sp>
          <p:nvSpPr>
            <p:cNvPr id="29724" name="Text Box 17"/>
            <p:cNvSpPr txBox="1">
              <a:spLocks noChangeArrowheads="1"/>
            </p:cNvSpPr>
            <p:nvPr/>
          </p:nvSpPr>
          <p:spPr bwMode="auto">
            <a:xfrm>
              <a:off x="4853" y="1959"/>
              <a:ext cx="28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spcBef>
                  <a:spcPct val="0"/>
                </a:spcBef>
                <a:buClrTx/>
                <a:buSzTx/>
                <a:buFontTx/>
                <a:buNone/>
              </a:pPr>
              <a:r>
                <a:rPr lang="en-US" altLang="en-US" sz="2000" i="1">
                  <a:solidFill>
                    <a:srgbClr val="000000"/>
                  </a:solidFill>
                  <a:latin typeface="Times New Roman" pitchFamily="18" charset="0"/>
                </a:rPr>
                <a:t>c:3</a:t>
              </a:r>
            </a:p>
          </p:txBody>
        </p:sp>
        <p:cxnSp>
          <p:nvCxnSpPr>
            <p:cNvPr id="29725" name="AutoShape 18"/>
            <p:cNvCxnSpPr>
              <a:cxnSpLocks noChangeShapeType="1"/>
              <a:stCxn id="29722" idx="2"/>
              <a:endCxn id="29723" idx="0"/>
            </p:cNvCxnSpPr>
            <p:nvPr/>
          </p:nvCxnSpPr>
          <p:spPr bwMode="auto">
            <a:xfrm flipH="1">
              <a:off x="4996" y="1500"/>
              <a:ext cx="1" cy="132"/>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29726" name="AutoShape 19"/>
            <p:cNvCxnSpPr>
              <a:cxnSpLocks noChangeShapeType="1"/>
              <a:stCxn id="29723" idx="2"/>
              <a:endCxn id="29724" idx="0"/>
            </p:cNvCxnSpPr>
            <p:nvPr/>
          </p:nvCxnSpPr>
          <p:spPr bwMode="auto">
            <a:xfrm flipH="1">
              <a:off x="4995" y="1884"/>
              <a:ext cx="1" cy="75"/>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29727" name="Text Box 20"/>
            <p:cNvSpPr txBox="1">
              <a:spLocks noChangeArrowheads="1"/>
            </p:cNvSpPr>
            <p:nvPr/>
          </p:nvSpPr>
          <p:spPr bwMode="auto">
            <a:xfrm>
              <a:off x="4393" y="2193"/>
              <a:ext cx="10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spcBef>
                  <a:spcPct val="0"/>
                </a:spcBef>
                <a:buClrTx/>
                <a:buSzTx/>
                <a:buFontTx/>
                <a:buNone/>
              </a:pPr>
              <a:endParaRPr lang="en-US" altLang="en-US" sz="1800" b="1" i="1">
                <a:solidFill>
                  <a:srgbClr val="000000"/>
                </a:solidFill>
                <a:latin typeface="Times New Roman" pitchFamily="18" charset="0"/>
              </a:endParaRPr>
            </a:p>
          </p:txBody>
        </p:sp>
      </p:grpSp>
      <p:sp>
        <p:nvSpPr>
          <p:cNvPr id="29708" name="Rectangle 2"/>
          <p:cNvSpPr>
            <a:spLocks noChangeArrowheads="1"/>
          </p:cNvSpPr>
          <p:nvPr/>
        </p:nvSpPr>
        <p:spPr bwMode="auto">
          <a:xfrm>
            <a:off x="1948203" y="5949453"/>
            <a:ext cx="136774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lgn="ctr" eaLnBrk="1" hangingPunct="1">
              <a:spcBef>
                <a:spcPct val="0"/>
              </a:spcBef>
              <a:buClrTx/>
              <a:buSzTx/>
              <a:buFontTx/>
              <a:buNone/>
            </a:pPr>
            <a:r>
              <a:rPr lang="en-US" altLang="en-US" sz="1800" i="1" dirty="0" err="1" smtClean="0">
                <a:solidFill>
                  <a:srgbClr val="000000"/>
                </a:solidFill>
              </a:rPr>
              <a:t>am’s</a:t>
            </a:r>
            <a:r>
              <a:rPr lang="en-US" altLang="en-US" sz="1800" i="1" dirty="0" smtClean="0">
                <a:solidFill>
                  <a:srgbClr val="000000"/>
                </a:solidFill>
              </a:rPr>
              <a:t> </a:t>
            </a:r>
            <a:r>
              <a:rPr lang="en-US" altLang="en-US" sz="1800" dirty="0" smtClean="0">
                <a:solidFill>
                  <a:srgbClr val="000000"/>
                </a:solidFill>
              </a:rPr>
              <a:t>FP-tree</a:t>
            </a:r>
            <a:endParaRPr lang="en-US" altLang="en-US" sz="1800" i="1" dirty="0">
              <a:solidFill>
                <a:srgbClr val="000000"/>
              </a:solidFill>
            </a:endParaRPr>
          </a:p>
        </p:txBody>
      </p:sp>
      <p:sp>
        <p:nvSpPr>
          <p:cNvPr id="29709" name="Rectangle 3"/>
          <p:cNvSpPr>
            <a:spLocks noChangeArrowheads="1"/>
          </p:cNvSpPr>
          <p:nvPr/>
        </p:nvSpPr>
        <p:spPr bwMode="auto">
          <a:xfrm>
            <a:off x="329367" y="6319341"/>
            <a:ext cx="13436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lgn="ctr" eaLnBrk="1" hangingPunct="1">
              <a:spcBef>
                <a:spcPct val="0"/>
              </a:spcBef>
              <a:buClrTx/>
              <a:buSzTx/>
              <a:buFontTx/>
              <a:buNone/>
            </a:pPr>
            <a:r>
              <a:rPr lang="en-US" altLang="en-US" sz="2000" i="1" dirty="0" smtClean="0">
                <a:solidFill>
                  <a:srgbClr val="000000"/>
                </a:solidFill>
              </a:rPr>
              <a:t>m’s FP-tree</a:t>
            </a:r>
            <a:endParaRPr lang="en-US" altLang="en-US" sz="2000" i="1" dirty="0">
              <a:solidFill>
                <a:srgbClr val="000000"/>
              </a:solidFill>
            </a:endParaRPr>
          </a:p>
        </p:txBody>
      </p:sp>
      <p:sp>
        <p:nvSpPr>
          <p:cNvPr id="29710" name="Text Box 22"/>
          <p:cNvSpPr txBox="1">
            <a:spLocks noChangeArrowheads="1"/>
          </p:cNvSpPr>
          <p:nvPr/>
        </p:nvSpPr>
        <p:spPr bwMode="auto">
          <a:xfrm>
            <a:off x="3668185" y="4398466"/>
            <a:ext cx="4315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spcBef>
                <a:spcPct val="0"/>
              </a:spcBef>
              <a:buClrTx/>
              <a:buSzTx/>
              <a:buFontTx/>
              <a:buNone/>
            </a:pPr>
            <a:r>
              <a:rPr lang="en-US" altLang="en-US" sz="2000">
                <a:solidFill>
                  <a:srgbClr val="000000"/>
                </a:solidFill>
                <a:latin typeface="Times New Roman" pitchFamily="18" charset="0"/>
              </a:rPr>
              <a:t>{}</a:t>
            </a:r>
          </a:p>
        </p:txBody>
      </p:sp>
      <p:sp>
        <p:nvSpPr>
          <p:cNvPr id="29711" name="Text Box 23"/>
          <p:cNvSpPr txBox="1">
            <a:spLocks noChangeArrowheads="1"/>
          </p:cNvSpPr>
          <p:nvPr/>
        </p:nvSpPr>
        <p:spPr bwMode="auto">
          <a:xfrm>
            <a:off x="3642785" y="5008066"/>
            <a:ext cx="4683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spcBef>
                <a:spcPct val="0"/>
              </a:spcBef>
              <a:buClrTx/>
              <a:buSzTx/>
              <a:buFontTx/>
              <a:buNone/>
            </a:pPr>
            <a:r>
              <a:rPr lang="en-US" altLang="en-US" sz="2000" i="1">
                <a:solidFill>
                  <a:srgbClr val="000000"/>
                </a:solidFill>
                <a:latin typeface="Times New Roman" pitchFamily="18" charset="0"/>
              </a:rPr>
              <a:t>f:3</a:t>
            </a:r>
          </a:p>
        </p:txBody>
      </p:sp>
      <p:cxnSp>
        <p:nvCxnSpPr>
          <p:cNvPr id="29712" name="AutoShape 24"/>
          <p:cNvCxnSpPr>
            <a:cxnSpLocks noChangeShapeType="1"/>
            <a:stCxn id="29710" idx="2"/>
            <a:endCxn id="29711" idx="0"/>
          </p:cNvCxnSpPr>
          <p:nvPr/>
        </p:nvCxnSpPr>
        <p:spPr bwMode="auto">
          <a:xfrm flipH="1">
            <a:off x="3876984" y="4798576"/>
            <a:ext cx="6965" cy="209490"/>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29713" name="Text Box 25"/>
          <p:cNvSpPr txBox="1">
            <a:spLocks noChangeArrowheads="1"/>
          </p:cNvSpPr>
          <p:nvPr/>
        </p:nvSpPr>
        <p:spPr bwMode="auto">
          <a:xfrm>
            <a:off x="3148608" y="5477846"/>
            <a:ext cx="15397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lgn="ctr">
              <a:spcBef>
                <a:spcPct val="0"/>
              </a:spcBef>
              <a:buClrTx/>
              <a:buSzTx/>
              <a:buFontTx/>
              <a:buNone/>
            </a:pPr>
            <a:r>
              <a:rPr lang="en-US" altLang="en-US" sz="1800" i="1" dirty="0" smtClean="0">
                <a:solidFill>
                  <a:srgbClr val="000000"/>
                </a:solidFill>
              </a:rPr>
              <a:t>cm’s</a:t>
            </a:r>
            <a:r>
              <a:rPr lang="en-US" altLang="en-US" sz="1800" i="1" dirty="0">
                <a:solidFill>
                  <a:srgbClr val="000000"/>
                </a:solidFill>
              </a:rPr>
              <a:t> </a:t>
            </a:r>
            <a:r>
              <a:rPr lang="en-US" altLang="en-US" sz="1800" dirty="0" smtClean="0">
                <a:solidFill>
                  <a:srgbClr val="000000"/>
                </a:solidFill>
              </a:rPr>
              <a:t>FP-tree</a:t>
            </a:r>
            <a:endParaRPr lang="en-US" altLang="en-US" sz="1800" i="1" dirty="0">
              <a:solidFill>
                <a:srgbClr val="000000"/>
              </a:solidFill>
            </a:endParaRPr>
          </a:p>
        </p:txBody>
      </p:sp>
      <p:sp>
        <p:nvSpPr>
          <p:cNvPr id="29714" name="Curved Down Arrow 5"/>
          <p:cNvSpPr>
            <a:spLocks noChangeArrowheads="1"/>
          </p:cNvSpPr>
          <p:nvPr/>
        </p:nvSpPr>
        <p:spPr bwMode="auto">
          <a:xfrm rot="-882105">
            <a:off x="1134534" y="4930278"/>
            <a:ext cx="2478617" cy="493712"/>
          </a:xfrm>
          <a:prstGeom prst="curvedDownArrow">
            <a:avLst>
              <a:gd name="adj1" fmla="val 24980"/>
              <a:gd name="adj2" fmla="val 49942"/>
              <a:gd name="adj3" fmla="val 25000"/>
            </a:avLst>
          </a:prstGeom>
          <a:solidFill>
            <a:schemeClr val="accent1"/>
          </a:solidFill>
          <a:ln w="9525">
            <a:solidFill>
              <a:schemeClr val="tx1"/>
            </a:solidFill>
            <a:miter lim="800000"/>
            <a:headEnd/>
            <a:tailEnd/>
          </a:ln>
        </p:spPr>
        <p:txBody>
          <a:bodyPr wrap="none"/>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spcBef>
                <a:spcPct val="0"/>
              </a:spcBef>
              <a:buClrTx/>
              <a:buSzTx/>
              <a:buFontTx/>
              <a:buNone/>
            </a:pPr>
            <a:endParaRPr lang="en-US" altLang="en-US">
              <a:solidFill>
                <a:srgbClr val="000000"/>
              </a:solidFill>
              <a:latin typeface="Tahoma" pitchFamily="34" charset="0"/>
            </a:endParaRPr>
          </a:p>
        </p:txBody>
      </p:sp>
      <p:sp>
        <p:nvSpPr>
          <p:cNvPr id="29715" name="Curved Up Arrow 6"/>
          <p:cNvSpPr>
            <a:spLocks noChangeArrowheads="1"/>
          </p:cNvSpPr>
          <p:nvPr/>
        </p:nvSpPr>
        <p:spPr bwMode="auto">
          <a:xfrm rot="-929925">
            <a:off x="2969685" y="5571628"/>
            <a:ext cx="2364316" cy="366712"/>
          </a:xfrm>
          <a:prstGeom prst="curvedUpArrow">
            <a:avLst>
              <a:gd name="adj1" fmla="val 24983"/>
              <a:gd name="adj2" fmla="val 50012"/>
              <a:gd name="adj3" fmla="val 0"/>
            </a:avLst>
          </a:prstGeom>
          <a:solidFill>
            <a:srgbClr val="FF0000"/>
          </a:solidFill>
          <a:ln w="9525">
            <a:solidFill>
              <a:schemeClr val="tx1"/>
            </a:solidFill>
            <a:miter lim="800000"/>
            <a:headEnd/>
            <a:tailEnd/>
          </a:ln>
        </p:spPr>
        <p:txBody>
          <a:bodyPr wrap="none"/>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spcBef>
                <a:spcPct val="0"/>
              </a:spcBef>
              <a:buClrTx/>
              <a:buSzTx/>
              <a:buFontTx/>
              <a:buNone/>
            </a:pPr>
            <a:endParaRPr lang="en-US" altLang="en-US">
              <a:solidFill>
                <a:srgbClr val="000000"/>
              </a:solidFill>
              <a:latin typeface="Tahoma" pitchFamily="34" charset="0"/>
            </a:endParaRPr>
          </a:p>
        </p:txBody>
      </p:sp>
      <p:sp>
        <p:nvSpPr>
          <p:cNvPr id="29716" name="Curved Down Arrow 78"/>
          <p:cNvSpPr>
            <a:spLocks noChangeArrowheads="1"/>
          </p:cNvSpPr>
          <p:nvPr/>
        </p:nvSpPr>
        <p:spPr bwMode="auto">
          <a:xfrm rot="-1772547">
            <a:off x="1117601" y="5703391"/>
            <a:ext cx="1299633" cy="282575"/>
          </a:xfrm>
          <a:prstGeom prst="curvedDownArrow">
            <a:avLst>
              <a:gd name="adj1" fmla="val 25088"/>
              <a:gd name="adj2" fmla="val 50161"/>
              <a:gd name="adj3" fmla="val 25000"/>
            </a:avLst>
          </a:prstGeom>
          <a:solidFill>
            <a:schemeClr val="accent1"/>
          </a:solidFill>
          <a:ln w="9525">
            <a:solidFill>
              <a:schemeClr val="tx1"/>
            </a:solidFill>
            <a:miter lim="800000"/>
            <a:headEnd/>
            <a:tailEnd/>
          </a:ln>
        </p:spPr>
        <p:txBody>
          <a:bodyPr wrap="none"/>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spcBef>
                <a:spcPct val="0"/>
              </a:spcBef>
              <a:buClrTx/>
              <a:buSzTx/>
              <a:buFontTx/>
              <a:buNone/>
            </a:pPr>
            <a:endParaRPr lang="en-US" altLang="en-US">
              <a:solidFill>
                <a:srgbClr val="000000"/>
              </a:solidFill>
              <a:latin typeface="Tahoma" pitchFamily="34" charset="0"/>
            </a:endParaRPr>
          </a:p>
        </p:txBody>
      </p:sp>
      <p:sp>
        <p:nvSpPr>
          <p:cNvPr id="29717" name="Text Box 22"/>
          <p:cNvSpPr txBox="1">
            <a:spLocks noChangeArrowheads="1"/>
          </p:cNvSpPr>
          <p:nvPr/>
        </p:nvSpPr>
        <p:spPr bwMode="auto">
          <a:xfrm>
            <a:off x="5196418" y="4414341"/>
            <a:ext cx="4315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spcBef>
                <a:spcPct val="0"/>
              </a:spcBef>
              <a:buClrTx/>
              <a:buSzTx/>
              <a:buFontTx/>
              <a:buNone/>
            </a:pPr>
            <a:r>
              <a:rPr lang="en-US" altLang="en-US" sz="2000">
                <a:solidFill>
                  <a:srgbClr val="000000"/>
                </a:solidFill>
                <a:latin typeface="Times New Roman" pitchFamily="18" charset="0"/>
              </a:rPr>
              <a:t>{}</a:t>
            </a:r>
          </a:p>
        </p:txBody>
      </p:sp>
      <p:cxnSp>
        <p:nvCxnSpPr>
          <p:cNvPr id="29718" name="AutoShape 24"/>
          <p:cNvCxnSpPr>
            <a:cxnSpLocks noChangeShapeType="1"/>
            <a:stCxn id="29717" idx="2"/>
            <a:endCxn id="29698" idx="0"/>
          </p:cNvCxnSpPr>
          <p:nvPr/>
        </p:nvCxnSpPr>
        <p:spPr bwMode="auto">
          <a:xfrm>
            <a:off x="5412182" y="4814451"/>
            <a:ext cx="23418" cy="209489"/>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29719" name="Text Box 25"/>
          <p:cNvSpPr txBox="1">
            <a:spLocks noChangeArrowheads="1"/>
          </p:cNvSpPr>
          <p:nvPr/>
        </p:nvSpPr>
        <p:spPr bwMode="auto">
          <a:xfrm>
            <a:off x="4735948" y="5432300"/>
            <a:ext cx="15779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lgn="ctr">
              <a:spcBef>
                <a:spcPct val="0"/>
              </a:spcBef>
              <a:buClrTx/>
              <a:buSzTx/>
              <a:buFontTx/>
              <a:buNone/>
            </a:pPr>
            <a:r>
              <a:rPr lang="en-US" altLang="en-US" sz="1800" i="1" dirty="0" smtClean="0">
                <a:solidFill>
                  <a:srgbClr val="000000"/>
                </a:solidFill>
              </a:rPr>
              <a:t>cam’s</a:t>
            </a:r>
            <a:r>
              <a:rPr lang="en-US" altLang="en-US" sz="1800" i="1" dirty="0">
                <a:solidFill>
                  <a:srgbClr val="000000"/>
                </a:solidFill>
              </a:rPr>
              <a:t> </a:t>
            </a:r>
            <a:r>
              <a:rPr lang="en-US" altLang="en-US" sz="1800" dirty="0" smtClean="0">
                <a:solidFill>
                  <a:srgbClr val="000000"/>
                </a:solidFill>
              </a:rPr>
              <a:t>FP-tree</a:t>
            </a:r>
            <a:endParaRPr lang="en-US" altLang="en-US" sz="1800" i="1" dirty="0">
              <a:solidFill>
                <a:srgbClr val="000000"/>
              </a:solidFill>
            </a:endParaRPr>
          </a:p>
        </p:txBody>
      </p:sp>
      <p:sp>
        <p:nvSpPr>
          <p:cNvPr id="29720" name="Rectangle 15"/>
          <p:cNvSpPr>
            <a:spLocks noChangeArrowheads="1"/>
          </p:cNvSpPr>
          <p:nvPr/>
        </p:nvSpPr>
        <p:spPr bwMode="auto">
          <a:xfrm>
            <a:off x="6807296" y="5205988"/>
            <a:ext cx="2476500" cy="1415772"/>
          </a:xfrm>
          <a:prstGeom prst="rect">
            <a:avLst/>
          </a:prstGeom>
          <a:solidFill>
            <a:srgbClr val="FFC000"/>
          </a:solidFill>
          <a:ln>
            <a:noFill/>
          </a:ln>
          <a:extLst/>
        </p:spPr>
        <p:txBody>
          <a:bodyPr wrap="squar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lnSpc>
                <a:spcPct val="70000"/>
              </a:lnSpc>
              <a:spcBef>
                <a:spcPct val="50000"/>
              </a:spcBef>
              <a:buClrTx/>
              <a:buSzTx/>
              <a:buFontTx/>
              <a:buNone/>
            </a:pPr>
            <a:r>
              <a:rPr lang="en-US" altLang="en-US" sz="2000" b="1" i="1" dirty="0">
                <a:solidFill>
                  <a:srgbClr val="000000"/>
                </a:solidFill>
                <a:latin typeface="Times New Roman" pitchFamily="18" charset="0"/>
              </a:rPr>
              <a:t>m: 3</a:t>
            </a:r>
          </a:p>
          <a:p>
            <a:pPr>
              <a:lnSpc>
                <a:spcPct val="70000"/>
              </a:lnSpc>
              <a:spcBef>
                <a:spcPct val="50000"/>
              </a:spcBef>
              <a:buClrTx/>
              <a:buSzTx/>
              <a:buFontTx/>
              <a:buNone/>
            </a:pPr>
            <a:r>
              <a:rPr lang="en-US" altLang="en-US" sz="2000" b="1" i="1" dirty="0" err="1">
                <a:solidFill>
                  <a:srgbClr val="000000"/>
                </a:solidFill>
                <a:latin typeface="Times New Roman" pitchFamily="18" charset="0"/>
              </a:rPr>
              <a:t>fm</a:t>
            </a:r>
            <a:r>
              <a:rPr lang="en-US" altLang="en-US" sz="2000" b="1" i="1" dirty="0">
                <a:solidFill>
                  <a:srgbClr val="000000"/>
                </a:solidFill>
                <a:latin typeface="Times New Roman" pitchFamily="18" charset="0"/>
              </a:rPr>
              <a:t>: 3, cm: 3, am: 3 </a:t>
            </a:r>
          </a:p>
          <a:p>
            <a:pPr>
              <a:lnSpc>
                <a:spcPct val="70000"/>
              </a:lnSpc>
              <a:spcBef>
                <a:spcPct val="50000"/>
              </a:spcBef>
              <a:buClrTx/>
              <a:buSzTx/>
              <a:buFontTx/>
              <a:buNone/>
            </a:pPr>
            <a:r>
              <a:rPr lang="en-US" altLang="en-US" sz="2000" b="1" i="1" dirty="0" err="1">
                <a:solidFill>
                  <a:srgbClr val="000000"/>
                </a:solidFill>
                <a:latin typeface="Times New Roman" pitchFamily="18" charset="0"/>
              </a:rPr>
              <a:t>fcm</a:t>
            </a:r>
            <a:r>
              <a:rPr lang="en-US" altLang="en-US" sz="2000" b="1" i="1" dirty="0">
                <a:solidFill>
                  <a:srgbClr val="000000"/>
                </a:solidFill>
                <a:latin typeface="Times New Roman" pitchFamily="18" charset="0"/>
              </a:rPr>
              <a:t>: 3, fam:3, cam: 3 </a:t>
            </a:r>
          </a:p>
          <a:p>
            <a:pPr>
              <a:lnSpc>
                <a:spcPct val="70000"/>
              </a:lnSpc>
              <a:spcBef>
                <a:spcPct val="50000"/>
              </a:spcBef>
              <a:buClrTx/>
              <a:buSzTx/>
              <a:buFontTx/>
              <a:buNone/>
            </a:pPr>
            <a:r>
              <a:rPr lang="en-US" altLang="en-US" sz="2000" b="1" i="1" dirty="0" err="1">
                <a:solidFill>
                  <a:srgbClr val="000000"/>
                </a:solidFill>
                <a:latin typeface="Times New Roman" pitchFamily="18" charset="0"/>
              </a:rPr>
              <a:t>fcam</a:t>
            </a:r>
            <a:r>
              <a:rPr lang="en-US" altLang="en-US" sz="2000" b="1" i="1" dirty="0">
                <a:solidFill>
                  <a:srgbClr val="000000"/>
                </a:solidFill>
                <a:latin typeface="Times New Roman" pitchFamily="18" charset="0"/>
              </a:rPr>
              <a:t>: 3</a:t>
            </a:r>
          </a:p>
        </p:txBody>
      </p:sp>
      <p:sp>
        <p:nvSpPr>
          <p:cNvPr id="89" name="Rectangle 3"/>
          <p:cNvSpPr txBox="1">
            <a:spLocks noChangeArrowheads="1"/>
          </p:cNvSpPr>
          <p:nvPr/>
        </p:nvSpPr>
        <p:spPr bwMode="auto">
          <a:xfrm>
            <a:off x="5700183" y="4363247"/>
            <a:ext cx="6054084"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2400">
                <a:solidFill>
                  <a:schemeClr val="tx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400">
                <a:solidFill>
                  <a:schemeClr val="tx1"/>
                </a:solidFill>
                <a:latin typeface="Calibri" panose="020F0502020204030204" pitchFamily="34" charset="0"/>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Calibri" panose="020F0502020204030204" pitchFamily="34" charset="0"/>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400">
                <a:solidFill>
                  <a:schemeClr val="tx1"/>
                </a:solidFill>
                <a:latin typeface="Calibri" panose="020F0502020204030204" pitchFamily="34" charset="0"/>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anose="020F0502020204030204" pitchFamily="34" charset="0"/>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marL="0" indent="0" eaLnBrk="1" hangingPunct="1">
              <a:buClr>
                <a:srgbClr val="8C8C8C"/>
              </a:buClr>
              <a:buFont typeface="Wingdings" pitchFamily="2" charset="2"/>
              <a:buNone/>
              <a:defRPr/>
            </a:pPr>
            <a:r>
              <a:rPr lang="en-US" altLang="en-US" kern="0" dirty="0" smtClean="0">
                <a:solidFill>
                  <a:srgbClr val="000000"/>
                </a:solidFill>
              </a:rPr>
              <a:t>Actually, for single branch FP-tree, </a:t>
            </a:r>
            <a:r>
              <a:rPr lang="en-US" altLang="en-US" dirty="0" smtClean="0">
                <a:solidFill>
                  <a:srgbClr val="000000"/>
                </a:solidFill>
              </a:rPr>
              <a:t>all the frequent patterns can be generated in one shot</a:t>
            </a:r>
          </a:p>
        </p:txBody>
      </p:sp>
      <p:sp>
        <p:nvSpPr>
          <p:cNvPr id="42" name="Text Box 39"/>
          <p:cNvSpPr txBox="1">
            <a:spLocks noChangeArrowheads="1"/>
          </p:cNvSpPr>
          <p:nvPr/>
        </p:nvSpPr>
        <p:spPr bwMode="auto">
          <a:xfrm>
            <a:off x="1295883" y="1161410"/>
            <a:ext cx="1985022" cy="29854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lgn="ctr">
              <a:lnSpc>
                <a:spcPct val="60000"/>
              </a:lnSpc>
              <a:spcBef>
                <a:spcPct val="50000"/>
              </a:spcBef>
              <a:buClrTx/>
              <a:buSzTx/>
              <a:buFontTx/>
              <a:buNone/>
            </a:pPr>
            <a:r>
              <a:rPr lang="en-US" altLang="en-US" sz="2000" b="1" dirty="0" err="1" smtClean="0">
                <a:solidFill>
                  <a:srgbClr val="000000"/>
                </a:solidFill>
              </a:rPr>
              <a:t>min_support</a:t>
            </a:r>
            <a:r>
              <a:rPr lang="en-US" altLang="en-US" sz="2000" b="1" dirty="0" smtClean="0">
                <a:solidFill>
                  <a:srgbClr val="000000"/>
                </a:solidFill>
              </a:rPr>
              <a:t> </a:t>
            </a:r>
            <a:r>
              <a:rPr lang="en-US" altLang="en-US" sz="2000" b="1" dirty="0">
                <a:solidFill>
                  <a:srgbClr val="000000"/>
                </a:solidFill>
              </a:rPr>
              <a:t>= 3</a:t>
            </a:r>
            <a:endParaRPr lang="en-US" altLang="en-US" b="1" u="sng" dirty="0">
              <a:solidFill>
                <a:srgbClr val="000000"/>
              </a:solidFill>
            </a:endParaRPr>
          </a:p>
        </p:txBody>
      </p:sp>
      <p:sp>
        <p:nvSpPr>
          <p:cNvPr id="2" name="TextBox 1"/>
          <p:cNvSpPr txBox="1"/>
          <p:nvPr/>
        </p:nvSpPr>
        <p:spPr>
          <a:xfrm>
            <a:off x="1964362" y="6324590"/>
            <a:ext cx="3259104" cy="384721"/>
          </a:xfrm>
          <a:prstGeom prst="rect">
            <a:avLst/>
          </a:prstGeom>
          <a:solidFill>
            <a:srgbClr val="FFC000"/>
          </a:solidFill>
        </p:spPr>
        <p:txBody>
          <a:bodyPr wrap="square" rtlCol="0">
            <a:spAutoFit/>
          </a:bodyPr>
          <a:lstStyle/>
          <a:p>
            <a:r>
              <a:rPr lang="en-US" dirty="0" smtClean="0">
                <a:solidFill>
                  <a:srgbClr val="000000"/>
                </a:solidFill>
              </a:rPr>
              <a:t>Then, mining m’s FP-tree: fca:3</a:t>
            </a:r>
            <a:endParaRPr lang="en-US" dirty="0">
              <a:solidFill>
                <a:srgbClr val="000000"/>
              </a:solidFill>
            </a:endParaRPr>
          </a:p>
        </p:txBody>
      </p:sp>
    </p:spTree>
    <p:extLst>
      <p:ext uri="{BB962C8B-B14F-4D97-AF65-F5344CB8AC3E}">
        <p14:creationId xmlns:p14="http://schemas.microsoft.com/office/powerpoint/2010/main" val="711192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70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70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701">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70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70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70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970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970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69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70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70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70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7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71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971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71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71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71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971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971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97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971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9">
                                            <p:txEl>
                                              <p:pRg st="0" end="0"/>
                                            </p:txEl>
                                          </p:spTgt>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97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p:bldP spid="29704" grpId="0" animBg="1"/>
      <p:bldP spid="29705" grpId="0" animBg="1"/>
      <p:bldP spid="29706" grpId="0" animBg="1"/>
      <p:bldP spid="29708" grpId="0"/>
      <p:bldP spid="29709" grpId="0"/>
      <p:bldP spid="29710" grpId="0"/>
      <p:bldP spid="29711" grpId="0"/>
      <p:bldP spid="29713" grpId="0"/>
      <p:bldP spid="29714" grpId="0" animBg="1"/>
      <p:bldP spid="29715" grpId="0" animBg="1"/>
      <p:bldP spid="29716" grpId="0" animBg="1"/>
      <p:bldP spid="29717" grpId="0"/>
      <p:bldP spid="29719" grpId="0"/>
      <p:bldP spid="29720" grpId="0" animBg="1"/>
      <p:bldP spid="42" grpId="0" animBg="1"/>
      <p:bldP spid="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a:xfrm>
            <a:off x="406400" y="304799"/>
            <a:ext cx="11277600" cy="646545"/>
          </a:xfrm>
        </p:spPr>
        <p:txBody>
          <a:bodyPr>
            <a:noAutofit/>
          </a:bodyPr>
          <a:lstStyle/>
          <a:p>
            <a:pPr eaLnBrk="1" hangingPunct="1">
              <a:lnSpc>
                <a:spcPct val="90000"/>
              </a:lnSpc>
            </a:pPr>
            <a:r>
              <a:rPr lang="en-US" altLang="en-US" sz="4000" dirty="0" smtClean="0"/>
              <a:t>A Special Case: Single Prefix Path in FP-tree</a:t>
            </a:r>
          </a:p>
        </p:txBody>
      </p:sp>
      <p:sp>
        <p:nvSpPr>
          <p:cNvPr id="30724" name="Rectangle 3"/>
          <p:cNvSpPr>
            <a:spLocks noGrp="1" noChangeArrowheads="1"/>
          </p:cNvSpPr>
          <p:nvPr>
            <p:ph idx="1"/>
          </p:nvPr>
        </p:nvSpPr>
        <p:spPr>
          <a:xfrm>
            <a:off x="1625600" y="1143000"/>
            <a:ext cx="9086849" cy="2346325"/>
          </a:xfrm>
        </p:spPr>
        <p:txBody>
          <a:bodyPr/>
          <a:lstStyle/>
          <a:p>
            <a:pPr eaLnBrk="1" hangingPunct="1">
              <a:lnSpc>
                <a:spcPct val="120000"/>
              </a:lnSpc>
            </a:pPr>
            <a:r>
              <a:rPr lang="en-US" altLang="en-US" sz="2400" dirty="0" smtClean="0"/>
              <a:t>Suppose a (conditional) FP-tree T has a shared single prefix-path P</a:t>
            </a:r>
          </a:p>
          <a:p>
            <a:pPr eaLnBrk="1" hangingPunct="1">
              <a:lnSpc>
                <a:spcPct val="120000"/>
              </a:lnSpc>
            </a:pPr>
            <a:r>
              <a:rPr lang="en-US" altLang="en-US" sz="2400" dirty="0" smtClean="0"/>
              <a:t>Mining can be decomposed into two parts</a:t>
            </a:r>
          </a:p>
          <a:p>
            <a:pPr lvl="1" eaLnBrk="1" hangingPunct="1">
              <a:lnSpc>
                <a:spcPct val="120000"/>
              </a:lnSpc>
            </a:pPr>
            <a:r>
              <a:rPr lang="en-US" altLang="en-US" sz="2400" dirty="0" smtClean="0"/>
              <a:t>Reduction of the single prefix path into one node</a:t>
            </a:r>
          </a:p>
          <a:p>
            <a:pPr lvl="1" eaLnBrk="1" hangingPunct="1">
              <a:lnSpc>
                <a:spcPct val="120000"/>
              </a:lnSpc>
            </a:pPr>
            <a:r>
              <a:rPr lang="en-US" altLang="en-US" sz="2400" dirty="0" smtClean="0"/>
              <a:t>Concatenation of the mining results of the two parts</a:t>
            </a:r>
          </a:p>
        </p:txBody>
      </p:sp>
      <p:sp>
        <p:nvSpPr>
          <p:cNvPr id="30725" name="Rectangle 4"/>
          <p:cNvSpPr>
            <a:spLocks noChangeArrowheads="1"/>
          </p:cNvSpPr>
          <p:nvPr/>
        </p:nvSpPr>
        <p:spPr bwMode="auto">
          <a:xfrm>
            <a:off x="2484616" y="4179476"/>
            <a:ext cx="5004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spcBef>
                <a:spcPct val="50000"/>
              </a:spcBef>
              <a:buClrTx/>
              <a:buSzTx/>
              <a:buFontTx/>
              <a:buNone/>
            </a:pPr>
            <a:r>
              <a:rPr lang="en-US" altLang="en-US" b="1">
                <a:solidFill>
                  <a:srgbClr val="000000"/>
                </a:solidFill>
                <a:latin typeface="Times New Roman" pitchFamily="18" charset="0"/>
                <a:sym typeface="Wingdings 3" pitchFamily="18" charset="2"/>
              </a:rPr>
              <a:t></a:t>
            </a:r>
          </a:p>
        </p:txBody>
      </p:sp>
      <p:grpSp>
        <p:nvGrpSpPr>
          <p:cNvPr id="30726" name="Group 5"/>
          <p:cNvGrpSpPr>
            <a:grpSpLocks/>
          </p:cNvGrpSpPr>
          <p:nvPr/>
        </p:nvGrpSpPr>
        <p:grpSpPr bwMode="auto">
          <a:xfrm>
            <a:off x="406400" y="2224087"/>
            <a:ext cx="2584450" cy="3632200"/>
            <a:chOff x="0" y="1833"/>
            <a:chExt cx="1221" cy="2288"/>
          </a:xfrm>
        </p:grpSpPr>
        <p:grpSp>
          <p:nvGrpSpPr>
            <p:cNvPr id="30751" name="Group 6"/>
            <p:cNvGrpSpPr>
              <a:grpSpLocks/>
            </p:cNvGrpSpPr>
            <p:nvPr/>
          </p:nvGrpSpPr>
          <p:grpSpPr bwMode="auto">
            <a:xfrm>
              <a:off x="240" y="1833"/>
              <a:ext cx="334" cy="1244"/>
              <a:chOff x="144" y="1833"/>
              <a:chExt cx="334" cy="1244"/>
            </a:xfrm>
          </p:grpSpPr>
          <p:sp>
            <p:nvSpPr>
              <p:cNvPr id="30761" name="Text Box 7"/>
              <p:cNvSpPr txBox="1">
                <a:spLocks noChangeArrowheads="1"/>
              </p:cNvSpPr>
              <p:nvPr/>
            </p:nvSpPr>
            <p:spPr bwMode="auto">
              <a:xfrm>
                <a:off x="149" y="2504"/>
                <a:ext cx="32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spcBef>
                    <a:spcPct val="0"/>
                  </a:spcBef>
                  <a:buClrTx/>
                  <a:buSzTx/>
                  <a:buFontTx/>
                  <a:buNone/>
                </a:pPr>
                <a:r>
                  <a:rPr lang="en-US" altLang="en-US" sz="2000" i="1">
                    <a:solidFill>
                      <a:srgbClr val="000000"/>
                    </a:solidFill>
                    <a:latin typeface="Times New Roman" pitchFamily="18" charset="0"/>
                  </a:rPr>
                  <a:t>a</a:t>
                </a:r>
                <a:r>
                  <a:rPr lang="en-US" altLang="en-US" sz="2000" i="1" baseline="-25000">
                    <a:solidFill>
                      <a:srgbClr val="000000"/>
                    </a:solidFill>
                    <a:latin typeface="Times New Roman" pitchFamily="18" charset="0"/>
                  </a:rPr>
                  <a:t>2</a:t>
                </a:r>
                <a:r>
                  <a:rPr lang="en-US" altLang="en-US" sz="2000" i="1">
                    <a:solidFill>
                      <a:srgbClr val="000000"/>
                    </a:solidFill>
                    <a:latin typeface="Times New Roman" pitchFamily="18" charset="0"/>
                  </a:rPr>
                  <a:t>:n</a:t>
                </a:r>
                <a:r>
                  <a:rPr lang="en-US" altLang="en-US" sz="2000" i="1" baseline="-25000">
                    <a:solidFill>
                      <a:srgbClr val="000000"/>
                    </a:solidFill>
                    <a:latin typeface="Times New Roman" pitchFamily="18" charset="0"/>
                  </a:rPr>
                  <a:t>2</a:t>
                </a:r>
              </a:p>
            </p:txBody>
          </p:sp>
          <p:sp>
            <p:nvSpPr>
              <p:cNvPr id="30762" name="Text Box 8"/>
              <p:cNvSpPr txBox="1">
                <a:spLocks noChangeArrowheads="1"/>
              </p:cNvSpPr>
              <p:nvPr/>
            </p:nvSpPr>
            <p:spPr bwMode="auto">
              <a:xfrm>
                <a:off x="144" y="2825"/>
                <a:ext cx="32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spcBef>
                    <a:spcPct val="0"/>
                  </a:spcBef>
                  <a:buClrTx/>
                  <a:buSzTx/>
                  <a:buFontTx/>
                  <a:buNone/>
                </a:pPr>
                <a:r>
                  <a:rPr lang="en-US" altLang="en-US" sz="2000" i="1">
                    <a:solidFill>
                      <a:srgbClr val="000000"/>
                    </a:solidFill>
                    <a:latin typeface="Times New Roman" pitchFamily="18" charset="0"/>
                  </a:rPr>
                  <a:t>a</a:t>
                </a:r>
                <a:r>
                  <a:rPr lang="en-US" altLang="en-US" sz="2000" i="1" baseline="-25000">
                    <a:solidFill>
                      <a:srgbClr val="000000"/>
                    </a:solidFill>
                    <a:latin typeface="Times New Roman" pitchFamily="18" charset="0"/>
                  </a:rPr>
                  <a:t>3</a:t>
                </a:r>
                <a:r>
                  <a:rPr lang="en-US" altLang="en-US" sz="2000" i="1">
                    <a:solidFill>
                      <a:srgbClr val="000000"/>
                    </a:solidFill>
                    <a:latin typeface="Times New Roman" pitchFamily="18" charset="0"/>
                  </a:rPr>
                  <a:t>:n</a:t>
                </a:r>
                <a:r>
                  <a:rPr lang="en-US" altLang="en-US" sz="2000" i="1" baseline="-25000">
                    <a:solidFill>
                      <a:srgbClr val="000000"/>
                    </a:solidFill>
                    <a:latin typeface="Times New Roman" pitchFamily="18" charset="0"/>
                  </a:rPr>
                  <a:t>3</a:t>
                </a:r>
              </a:p>
            </p:txBody>
          </p:sp>
          <p:sp>
            <p:nvSpPr>
              <p:cNvPr id="30763" name="Text Box 9"/>
              <p:cNvSpPr txBox="1">
                <a:spLocks noChangeArrowheads="1"/>
              </p:cNvSpPr>
              <p:nvPr/>
            </p:nvSpPr>
            <p:spPr bwMode="auto">
              <a:xfrm>
                <a:off x="144" y="2191"/>
                <a:ext cx="32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spcBef>
                    <a:spcPct val="0"/>
                  </a:spcBef>
                  <a:buClrTx/>
                  <a:buSzTx/>
                  <a:buFontTx/>
                  <a:buNone/>
                </a:pPr>
                <a:r>
                  <a:rPr lang="en-US" altLang="en-US" sz="2000" i="1" dirty="0">
                    <a:solidFill>
                      <a:srgbClr val="000000"/>
                    </a:solidFill>
                    <a:latin typeface="Times New Roman" pitchFamily="18" charset="0"/>
                  </a:rPr>
                  <a:t>a</a:t>
                </a:r>
                <a:r>
                  <a:rPr lang="en-US" altLang="en-US" sz="2000" i="1" baseline="-25000" dirty="0">
                    <a:solidFill>
                      <a:srgbClr val="000000"/>
                    </a:solidFill>
                    <a:latin typeface="Times New Roman" pitchFamily="18" charset="0"/>
                  </a:rPr>
                  <a:t>1</a:t>
                </a:r>
                <a:r>
                  <a:rPr lang="en-US" altLang="en-US" sz="2000" i="1" dirty="0">
                    <a:solidFill>
                      <a:srgbClr val="000000"/>
                    </a:solidFill>
                    <a:latin typeface="Times New Roman" pitchFamily="18" charset="0"/>
                  </a:rPr>
                  <a:t>:n</a:t>
                </a:r>
                <a:r>
                  <a:rPr lang="en-US" altLang="en-US" sz="2000" i="1" baseline="-25000" dirty="0">
                    <a:solidFill>
                      <a:srgbClr val="000000"/>
                    </a:solidFill>
                    <a:latin typeface="Times New Roman" pitchFamily="18" charset="0"/>
                  </a:rPr>
                  <a:t>1</a:t>
                </a:r>
              </a:p>
            </p:txBody>
          </p:sp>
          <p:grpSp>
            <p:nvGrpSpPr>
              <p:cNvPr id="30764" name="Group 10"/>
              <p:cNvGrpSpPr>
                <a:grpSpLocks/>
              </p:cNvGrpSpPr>
              <p:nvPr/>
            </p:nvGrpSpPr>
            <p:grpSpPr bwMode="auto">
              <a:xfrm>
                <a:off x="212" y="1833"/>
                <a:ext cx="204" cy="991"/>
                <a:chOff x="2372" y="2466"/>
                <a:chExt cx="219" cy="1037"/>
              </a:xfrm>
            </p:grpSpPr>
            <p:sp>
              <p:nvSpPr>
                <p:cNvPr id="30765" name="Text Box 11"/>
                <p:cNvSpPr txBox="1">
                  <a:spLocks noChangeArrowheads="1"/>
                </p:cNvSpPr>
                <p:nvPr/>
              </p:nvSpPr>
              <p:spPr bwMode="auto">
                <a:xfrm>
                  <a:off x="2372" y="2466"/>
                  <a:ext cx="219"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spcBef>
                      <a:spcPct val="0"/>
                    </a:spcBef>
                    <a:buClrTx/>
                    <a:buSzTx/>
                    <a:buFontTx/>
                    <a:buNone/>
                  </a:pPr>
                  <a:r>
                    <a:rPr lang="en-US" altLang="en-US" sz="2000" dirty="0">
                      <a:solidFill>
                        <a:srgbClr val="000000"/>
                      </a:solidFill>
                      <a:latin typeface="Times New Roman" pitchFamily="18" charset="0"/>
                    </a:rPr>
                    <a:t>{}</a:t>
                  </a:r>
                </a:p>
              </p:txBody>
            </p:sp>
            <p:cxnSp>
              <p:nvCxnSpPr>
                <p:cNvPr id="30766" name="AutoShape 12"/>
                <p:cNvCxnSpPr>
                  <a:cxnSpLocks noChangeShapeType="1"/>
                  <a:stCxn id="30765" idx="2"/>
                  <a:endCxn id="30763" idx="0"/>
                </p:cNvCxnSpPr>
                <p:nvPr/>
              </p:nvCxnSpPr>
              <p:spPr bwMode="auto">
                <a:xfrm flipH="1">
                  <a:off x="2476" y="2730"/>
                  <a:ext cx="6" cy="111"/>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30767" name="AutoShape 13"/>
                <p:cNvCxnSpPr>
                  <a:cxnSpLocks noChangeShapeType="1"/>
                  <a:stCxn id="30763" idx="2"/>
                  <a:endCxn id="30761" idx="0"/>
                </p:cNvCxnSpPr>
                <p:nvPr/>
              </p:nvCxnSpPr>
              <p:spPr bwMode="auto">
                <a:xfrm>
                  <a:off x="2477" y="3103"/>
                  <a:ext cx="5" cy="64"/>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30768" name="AutoShape 14"/>
                <p:cNvCxnSpPr>
                  <a:cxnSpLocks noChangeShapeType="1"/>
                  <a:stCxn id="30761" idx="2"/>
                  <a:endCxn id="30762" idx="0"/>
                </p:cNvCxnSpPr>
                <p:nvPr/>
              </p:nvCxnSpPr>
              <p:spPr bwMode="auto">
                <a:xfrm flipH="1">
                  <a:off x="2477" y="3431"/>
                  <a:ext cx="5" cy="72"/>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grpSp>
        <p:grpSp>
          <p:nvGrpSpPr>
            <p:cNvPr id="30752" name="Group 15"/>
            <p:cNvGrpSpPr>
              <a:grpSpLocks/>
            </p:cNvGrpSpPr>
            <p:nvPr/>
          </p:nvGrpSpPr>
          <p:grpSpPr bwMode="auto">
            <a:xfrm>
              <a:off x="0" y="3120"/>
              <a:ext cx="1221" cy="1001"/>
              <a:chOff x="0" y="3120"/>
              <a:chExt cx="1221" cy="1001"/>
            </a:xfrm>
          </p:grpSpPr>
          <p:sp>
            <p:nvSpPr>
              <p:cNvPr id="30753" name="Line 16"/>
              <p:cNvSpPr>
                <a:spLocks noChangeShapeType="1"/>
              </p:cNvSpPr>
              <p:nvPr/>
            </p:nvSpPr>
            <p:spPr bwMode="auto">
              <a:xfrm flipH="1">
                <a:off x="144" y="3120"/>
                <a:ext cx="240" cy="288"/>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30754" name="Line 17"/>
              <p:cNvSpPr>
                <a:spLocks noChangeShapeType="1"/>
              </p:cNvSpPr>
              <p:nvPr/>
            </p:nvSpPr>
            <p:spPr bwMode="auto">
              <a:xfrm>
                <a:off x="432" y="3120"/>
                <a:ext cx="240" cy="288"/>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30755" name="Text Box 18"/>
              <p:cNvSpPr txBox="1">
                <a:spLocks noChangeArrowheads="1"/>
              </p:cNvSpPr>
              <p:nvPr/>
            </p:nvSpPr>
            <p:spPr bwMode="auto">
              <a:xfrm>
                <a:off x="0" y="3424"/>
                <a:ext cx="35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spcBef>
                    <a:spcPct val="0"/>
                  </a:spcBef>
                  <a:buClrTx/>
                  <a:buSzTx/>
                  <a:buFontTx/>
                  <a:buNone/>
                </a:pPr>
                <a:r>
                  <a:rPr lang="en-US" altLang="en-US" sz="1800" i="1">
                    <a:solidFill>
                      <a:srgbClr val="000000"/>
                    </a:solidFill>
                    <a:latin typeface="Tahoma" pitchFamily="34" charset="0"/>
                  </a:rPr>
                  <a:t>b</a:t>
                </a:r>
                <a:r>
                  <a:rPr lang="en-US" altLang="en-US" sz="1800" i="1" baseline="-25000">
                    <a:solidFill>
                      <a:srgbClr val="000000"/>
                    </a:solidFill>
                    <a:latin typeface="Tahoma" pitchFamily="34" charset="0"/>
                  </a:rPr>
                  <a:t>1</a:t>
                </a:r>
                <a:r>
                  <a:rPr lang="en-US" altLang="en-US" sz="1800" i="1">
                    <a:solidFill>
                      <a:srgbClr val="000000"/>
                    </a:solidFill>
                    <a:latin typeface="Tahoma" pitchFamily="34" charset="0"/>
                  </a:rPr>
                  <a:t>:m</a:t>
                </a:r>
                <a:r>
                  <a:rPr lang="en-US" altLang="en-US" sz="1800" i="1" baseline="-25000">
                    <a:solidFill>
                      <a:srgbClr val="000000"/>
                    </a:solidFill>
                    <a:latin typeface="Tahoma" pitchFamily="34" charset="0"/>
                  </a:rPr>
                  <a:t>1</a:t>
                </a:r>
              </a:p>
            </p:txBody>
          </p:sp>
          <p:sp>
            <p:nvSpPr>
              <p:cNvPr id="30756" name="Text Box 19"/>
              <p:cNvSpPr txBox="1">
                <a:spLocks noChangeArrowheads="1"/>
              </p:cNvSpPr>
              <p:nvPr/>
            </p:nvSpPr>
            <p:spPr bwMode="auto">
              <a:xfrm>
                <a:off x="662" y="3380"/>
                <a:ext cx="30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spcBef>
                    <a:spcPct val="0"/>
                  </a:spcBef>
                  <a:buClrTx/>
                  <a:buSzTx/>
                  <a:buFontTx/>
                  <a:buNone/>
                </a:pPr>
                <a:r>
                  <a:rPr lang="en-US" altLang="en-US" sz="1800" i="1">
                    <a:solidFill>
                      <a:srgbClr val="000000"/>
                    </a:solidFill>
                    <a:latin typeface="Tahoma" pitchFamily="34" charset="0"/>
                  </a:rPr>
                  <a:t>c</a:t>
                </a:r>
                <a:r>
                  <a:rPr lang="en-US" altLang="en-US" sz="1800" i="1" baseline="-25000">
                    <a:solidFill>
                      <a:srgbClr val="000000"/>
                    </a:solidFill>
                    <a:latin typeface="Tahoma" pitchFamily="34" charset="0"/>
                  </a:rPr>
                  <a:t>1</a:t>
                </a:r>
                <a:r>
                  <a:rPr lang="en-US" altLang="en-US" sz="1800" i="1">
                    <a:solidFill>
                      <a:srgbClr val="000000"/>
                    </a:solidFill>
                    <a:latin typeface="Tahoma" pitchFamily="34" charset="0"/>
                  </a:rPr>
                  <a:t>:k</a:t>
                </a:r>
                <a:r>
                  <a:rPr lang="en-US" altLang="en-US" sz="1800" i="1" baseline="-25000">
                    <a:solidFill>
                      <a:srgbClr val="000000"/>
                    </a:solidFill>
                    <a:latin typeface="Tahoma" pitchFamily="34" charset="0"/>
                  </a:rPr>
                  <a:t>1</a:t>
                </a:r>
              </a:p>
            </p:txBody>
          </p:sp>
          <p:sp>
            <p:nvSpPr>
              <p:cNvPr id="30757" name="Line 20"/>
              <p:cNvSpPr>
                <a:spLocks noChangeShapeType="1"/>
              </p:cNvSpPr>
              <p:nvPr/>
            </p:nvSpPr>
            <p:spPr bwMode="auto">
              <a:xfrm flipH="1">
                <a:off x="528" y="3648"/>
                <a:ext cx="240" cy="19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30758" name="Line 21"/>
              <p:cNvSpPr>
                <a:spLocks noChangeShapeType="1"/>
              </p:cNvSpPr>
              <p:nvPr/>
            </p:nvSpPr>
            <p:spPr bwMode="auto">
              <a:xfrm>
                <a:off x="864" y="3648"/>
                <a:ext cx="144" cy="19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30759" name="Rectangle 22"/>
              <p:cNvSpPr>
                <a:spLocks noChangeArrowheads="1"/>
              </p:cNvSpPr>
              <p:nvPr/>
            </p:nvSpPr>
            <p:spPr bwMode="auto">
              <a:xfrm>
                <a:off x="288" y="3888"/>
                <a:ext cx="30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spcBef>
                    <a:spcPct val="0"/>
                  </a:spcBef>
                  <a:buClrTx/>
                  <a:buSzTx/>
                  <a:buFontTx/>
                  <a:buNone/>
                </a:pPr>
                <a:r>
                  <a:rPr lang="en-US" altLang="en-US" sz="1800" i="1">
                    <a:solidFill>
                      <a:srgbClr val="000000"/>
                    </a:solidFill>
                    <a:latin typeface="Tahoma" pitchFamily="34" charset="0"/>
                  </a:rPr>
                  <a:t>c</a:t>
                </a:r>
                <a:r>
                  <a:rPr lang="en-US" altLang="en-US" sz="1800" i="1" baseline="-25000">
                    <a:solidFill>
                      <a:srgbClr val="000000"/>
                    </a:solidFill>
                    <a:latin typeface="Tahoma" pitchFamily="34" charset="0"/>
                  </a:rPr>
                  <a:t>2</a:t>
                </a:r>
                <a:r>
                  <a:rPr lang="en-US" altLang="en-US" sz="1800" i="1">
                    <a:solidFill>
                      <a:srgbClr val="000000"/>
                    </a:solidFill>
                    <a:latin typeface="Tahoma" pitchFamily="34" charset="0"/>
                  </a:rPr>
                  <a:t>:k</a:t>
                </a:r>
                <a:r>
                  <a:rPr lang="en-US" altLang="en-US" sz="1800" i="1" baseline="-25000">
                    <a:solidFill>
                      <a:srgbClr val="000000"/>
                    </a:solidFill>
                    <a:latin typeface="Tahoma" pitchFamily="34" charset="0"/>
                  </a:rPr>
                  <a:t>2</a:t>
                </a:r>
              </a:p>
            </p:txBody>
          </p:sp>
          <p:sp>
            <p:nvSpPr>
              <p:cNvPr id="30760" name="Rectangle 23"/>
              <p:cNvSpPr>
                <a:spLocks noChangeArrowheads="1"/>
              </p:cNvSpPr>
              <p:nvPr/>
            </p:nvSpPr>
            <p:spPr bwMode="auto">
              <a:xfrm>
                <a:off x="912" y="3888"/>
                <a:ext cx="30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spcBef>
                    <a:spcPct val="0"/>
                  </a:spcBef>
                  <a:buClrTx/>
                  <a:buSzTx/>
                  <a:buFontTx/>
                  <a:buNone/>
                </a:pPr>
                <a:r>
                  <a:rPr lang="en-US" altLang="en-US" sz="1800" i="1">
                    <a:solidFill>
                      <a:srgbClr val="000000"/>
                    </a:solidFill>
                    <a:latin typeface="Tahoma" pitchFamily="34" charset="0"/>
                  </a:rPr>
                  <a:t>c</a:t>
                </a:r>
                <a:r>
                  <a:rPr lang="en-US" altLang="en-US" sz="1800" i="1" baseline="-25000">
                    <a:solidFill>
                      <a:srgbClr val="000000"/>
                    </a:solidFill>
                    <a:latin typeface="Tahoma" pitchFamily="34" charset="0"/>
                  </a:rPr>
                  <a:t>3</a:t>
                </a:r>
                <a:r>
                  <a:rPr lang="en-US" altLang="en-US" sz="1800" i="1">
                    <a:solidFill>
                      <a:srgbClr val="000000"/>
                    </a:solidFill>
                    <a:latin typeface="Tahoma" pitchFamily="34" charset="0"/>
                  </a:rPr>
                  <a:t>:k</a:t>
                </a:r>
                <a:r>
                  <a:rPr lang="en-US" altLang="en-US" sz="1800" i="1" baseline="-25000">
                    <a:solidFill>
                      <a:srgbClr val="000000"/>
                    </a:solidFill>
                    <a:latin typeface="Tahoma" pitchFamily="34" charset="0"/>
                  </a:rPr>
                  <a:t>3</a:t>
                </a:r>
              </a:p>
            </p:txBody>
          </p:sp>
        </p:grpSp>
      </p:grpSp>
      <p:grpSp>
        <p:nvGrpSpPr>
          <p:cNvPr id="30727" name="Group 24"/>
          <p:cNvGrpSpPr>
            <a:grpSpLocks/>
          </p:cNvGrpSpPr>
          <p:nvPr/>
        </p:nvGrpSpPr>
        <p:grpSpPr bwMode="auto">
          <a:xfrm>
            <a:off x="7259815" y="3417476"/>
            <a:ext cx="2584450" cy="2046288"/>
            <a:chOff x="2304" y="2880"/>
            <a:chExt cx="1221" cy="1289"/>
          </a:xfrm>
        </p:grpSpPr>
        <p:grpSp>
          <p:nvGrpSpPr>
            <p:cNvPr id="30741" name="Group 25"/>
            <p:cNvGrpSpPr>
              <a:grpSpLocks/>
            </p:cNvGrpSpPr>
            <p:nvPr/>
          </p:nvGrpSpPr>
          <p:grpSpPr bwMode="auto">
            <a:xfrm>
              <a:off x="2304" y="3168"/>
              <a:ext cx="1221" cy="1001"/>
              <a:chOff x="0" y="3120"/>
              <a:chExt cx="1221" cy="1001"/>
            </a:xfrm>
          </p:grpSpPr>
          <p:sp>
            <p:nvSpPr>
              <p:cNvPr id="30743" name="Line 26"/>
              <p:cNvSpPr>
                <a:spLocks noChangeShapeType="1"/>
              </p:cNvSpPr>
              <p:nvPr/>
            </p:nvSpPr>
            <p:spPr bwMode="auto">
              <a:xfrm flipH="1">
                <a:off x="144" y="3120"/>
                <a:ext cx="240" cy="288"/>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30744" name="Line 27"/>
              <p:cNvSpPr>
                <a:spLocks noChangeShapeType="1"/>
              </p:cNvSpPr>
              <p:nvPr/>
            </p:nvSpPr>
            <p:spPr bwMode="auto">
              <a:xfrm>
                <a:off x="432" y="3120"/>
                <a:ext cx="240" cy="288"/>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30745" name="Text Box 28"/>
              <p:cNvSpPr txBox="1">
                <a:spLocks noChangeArrowheads="1"/>
              </p:cNvSpPr>
              <p:nvPr/>
            </p:nvSpPr>
            <p:spPr bwMode="auto">
              <a:xfrm>
                <a:off x="0" y="3424"/>
                <a:ext cx="35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spcBef>
                    <a:spcPct val="0"/>
                  </a:spcBef>
                  <a:buClrTx/>
                  <a:buSzTx/>
                  <a:buFontTx/>
                  <a:buNone/>
                </a:pPr>
                <a:r>
                  <a:rPr lang="en-US" altLang="en-US" sz="1800" i="1">
                    <a:solidFill>
                      <a:srgbClr val="000000"/>
                    </a:solidFill>
                    <a:latin typeface="Tahoma" pitchFamily="34" charset="0"/>
                  </a:rPr>
                  <a:t>b</a:t>
                </a:r>
                <a:r>
                  <a:rPr lang="en-US" altLang="en-US" sz="1800" i="1" baseline="-25000">
                    <a:solidFill>
                      <a:srgbClr val="000000"/>
                    </a:solidFill>
                    <a:latin typeface="Tahoma" pitchFamily="34" charset="0"/>
                  </a:rPr>
                  <a:t>1</a:t>
                </a:r>
                <a:r>
                  <a:rPr lang="en-US" altLang="en-US" sz="1800" i="1">
                    <a:solidFill>
                      <a:srgbClr val="000000"/>
                    </a:solidFill>
                    <a:latin typeface="Tahoma" pitchFamily="34" charset="0"/>
                  </a:rPr>
                  <a:t>:m</a:t>
                </a:r>
                <a:r>
                  <a:rPr lang="en-US" altLang="en-US" sz="1800" i="1" baseline="-25000">
                    <a:solidFill>
                      <a:srgbClr val="000000"/>
                    </a:solidFill>
                    <a:latin typeface="Tahoma" pitchFamily="34" charset="0"/>
                  </a:rPr>
                  <a:t>1</a:t>
                </a:r>
              </a:p>
            </p:txBody>
          </p:sp>
          <p:sp>
            <p:nvSpPr>
              <p:cNvPr id="30746" name="Text Box 29"/>
              <p:cNvSpPr txBox="1">
                <a:spLocks noChangeArrowheads="1"/>
              </p:cNvSpPr>
              <p:nvPr/>
            </p:nvSpPr>
            <p:spPr bwMode="auto">
              <a:xfrm>
                <a:off x="662" y="3380"/>
                <a:ext cx="30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spcBef>
                    <a:spcPct val="0"/>
                  </a:spcBef>
                  <a:buClrTx/>
                  <a:buSzTx/>
                  <a:buFontTx/>
                  <a:buNone/>
                </a:pPr>
                <a:r>
                  <a:rPr lang="en-US" altLang="en-US" sz="1800" i="1">
                    <a:solidFill>
                      <a:srgbClr val="000000"/>
                    </a:solidFill>
                    <a:latin typeface="Tahoma" pitchFamily="34" charset="0"/>
                  </a:rPr>
                  <a:t>c</a:t>
                </a:r>
                <a:r>
                  <a:rPr lang="en-US" altLang="en-US" sz="1800" i="1" baseline="-25000">
                    <a:solidFill>
                      <a:srgbClr val="000000"/>
                    </a:solidFill>
                    <a:latin typeface="Tahoma" pitchFamily="34" charset="0"/>
                  </a:rPr>
                  <a:t>1</a:t>
                </a:r>
                <a:r>
                  <a:rPr lang="en-US" altLang="en-US" sz="1800" i="1">
                    <a:solidFill>
                      <a:srgbClr val="000000"/>
                    </a:solidFill>
                    <a:latin typeface="Tahoma" pitchFamily="34" charset="0"/>
                  </a:rPr>
                  <a:t>:k</a:t>
                </a:r>
                <a:r>
                  <a:rPr lang="en-US" altLang="en-US" sz="1800" i="1" baseline="-25000">
                    <a:solidFill>
                      <a:srgbClr val="000000"/>
                    </a:solidFill>
                    <a:latin typeface="Tahoma" pitchFamily="34" charset="0"/>
                  </a:rPr>
                  <a:t>1</a:t>
                </a:r>
              </a:p>
            </p:txBody>
          </p:sp>
          <p:sp>
            <p:nvSpPr>
              <p:cNvPr id="30747" name="Line 30"/>
              <p:cNvSpPr>
                <a:spLocks noChangeShapeType="1"/>
              </p:cNvSpPr>
              <p:nvPr/>
            </p:nvSpPr>
            <p:spPr bwMode="auto">
              <a:xfrm flipH="1">
                <a:off x="528" y="3648"/>
                <a:ext cx="240" cy="19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30748" name="Line 31"/>
              <p:cNvSpPr>
                <a:spLocks noChangeShapeType="1"/>
              </p:cNvSpPr>
              <p:nvPr/>
            </p:nvSpPr>
            <p:spPr bwMode="auto">
              <a:xfrm>
                <a:off x="864" y="3648"/>
                <a:ext cx="144" cy="19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30749" name="Rectangle 32"/>
              <p:cNvSpPr>
                <a:spLocks noChangeArrowheads="1"/>
              </p:cNvSpPr>
              <p:nvPr/>
            </p:nvSpPr>
            <p:spPr bwMode="auto">
              <a:xfrm>
                <a:off x="288" y="3888"/>
                <a:ext cx="30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spcBef>
                    <a:spcPct val="0"/>
                  </a:spcBef>
                  <a:buClrTx/>
                  <a:buSzTx/>
                  <a:buFontTx/>
                  <a:buNone/>
                </a:pPr>
                <a:r>
                  <a:rPr lang="en-US" altLang="en-US" sz="1800" i="1">
                    <a:solidFill>
                      <a:srgbClr val="000000"/>
                    </a:solidFill>
                    <a:latin typeface="Tahoma" pitchFamily="34" charset="0"/>
                  </a:rPr>
                  <a:t>c</a:t>
                </a:r>
                <a:r>
                  <a:rPr lang="en-US" altLang="en-US" sz="1800" i="1" baseline="-25000">
                    <a:solidFill>
                      <a:srgbClr val="000000"/>
                    </a:solidFill>
                    <a:latin typeface="Tahoma" pitchFamily="34" charset="0"/>
                  </a:rPr>
                  <a:t>2</a:t>
                </a:r>
                <a:r>
                  <a:rPr lang="en-US" altLang="en-US" sz="1800" i="1">
                    <a:solidFill>
                      <a:srgbClr val="000000"/>
                    </a:solidFill>
                    <a:latin typeface="Tahoma" pitchFamily="34" charset="0"/>
                  </a:rPr>
                  <a:t>:k</a:t>
                </a:r>
                <a:r>
                  <a:rPr lang="en-US" altLang="en-US" sz="1800" i="1" baseline="-25000">
                    <a:solidFill>
                      <a:srgbClr val="000000"/>
                    </a:solidFill>
                    <a:latin typeface="Tahoma" pitchFamily="34" charset="0"/>
                  </a:rPr>
                  <a:t>2</a:t>
                </a:r>
              </a:p>
            </p:txBody>
          </p:sp>
          <p:sp>
            <p:nvSpPr>
              <p:cNvPr id="30750" name="Rectangle 33"/>
              <p:cNvSpPr>
                <a:spLocks noChangeArrowheads="1"/>
              </p:cNvSpPr>
              <p:nvPr/>
            </p:nvSpPr>
            <p:spPr bwMode="auto">
              <a:xfrm>
                <a:off x="912" y="3888"/>
                <a:ext cx="30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spcBef>
                    <a:spcPct val="0"/>
                  </a:spcBef>
                  <a:buClrTx/>
                  <a:buSzTx/>
                  <a:buFontTx/>
                  <a:buNone/>
                </a:pPr>
                <a:r>
                  <a:rPr lang="en-US" altLang="en-US" sz="1800" i="1">
                    <a:solidFill>
                      <a:srgbClr val="000000"/>
                    </a:solidFill>
                    <a:latin typeface="Tahoma" pitchFamily="34" charset="0"/>
                  </a:rPr>
                  <a:t>c</a:t>
                </a:r>
                <a:r>
                  <a:rPr lang="en-US" altLang="en-US" sz="1800" i="1" baseline="-25000">
                    <a:solidFill>
                      <a:srgbClr val="000000"/>
                    </a:solidFill>
                    <a:latin typeface="Tahoma" pitchFamily="34" charset="0"/>
                  </a:rPr>
                  <a:t>3</a:t>
                </a:r>
                <a:r>
                  <a:rPr lang="en-US" altLang="en-US" sz="1800" i="1">
                    <a:solidFill>
                      <a:srgbClr val="000000"/>
                    </a:solidFill>
                    <a:latin typeface="Tahoma" pitchFamily="34" charset="0"/>
                  </a:rPr>
                  <a:t>:k</a:t>
                </a:r>
                <a:r>
                  <a:rPr lang="en-US" altLang="en-US" sz="1800" i="1" baseline="-25000">
                    <a:solidFill>
                      <a:srgbClr val="000000"/>
                    </a:solidFill>
                    <a:latin typeface="Tahoma" pitchFamily="34" charset="0"/>
                  </a:rPr>
                  <a:t>3</a:t>
                </a:r>
              </a:p>
            </p:txBody>
          </p:sp>
        </p:grpSp>
        <p:sp>
          <p:nvSpPr>
            <p:cNvPr id="30742" name="Text Box 34"/>
            <p:cNvSpPr txBox="1">
              <a:spLocks noChangeArrowheads="1"/>
            </p:cNvSpPr>
            <p:nvPr/>
          </p:nvSpPr>
          <p:spPr bwMode="auto">
            <a:xfrm>
              <a:off x="2640" y="2880"/>
              <a:ext cx="16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spcBef>
                  <a:spcPct val="0"/>
                </a:spcBef>
                <a:buClrTx/>
                <a:buSzTx/>
                <a:buFontTx/>
                <a:buNone/>
              </a:pPr>
              <a:r>
                <a:rPr lang="en-US" altLang="en-US" sz="1800" i="1">
                  <a:solidFill>
                    <a:srgbClr val="000000"/>
                  </a:solidFill>
                  <a:latin typeface="Tahoma" pitchFamily="34" charset="0"/>
                </a:rPr>
                <a:t>r</a:t>
              </a:r>
              <a:r>
                <a:rPr lang="en-US" altLang="en-US" sz="1800" i="1" baseline="-25000">
                  <a:solidFill>
                    <a:srgbClr val="000000"/>
                  </a:solidFill>
                  <a:latin typeface="Tahoma" pitchFamily="34" charset="0"/>
                </a:rPr>
                <a:t>1</a:t>
              </a:r>
            </a:p>
          </p:txBody>
        </p:sp>
      </p:grpSp>
      <p:sp>
        <p:nvSpPr>
          <p:cNvPr id="30728" name="Rectangle 35"/>
          <p:cNvSpPr>
            <a:spLocks noChangeArrowheads="1"/>
          </p:cNvSpPr>
          <p:nvPr/>
        </p:nvSpPr>
        <p:spPr bwMode="auto">
          <a:xfrm>
            <a:off x="6243816" y="4179476"/>
            <a:ext cx="44755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spcBef>
                <a:spcPct val="50000"/>
              </a:spcBef>
              <a:buClrTx/>
              <a:buSzTx/>
              <a:buFontTx/>
              <a:buNone/>
            </a:pPr>
            <a:r>
              <a:rPr lang="en-US" altLang="en-US" sz="3600" b="1">
                <a:solidFill>
                  <a:srgbClr val="000000"/>
                </a:solidFill>
                <a:latin typeface="Times New Roman" pitchFamily="18" charset="0"/>
                <a:sym typeface="Wingdings 3" pitchFamily="18" charset="2"/>
              </a:rPr>
              <a:t>+</a:t>
            </a:r>
          </a:p>
        </p:txBody>
      </p:sp>
      <p:grpSp>
        <p:nvGrpSpPr>
          <p:cNvPr id="30729" name="Group 36"/>
          <p:cNvGrpSpPr>
            <a:grpSpLocks/>
          </p:cNvGrpSpPr>
          <p:nvPr/>
        </p:nvGrpSpPr>
        <p:grpSpPr bwMode="auto">
          <a:xfrm>
            <a:off x="3500618" y="3438116"/>
            <a:ext cx="1926167" cy="2044701"/>
            <a:chOff x="2112" y="2893"/>
            <a:chExt cx="910" cy="1288"/>
          </a:xfrm>
        </p:grpSpPr>
        <p:grpSp>
          <p:nvGrpSpPr>
            <p:cNvPr id="30730" name="Group 37"/>
            <p:cNvGrpSpPr>
              <a:grpSpLocks/>
            </p:cNvGrpSpPr>
            <p:nvPr/>
          </p:nvGrpSpPr>
          <p:grpSpPr bwMode="auto">
            <a:xfrm>
              <a:off x="2688" y="2893"/>
              <a:ext cx="334" cy="1288"/>
              <a:chOff x="144" y="1789"/>
              <a:chExt cx="334" cy="1288"/>
            </a:xfrm>
          </p:grpSpPr>
          <p:sp>
            <p:nvSpPr>
              <p:cNvPr id="30733" name="Text Box 38"/>
              <p:cNvSpPr txBox="1">
                <a:spLocks noChangeArrowheads="1"/>
              </p:cNvSpPr>
              <p:nvPr/>
            </p:nvSpPr>
            <p:spPr bwMode="auto">
              <a:xfrm>
                <a:off x="149" y="2504"/>
                <a:ext cx="32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spcBef>
                    <a:spcPct val="0"/>
                  </a:spcBef>
                  <a:buClrTx/>
                  <a:buSzTx/>
                  <a:buFontTx/>
                  <a:buNone/>
                </a:pPr>
                <a:r>
                  <a:rPr lang="en-US" altLang="en-US" sz="2000" i="1">
                    <a:solidFill>
                      <a:srgbClr val="000000"/>
                    </a:solidFill>
                    <a:latin typeface="Times New Roman" pitchFamily="18" charset="0"/>
                  </a:rPr>
                  <a:t>a</a:t>
                </a:r>
                <a:r>
                  <a:rPr lang="en-US" altLang="en-US" sz="2000" i="1" baseline="-25000">
                    <a:solidFill>
                      <a:srgbClr val="000000"/>
                    </a:solidFill>
                    <a:latin typeface="Times New Roman" pitchFamily="18" charset="0"/>
                  </a:rPr>
                  <a:t>2</a:t>
                </a:r>
                <a:r>
                  <a:rPr lang="en-US" altLang="en-US" sz="2000" i="1">
                    <a:solidFill>
                      <a:srgbClr val="000000"/>
                    </a:solidFill>
                    <a:latin typeface="Times New Roman" pitchFamily="18" charset="0"/>
                  </a:rPr>
                  <a:t>:n</a:t>
                </a:r>
                <a:r>
                  <a:rPr lang="en-US" altLang="en-US" sz="2000" i="1" baseline="-25000">
                    <a:solidFill>
                      <a:srgbClr val="000000"/>
                    </a:solidFill>
                    <a:latin typeface="Times New Roman" pitchFamily="18" charset="0"/>
                  </a:rPr>
                  <a:t>2</a:t>
                </a:r>
              </a:p>
            </p:txBody>
          </p:sp>
          <p:sp>
            <p:nvSpPr>
              <p:cNvPr id="30734" name="Text Box 39"/>
              <p:cNvSpPr txBox="1">
                <a:spLocks noChangeArrowheads="1"/>
              </p:cNvSpPr>
              <p:nvPr/>
            </p:nvSpPr>
            <p:spPr bwMode="auto">
              <a:xfrm>
                <a:off x="144" y="2825"/>
                <a:ext cx="32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spcBef>
                    <a:spcPct val="0"/>
                  </a:spcBef>
                  <a:buClrTx/>
                  <a:buSzTx/>
                  <a:buFontTx/>
                  <a:buNone/>
                </a:pPr>
                <a:r>
                  <a:rPr lang="en-US" altLang="en-US" sz="2000" i="1">
                    <a:solidFill>
                      <a:srgbClr val="000000"/>
                    </a:solidFill>
                    <a:latin typeface="Times New Roman" pitchFamily="18" charset="0"/>
                  </a:rPr>
                  <a:t>a</a:t>
                </a:r>
                <a:r>
                  <a:rPr lang="en-US" altLang="en-US" sz="2000" i="1" baseline="-25000">
                    <a:solidFill>
                      <a:srgbClr val="000000"/>
                    </a:solidFill>
                    <a:latin typeface="Times New Roman" pitchFamily="18" charset="0"/>
                  </a:rPr>
                  <a:t>3</a:t>
                </a:r>
                <a:r>
                  <a:rPr lang="en-US" altLang="en-US" sz="2000" i="1">
                    <a:solidFill>
                      <a:srgbClr val="000000"/>
                    </a:solidFill>
                    <a:latin typeface="Times New Roman" pitchFamily="18" charset="0"/>
                  </a:rPr>
                  <a:t>:n</a:t>
                </a:r>
                <a:r>
                  <a:rPr lang="en-US" altLang="en-US" sz="2000" i="1" baseline="-25000">
                    <a:solidFill>
                      <a:srgbClr val="000000"/>
                    </a:solidFill>
                    <a:latin typeface="Times New Roman" pitchFamily="18" charset="0"/>
                  </a:rPr>
                  <a:t>3</a:t>
                </a:r>
              </a:p>
            </p:txBody>
          </p:sp>
          <p:sp>
            <p:nvSpPr>
              <p:cNvPr id="30735" name="Text Box 40"/>
              <p:cNvSpPr txBox="1">
                <a:spLocks noChangeArrowheads="1"/>
              </p:cNvSpPr>
              <p:nvPr/>
            </p:nvSpPr>
            <p:spPr bwMode="auto">
              <a:xfrm>
                <a:off x="144" y="2191"/>
                <a:ext cx="32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spcBef>
                    <a:spcPct val="0"/>
                  </a:spcBef>
                  <a:buClrTx/>
                  <a:buSzTx/>
                  <a:buFontTx/>
                  <a:buNone/>
                </a:pPr>
                <a:r>
                  <a:rPr lang="en-US" altLang="en-US" sz="2000" i="1">
                    <a:solidFill>
                      <a:srgbClr val="000000"/>
                    </a:solidFill>
                    <a:latin typeface="Times New Roman" pitchFamily="18" charset="0"/>
                  </a:rPr>
                  <a:t>a</a:t>
                </a:r>
                <a:r>
                  <a:rPr lang="en-US" altLang="en-US" sz="2000" i="1" baseline="-25000">
                    <a:solidFill>
                      <a:srgbClr val="000000"/>
                    </a:solidFill>
                    <a:latin typeface="Times New Roman" pitchFamily="18" charset="0"/>
                  </a:rPr>
                  <a:t>1</a:t>
                </a:r>
                <a:r>
                  <a:rPr lang="en-US" altLang="en-US" sz="2000" i="1">
                    <a:solidFill>
                      <a:srgbClr val="000000"/>
                    </a:solidFill>
                    <a:latin typeface="Times New Roman" pitchFamily="18" charset="0"/>
                  </a:rPr>
                  <a:t>:n</a:t>
                </a:r>
                <a:r>
                  <a:rPr lang="en-US" altLang="en-US" sz="2000" i="1" baseline="-25000">
                    <a:solidFill>
                      <a:srgbClr val="000000"/>
                    </a:solidFill>
                    <a:latin typeface="Times New Roman" pitchFamily="18" charset="0"/>
                  </a:rPr>
                  <a:t>1</a:t>
                </a:r>
              </a:p>
            </p:txBody>
          </p:sp>
          <p:grpSp>
            <p:nvGrpSpPr>
              <p:cNvPr id="30736" name="Group 41"/>
              <p:cNvGrpSpPr>
                <a:grpSpLocks/>
              </p:cNvGrpSpPr>
              <p:nvPr/>
            </p:nvGrpSpPr>
            <p:grpSpPr bwMode="auto">
              <a:xfrm>
                <a:off x="206" y="1789"/>
                <a:ext cx="204" cy="1035"/>
                <a:chOff x="2366" y="2420"/>
                <a:chExt cx="219" cy="1083"/>
              </a:xfrm>
            </p:grpSpPr>
            <p:sp>
              <p:nvSpPr>
                <p:cNvPr id="30737" name="Text Box 42"/>
                <p:cNvSpPr txBox="1">
                  <a:spLocks noChangeArrowheads="1"/>
                </p:cNvSpPr>
                <p:nvPr/>
              </p:nvSpPr>
              <p:spPr bwMode="auto">
                <a:xfrm>
                  <a:off x="2366" y="2420"/>
                  <a:ext cx="219"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spcBef>
                      <a:spcPct val="0"/>
                    </a:spcBef>
                    <a:buClrTx/>
                    <a:buSzTx/>
                    <a:buFontTx/>
                    <a:buNone/>
                  </a:pPr>
                  <a:r>
                    <a:rPr lang="en-US" altLang="en-US" sz="2000" dirty="0">
                      <a:solidFill>
                        <a:srgbClr val="000000"/>
                      </a:solidFill>
                      <a:latin typeface="Times New Roman" pitchFamily="18" charset="0"/>
                    </a:rPr>
                    <a:t>{}</a:t>
                  </a:r>
                </a:p>
              </p:txBody>
            </p:sp>
            <p:cxnSp>
              <p:nvCxnSpPr>
                <p:cNvPr id="30738" name="AutoShape 43"/>
                <p:cNvCxnSpPr>
                  <a:cxnSpLocks noChangeShapeType="1"/>
                  <a:stCxn id="30737" idx="2"/>
                  <a:endCxn id="30735" idx="0"/>
                </p:cNvCxnSpPr>
                <p:nvPr/>
              </p:nvCxnSpPr>
              <p:spPr bwMode="auto">
                <a:xfrm>
                  <a:off x="2475" y="2684"/>
                  <a:ext cx="1" cy="157"/>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30739" name="AutoShape 44"/>
                <p:cNvCxnSpPr>
                  <a:cxnSpLocks noChangeShapeType="1"/>
                  <a:stCxn id="30735" idx="2"/>
                  <a:endCxn id="30733" idx="0"/>
                </p:cNvCxnSpPr>
                <p:nvPr/>
              </p:nvCxnSpPr>
              <p:spPr bwMode="auto">
                <a:xfrm>
                  <a:off x="2477" y="3103"/>
                  <a:ext cx="5" cy="64"/>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30740" name="AutoShape 45"/>
                <p:cNvCxnSpPr>
                  <a:cxnSpLocks noChangeShapeType="1"/>
                  <a:stCxn id="30733" idx="2"/>
                  <a:endCxn id="30734" idx="0"/>
                </p:cNvCxnSpPr>
                <p:nvPr/>
              </p:nvCxnSpPr>
              <p:spPr bwMode="auto">
                <a:xfrm flipH="1">
                  <a:off x="2477" y="3431"/>
                  <a:ext cx="5" cy="72"/>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grpSp>
        <p:sp>
          <p:nvSpPr>
            <p:cNvPr id="30731" name="Text Box 46"/>
            <p:cNvSpPr txBox="1">
              <a:spLocks noChangeArrowheads="1"/>
            </p:cNvSpPr>
            <p:nvPr/>
          </p:nvSpPr>
          <p:spPr bwMode="auto">
            <a:xfrm>
              <a:off x="2112" y="3408"/>
              <a:ext cx="17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spcBef>
                  <a:spcPct val="0"/>
                </a:spcBef>
                <a:buClrTx/>
                <a:buSzTx/>
                <a:buFontTx/>
                <a:buNone/>
              </a:pPr>
              <a:r>
                <a:rPr lang="en-US" altLang="en-US" sz="2000" i="1">
                  <a:solidFill>
                    <a:srgbClr val="000000"/>
                  </a:solidFill>
                  <a:latin typeface="Tahoma" pitchFamily="34" charset="0"/>
                </a:rPr>
                <a:t>r</a:t>
              </a:r>
              <a:r>
                <a:rPr lang="en-US" altLang="en-US" sz="2000" i="1" baseline="-25000">
                  <a:solidFill>
                    <a:srgbClr val="000000"/>
                  </a:solidFill>
                  <a:latin typeface="Tahoma" pitchFamily="34" charset="0"/>
                </a:rPr>
                <a:t>1</a:t>
              </a:r>
            </a:p>
          </p:txBody>
        </p:sp>
        <p:sp>
          <p:nvSpPr>
            <p:cNvPr id="30732" name="Rectangle 47"/>
            <p:cNvSpPr>
              <a:spLocks noChangeArrowheads="1"/>
            </p:cNvSpPr>
            <p:nvPr/>
          </p:nvSpPr>
          <p:spPr bwMode="auto">
            <a:xfrm>
              <a:off x="2352" y="3408"/>
              <a:ext cx="18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spcBef>
                  <a:spcPct val="50000"/>
                </a:spcBef>
                <a:buClrTx/>
                <a:buSzTx/>
                <a:buFontTx/>
                <a:buNone/>
              </a:pPr>
              <a:r>
                <a:rPr lang="en-US" altLang="en-US" sz="2800" b="1">
                  <a:solidFill>
                    <a:srgbClr val="000000"/>
                  </a:solidFill>
                  <a:latin typeface="Times New Roman" pitchFamily="18" charset="0"/>
                  <a:sym typeface="Wingdings 3" pitchFamily="18" charset="2"/>
                </a:rPr>
                <a:t>=</a:t>
              </a:r>
            </a:p>
          </p:txBody>
        </p:sp>
      </p:grpSp>
    </p:spTree>
    <p:extLst>
      <p:ext uri="{BB962C8B-B14F-4D97-AF65-F5344CB8AC3E}">
        <p14:creationId xmlns:p14="http://schemas.microsoft.com/office/powerpoint/2010/main" val="2316808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xfrm>
            <a:off x="203200" y="140852"/>
            <a:ext cx="11684000" cy="736600"/>
          </a:xfrm>
        </p:spPr>
        <p:txBody>
          <a:bodyPr>
            <a:normAutofit/>
          </a:bodyPr>
          <a:lstStyle/>
          <a:p>
            <a:pPr eaLnBrk="1" hangingPunct="1"/>
            <a:r>
              <a:rPr lang="en-US" altLang="en-US" sz="3600" dirty="0" err="1" smtClean="0"/>
              <a:t>FPGrowth</a:t>
            </a:r>
            <a:r>
              <a:rPr lang="en-US" altLang="en-US" sz="3600" dirty="0" smtClean="0"/>
              <a:t>: Mining Frequent Patterns by Pattern Growth</a:t>
            </a:r>
          </a:p>
        </p:txBody>
      </p:sp>
      <p:sp>
        <p:nvSpPr>
          <p:cNvPr id="26628" name="Rectangle 3"/>
          <p:cNvSpPr>
            <a:spLocks noGrp="1" noChangeArrowheads="1"/>
          </p:cNvSpPr>
          <p:nvPr>
            <p:ph idx="1"/>
          </p:nvPr>
        </p:nvSpPr>
        <p:spPr>
          <a:xfrm>
            <a:off x="480288" y="1219200"/>
            <a:ext cx="9949587" cy="5412828"/>
          </a:xfrm>
        </p:spPr>
        <p:txBody>
          <a:bodyPr/>
          <a:lstStyle/>
          <a:p>
            <a:pPr eaLnBrk="1" hangingPunct="1">
              <a:spcAft>
                <a:spcPts val="600"/>
              </a:spcAft>
            </a:pPr>
            <a:r>
              <a:rPr lang="en-US" altLang="en-US" sz="2400" dirty="0" smtClean="0"/>
              <a:t>Essence of frequent pattern growth (</a:t>
            </a:r>
            <a:r>
              <a:rPr lang="en-US" altLang="en-US" sz="2400" dirty="0" err="1" smtClean="0"/>
              <a:t>FPGrowth</a:t>
            </a:r>
            <a:r>
              <a:rPr lang="en-US" altLang="en-US" sz="2400" dirty="0" smtClean="0"/>
              <a:t>) methodology</a:t>
            </a:r>
          </a:p>
          <a:p>
            <a:pPr lvl="1">
              <a:spcAft>
                <a:spcPts val="600"/>
              </a:spcAft>
            </a:pPr>
            <a:r>
              <a:rPr lang="en-US" altLang="en-US" sz="2400" dirty="0" smtClean="0"/>
              <a:t>Find frequent single items and partition the database based on each such </a:t>
            </a:r>
            <a:r>
              <a:rPr lang="en-US" altLang="en-US" sz="2400" dirty="0"/>
              <a:t>single </a:t>
            </a:r>
            <a:r>
              <a:rPr lang="en-US" altLang="en-US" sz="2400" dirty="0" smtClean="0"/>
              <a:t>item pattern </a:t>
            </a:r>
          </a:p>
          <a:p>
            <a:pPr lvl="1">
              <a:spcAft>
                <a:spcPts val="600"/>
              </a:spcAft>
            </a:pPr>
            <a:r>
              <a:rPr lang="en-US" altLang="en-US" sz="2400" dirty="0" smtClean="0"/>
              <a:t>Recursively grow frequent patterns by doing the above for each </a:t>
            </a:r>
            <a:r>
              <a:rPr lang="en-US" altLang="en-US" sz="2400" i="1" dirty="0"/>
              <a:t>partitioned database</a:t>
            </a:r>
            <a:r>
              <a:rPr lang="en-US" altLang="en-US" sz="2400" dirty="0"/>
              <a:t> </a:t>
            </a:r>
            <a:r>
              <a:rPr lang="en-US" altLang="en-US" sz="2400" dirty="0" smtClean="0"/>
              <a:t>(also called the pattern’s </a:t>
            </a:r>
            <a:r>
              <a:rPr lang="en-US" altLang="en-US" sz="2400" i="1" dirty="0" smtClean="0"/>
              <a:t>conditional </a:t>
            </a:r>
            <a:r>
              <a:rPr lang="en-US" altLang="en-US" sz="2400" i="1" dirty="0"/>
              <a:t>database</a:t>
            </a:r>
            <a:r>
              <a:rPr lang="en-US" altLang="en-US" sz="2400" dirty="0" smtClean="0"/>
              <a:t>) </a:t>
            </a:r>
          </a:p>
          <a:p>
            <a:pPr lvl="1" eaLnBrk="1" hangingPunct="1">
              <a:spcAft>
                <a:spcPts val="600"/>
              </a:spcAft>
            </a:pPr>
            <a:r>
              <a:rPr lang="en-US" altLang="en-US" sz="2400" dirty="0" smtClean="0"/>
              <a:t>To facilitate efficient processing, an efficient data structure, FP-tree, can be constructed</a:t>
            </a:r>
          </a:p>
          <a:p>
            <a:pPr>
              <a:spcAft>
                <a:spcPts val="600"/>
              </a:spcAft>
            </a:pPr>
            <a:r>
              <a:rPr lang="en-US" altLang="en-US" sz="2400" dirty="0" smtClean="0"/>
              <a:t>Mining becomes </a:t>
            </a:r>
          </a:p>
          <a:p>
            <a:pPr lvl="1">
              <a:spcAft>
                <a:spcPts val="600"/>
              </a:spcAft>
            </a:pPr>
            <a:r>
              <a:rPr lang="en-US" altLang="en-US" sz="2400" dirty="0" smtClean="0"/>
              <a:t>Recursively construct and mine (conditional) FP-trees </a:t>
            </a:r>
          </a:p>
          <a:p>
            <a:pPr lvl="1">
              <a:spcAft>
                <a:spcPts val="600"/>
              </a:spcAft>
            </a:pPr>
            <a:r>
              <a:rPr lang="en-US" altLang="en-US" sz="2400" dirty="0"/>
              <a:t>U</a:t>
            </a:r>
            <a:r>
              <a:rPr lang="en-US" altLang="en-US" sz="2400" dirty="0" smtClean="0"/>
              <a:t>ntil the resulting FP-tree is empty, or until it contains only one path—single path will generate all the combinations of its sub-paths, each of which is a frequent pattern</a:t>
            </a:r>
          </a:p>
        </p:txBody>
      </p:sp>
    </p:spTree>
    <p:extLst>
      <p:ext uri="{BB962C8B-B14F-4D97-AF65-F5344CB8AC3E}">
        <p14:creationId xmlns:p14="http://schemas.microsoft.com/office/powerpoint/2010/main" val="30663606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62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62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62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62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62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lstStyle/>
          <a:p>
            <a:pPr eaLnBrk="1" hangingPunct="1"/>
            <a:r>
              <a:rPr lang="en-US" altLang="en-US" dirty="0" smtClean="0"/>
              <a:t>What Is Pattern Discovery?</a:t>
            </a:r>
          </a:p>
        </p:txBody>
      </p:sp>
      <p:sp>
        <p:nvSpPr>
          <p:cNvPr id="4100" name="Rectangle 3"/>
          <p:cNvSpPr>
            <a:spLocks noGrp="1" noChangeArrowheads="1"/>
          </p:cNvSpPr>
          <p:nvPr>
            <p:ph idx="1"/>
          </p:nvPr>
        </p:nvSpPr>
        <p:spPr>
          <a:xfrm>
            <a:off x="406401" y="1179088"/>
            <a:ext cx="10749279" cy="5450312"/>
          </a:xfrm>
        </p:spPr>
        <p:txBody>
          <a:bodyPr/>
          <a:lstStyle/>
          <a:p>
            <a:pPr eaLnBrk="1" hangingPunct="1">
              <a:spcBef>
                <a:spcPts val="600"/>
              </a:spcBef>
              <a:spcAft>
                <a:spcPts val="200"/>
              </a:spcAft>
            </a:pPr>
            <a:r>
              <a:rPr lang="en-US" altLang="en-US" dirty="0" smtClean="0">
                <a:solidFill>
                  <a:srgbClr val="FF0000"/>
                </a:solidFill>
                <a:latin typeface="Calibri" pitchFamily="34" charset="0"/>
              </a:rPr>
              <a:t>What are patterns?</a:t>
            </a:r>
            <a:r>
              <a:rPr lang="en-US" altLang="en-US" dirty="0" smtClean="0">
                <a:latin typeface="Calibri" pitchFamily="34" charset="0"/>
              </a:rPr>
              <a:t>  </a:t>
            </a:r>
          </a:p>
          <a:p>
            <a:pPr lvl="1">
              <a:spcAft>
                <a:spcPts val="200"/>
              </a:spcAft>
            </a:pPr>
            <a:r>
              <a:rPr lang="en-US" altLang="en-US" dirty="0" smtClean="0">
                <a:solidFill>
                  <a:srgbClr val="FF0000"/>
                </a:solidFill>
                <a:latin typeface="Calibri" pitchFamily="34" charset="0"/>
              </a:rPr>
              <a:t>Patterns</a:t>
            </a:r>
            <a:r>
              <a:rPr lang="en-US" altLang="en-US" dirty="0" smtClean="0">
                <a:latin typeface="Calibri" pitchFamily="34" charset="0"/>
              </a:rPr>
              <a:t>: A set of items, subsequences, or substructures that occur frequently together (or strongly correlated) in a data set</a:t>
            </a:r>
          </a:p>
          <a:p>
            <a:pPr lvl="1">
              <a:spcAft>
                <a:spcPts val="200"/>
              </a:spcAft>
            </a:pPr>
            <a:r>
              <a:rPr lang="en-US" altLang="en-US" dirty="0" smtClean="0">
                <a:latin typeface="Calibri" pitchFamily="34" charset="0"/>
              </a:rPr>
              <a:t>Patterns represent </a:t>
            </a:r>
            <a:r>
              <a:rPr lang="en-US" altLang="en-US" dirty="0" smtClean="0">
                <a:solidFill>
                  <a:srgbClr val="FF0000"/>
                </a:solidFill>
                <a:latin typeface="Calibri" pitchFamily="34" charset="0"/>
              </a:rPr>
              <a:t>intrinsic</a:t>
            </a:r>
            <a:r>
              <a:rPr lang="en-US" altLang="en-US" dirty="0" smtClean="0">
                <a:latin typeface="Calibri" pitchFamily="34" charset="0"/>
              </a:rPr>
              <a:t> and </a:t>
            </a:r>
            <a:r>
              <a:rPr lang="en-US" altLang="en-US" dirty="0" smtClean="0">
                <a:solidFill>
                  <a:srgbClr val="FF0000"/>
                </a:solidFill>
                <a:latin typeface="Calibri" pitchFamily="34" charset="0"/>
              </a:rPr>
              <a:t>important properties </a:t>
            </a:r>
            <a:r>
              <a:rPr lang="en-US" altLang="en-US" dirty="0" smtClean="0">
                <a:latin typeface="Calibri" pitchFamily="34" charset="0"/>
              </a:rPr>
              <a:t>of datasets</a:t>
            </a:r>
          </a:p>
          <a:p>
            <a:pPr eaLnBrk="1" hangingPunct="1">
              <a:spcBef>
                <a:spcPts val="600"/>
              </a:spcBef>
              <a:spcAft>
                <a:spcPts val="200"/>
              </a:spcAft>
            </a:pPr>
            <a:r>
              <a:rPr lang="en-US" altLang="en-US" dirty="0" smtClean="0">
                <a:solidFill>
                  <a:srgbClr val="FF0000"/>
                </a:solidFill>
                <a:latin typeface="Calibri" pitchFamily="34" charset="0"/>
              </a:rPr>
              <a:t>Pattern discovery</a:t>
            </a:r>
            <a:r>
              <a:rPr lang="en-US" altLang="en-US" dirty="0" smtClean="0">
                <a:latin typeface="Calibri" pitchFamily="34" charset="0"/>
              </a:rPr>
              <a:t>: Uncovering patterns from massive data sets</a:t>
            </a:r>
          </a:p>
          <a:p>
            <a:pPr eaLnBrk="1" hangingPunct="1">
              <a:spcBef>
                <a:spcPts val="600"/>
              </a:spcBef>
              <a:spcAft>
                <a:spcPts val="200"/>
              </a:spcAft>
            </a:pPr>
            <a:r>
              <a:rPr lang="en-US" altLang="en-US" dirty="0" smtClean="0">
                <a:latin typeface="Calibri" pitchFamily="34" charset="0"/>
              </a:rPr>
              <a:t>Motivation examples:</a:t>
            </a:r>
          </a:p>
          <a:p>
            <a:pPr lvl="1" eaLnBrk="1" hangingPunct="1">
              <a:spcBef>
                <a:spcPts val="600"/>
              </a:spcBef>
              <a:spcAft>
                <a:spcPts val="200"/>
              </a:spcAft>
            </a:pPr>
            <a:r>
              <a:rPr lang="en-US" altLang="en-US" dirty="0" smtClean="0">
                <a:latin typeface="Calibri" pitchFamily="34" charset="0"/>
              </a:rPr>
              <a:t>What products were often purchased together?</a:t>
            </a:r>
          </a:p>
          <a:p>
            <a:pPr lvl="1" eaLnBrk="1" hangingPunct="1">
              <a:spcBef>
                <a:spcPts val="600"/>
              </a:spcBef>
              <a:spcAft>
                <a:spcPts val="200"/>
              </a:spcAft>
            </a:pPr>
            <a:r>
              <a:rPr lang="en-US" altLang="en-US" dirty="0" smtClean="0">
                <a:latin typeface="Calibri" pitchFamily="34" charset="0"/>
              </a:rPr>
              <a:t>What are the subsequent purchases after buying an iPad?</a:t>
            </a:r>
          </a:p>
          <a:p>
            <a:pPr lvl="1" eaLnBrk="1" hangingPunct="1">
              <a:spcBef>
                <a:spcPts val="600"/>
              </a:spcBef>
              <a:spcAft>
                <a:spcPts val="200"/>
              </a:spcAft>
            </a:pPr>
            <a:r>
              <a:rPr lang="en-US" altLang="en-US" dirty="0" smtClean="0">
                <a:latin typeface="Calibri" pitchFamily="34" charset="0"/>
              </a:rPr>
              <a:t>What code segments likely contain copy-and-paste bugs?</a:t>
            </a:r>
          </a:p>
          <a:p>
            <a:pPr lvl="1" eaLnBrk="1" hangingPunct="1">
              <a:spcBef>
                <a:spcPts val="600"/>
              </a:spcBef>
              <a:spcAft>
                <a:spcPts val="200"/>
              </a:spcAft>
            </a:pPr>
            <a:r>
              <a:rPr lang="en-US" altLang="en-US" dirty="0" smtClean="0">
                <a:latin typeface="Calibri" pitchFamily="34" charset="0"/>
              </a:rPr>
              <a:t>What word sequences likely form phrases in this corpus?</a:t>
            </a:r>
          </a:p>
        </p:txBody>
      </p:sp>
    </p:spTree>
    <p:extLst>
      <p:ext uri="{BB962C8B-B14F-4D97-AF65-F5344CB8AC3E}">
        <p14:creationId xmlns:p14="http://schemas.microsoft.com/office/powerpoint/2010/main" val="37109009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0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00">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100">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100">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100">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100">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10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16"/>
          <p:cNvSpPr txBox="1">
            <a:spLocks noChangeArrowheads="1"/>
          </p:cNvSpPr>
          <p:nvPr/>
        </p:nvSpPr>
        <p:spPr bwMode="auto">
          <a:xfrm>
            <a:off x="2182283" y="5281804"/>
            <a:ext cx="2137834" cy="1200329"/>
          </a:xfrm>
          <a:prstGeom prst="rect">
            <a:avLst/>
          </a:prstGeom>
          <a:solidFill>
            <a:srgbClr val="FAE2F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spcBef>
                <a:spcPct val="0"/>
              </a:spcBef>
              <a:buClrTx/>
              <a:buSzTx/>
              <a:buFontTx/>
              <a:buNone/>
            </a:pPr>
            <a:r>
              <a:rPr lang="en-US" altLang="en-US" sz="1800" dirty="0">
                <a:solidFill>
                  <a:srgbClr val="000000"/>
                </a:solidFill>
              </a:rPr>
              <a:t>Assume only f’s are </a:t>
            </a:r>
            <a:r>
              <a:rPr lang="en-US" altLang="en-US" sz="1800" dirty="0" smtClean="0">
                <a:solidFill>
                  <a:srgbClr val="000000"/>
                </a:solidFill>
              </a:rPr>
              <a:t>frequent </a:t>
            </a:r>
            <a:r>
              <a:rPr lang="en-US" altLang="en-US" sz="1800" dirty="0">
                <a:solidFill>
                  <a:srgbClr val="000000"/>
                </a:solidFill>
              </a:rPr>
              <a:t>&amp; the </a:t>
            </a:r>
            <a:r>
              <a:rPr lang="en-US" altLang="en-US" sz="1800" dirty="0" smtClean="0">
                <a:solidFill>
                  <a:srgbClr val="000000"/>
                </a:solidFill>
              </a:rPr>
              <a:t>frequent </a:t>
            </a:r>
            <a:r>
              <a:rPr lang="en-US" altLang="en-US" sz="1800" dirty="0">
                <a:solidFill>
                  <a:srgbClr val="000000"/>
                </a:solidFill>
              </a:rPr>
              <a:t>item ordering is: f</a:t>
            </a:r>
            <a:r>
              <a:rPr lang="en-US" altLang="en-US" sz="1800" baseline="-25000" dirty="0">
                <a:solidFill>
                  <a:srgbClr val="000000"/>
                </a:solidFill>
              </a:rPr>
              <a:t>1</a:t>
            </a:r>
            <a:r>
              <a:rPr lang="en-US" altLang="en-US" sz="1800" dirty="0" smtClean="0">
                <a:solidFill>
                  <a:srgbClr val="000000"/>
                </a:solidFill>
              </a:rPr>
              <a:t>-f</a:t>
            </a:r>
            <a:r>
              <a:rPr lang="en-US" altLang="en-US" sz="1800" baseline="-25000" dirty="0" smtClean="0">
                <a:solidFill>
                  <a:srgbClr val="000000"/>
                </a:solidFill>
              </a:rPr>
              <a:t>2</a:t>
            </a:r>
            <a:r>
              <a:rPr lang="en-US" altLang="en-US" sz="1800" dirty="0" smtClean="0">
                <a:solidFill>
                  <a:srgbClr val="000000"/>
                </a:solidFill>
              </a:rPr>
              <a:t>-f</a:t>
            </a:r>
            <a:r>
              <a:rPr lang="en-US" altLang="en-US" sz="1800" baseline="-25000" dirty="0" smtClean="0">
                <a:solidFill>
                  <a:srgbClr val="000000"/>
                </a:solidFill>
              </a:rPr>
              <a:t>3</a:t>
            </a:r>
            <a:r>
              <a:rPr lang="en-US" altLang="en-US" sz="1800" dirty="0" smtClean="0">
                <a:solidFill>
                  <a:srgbClr val="000000"/>
                </a:solidFill>
              </a:rPr>
              <a:t>-f</a:t>
            </a:r>
            <a:r>
              <a:rPr lang="en-US" altLang="en-US" sz="1800" baseline="-25000" dirty="0" smtClean="0">
                <a:solidFill>
                  <a:srgbClr val="000000"/>
                </a:solidFill>
              </a:rPr>
              <a:t>4</a:t>
            </a:r>
            <a:endParaRPr lang="en-US" altLang="en-US" sz="1800" baseline="-25000" dirty="0">
              <a:solidFill>
                <a:srgbClr val="000000"/>
              </a:solidFill>
            </a:endParaRPr>
          </a:p>
        </p:txBody>
      </p:sp>
      <p:sp>
        <p:nvSpPr>
          <p:cNvPr id="31748" name="Rectangle 2"/>
          <p:cNvSpPr>
            <a:spLocks noGrp="1" noChangeArrowheads="1"/>
          </p:cNvSpPr>
          <p:nvPr>
            <p:ph type="title"/>
          </p:nvPr>
        </p:nvSpPr>
        <p:spPr>
          <a:xfrm>
            <a:off x="0" y="304801"/>
            <a:ext cx="12192000" cy="601663"/>
          </a:xfrm>
        </p:spPr>
        <p:txBody>
          <a:bodyPr lIns="92075" tIns="46038" rIns="92075" bIns="46038" anchor="ctr">
            <a:normAutofit fontScale="90000"/>
          </a:bodyPr>
          <a:lstStyle/>
          <a:p>
            <a:pPr eaLnBrk="1" hangingPunct="1"/>
            <a:r>
              <a:rPr lang="en-US" altLang="en-US" dirty="0" smtClean="0"/>
              <a:t>Scaling FP-growth by Item-Based Data Projection</a:t>
            </a:r>
            <a:endParaRPr lang="en-US" altLang="en-US" b="1" dirty="0" smtClean="0"/>
          </a:p>
        </p:txBody>
      </p:sp>
      <p:sp>
        <p:nvSpPr>
          <p:cNvPr id="31749" name="Rectangle 3"/>
          <p:cNvSpPr>
            <a:spLocks noGrp="1" noChangeArrowheads="1"/>
          </p:cNvSpPr>
          <p:nvPr>
            <p:ph idx="1"/>
          </p:nvPr>
        </p:nvSpPr>
        <p:spPr>
          <a:xfrm>
            <a:off x="508000" y="1143000"/>
            <a:ext cx="11480800" cy="3276600"/>
          </a:xfrm>
          <a:noFill/>
        </p:spPr>
        <p:txBody>
          <a:bodyPr lIns="92075" tIns="46038" rIns="92075" bIns="46038"/>
          <a:lstStyle/>
          <a:p>
            <a:pPr eaLnBrk="1" hangingPunct="1">
              <a:spcBef>
                <a:spcPts val="300"/>
              </a:spcBef>
            </a:pPr>
            <a:r>
              <a:rPr lang="en-US" altLang="en-US" sz="2400" dirty="0" smtClean="0"/>
              <a:t>What if FP-tree cannot fit in memory?—Do not construct FP-tree</a:t>
            </a:r>
          </a:p>
          <a:p>
            <a:pPr lvl="1">
              <a:spcBef>
                <a:spcPts val="300"/>
              </a:spcBef>
            </a:pPr>
            <a:r>
              <a:rPr lang="en-US" altLang="en-US" sz="2400" dirty="0" smtClean="0"/>
              <a:t>“Project” </a:t>
            </a:r>
            <a:r>
              <a:rPr lang="en-US" altLang="en-US" sz="2400" dirty="0"/>
              <a:t>the database based on </a:t>
            </a:r>
            <a:r>
              <a:rPr lang="en-US" altLang="en-US" sz="2400" dirty="0" smtClean="0"/>
              <a:t>frequent single items</a:t>
            </a:r>
          </a:p>
          <a:p>
            <a:pPr lvl="1" eaLnBrk="1" hangingPunct="1">
              <a:spcBef>
                <a:spcPts val="300"/>
              </a:spcBef>
            </a:pPr>
            <a:r>
              <a:rPr lang="en-US" altLang="en-US" sz="2400" dirty="0" smtClean="0"/>
              <a:t>Construct &amp; mine FP-tree for each projected DB</a:t>
            </a:r>
          </a:p>
          <a:p>
            <a:pPr eaLnBrk="1" hangingPunct="1">
              <a:spcBef>
                <a:spcPts val="300"/>
              </a:spcBef>
            </a:pPr>
            <a:r>
              <a:rPr lang="en-US" altLang="en-US" sz="2400" dirty="0" smtClean="0">
                <a:solidFill>
                  <a:srgbClr val="FF0000"/>
                </a:solidFill>
              </a:rPr>
              <a:t>Parallel projection </a:t>
            </a:r>
            <a:r>
              <a:rPr lang="en-US" altLang="en-US" sz="2400" dirty="0" smtClean="0"/>
              <a:t>vs. </a:t>
            </a:r>
            <a:r>
              <a:rPr lang="en-US" altLang="en-US" sz="2400" dirty="0" smtClean="0">
                <a:solidFill>
                  <a:srgbClr val="FF0000"/>
                </a:solidFill>
              </a:rPr>
              <a:t>partition projection </a:t>
            </a:r>
          </a:p>
          <a:p>
            <a:pPr lvl="1" eaLnBrk="1" hangingPunct="1">
              <a:spcBef>
                <a:spcPts val="300"/>
              </a:spcBef>
            </a:pPr>
            <a:r>
              <a:rPr lang="en-US" altLang="en-US" sz="2400" dirty="0" smtClean="0"/>
              <a:t>Parallel projection: Project the DB on each frequent item</a:t>
            </a:r>
          </a:p>
          <a:p>
            <a:pPr lvl="2" eaLnBrk="1" hangingPunct="1">
              <a:spcBef>
                <a:spcPts val="300"/>
              </a:spcBef>
            </a:pPr>
            <a:r>
              <a:rPr lang="en-US" altLang="en-US" sz="2400" dirty="0" smtClean="0"/>
              <a:t>Space costly, all partitions can be processed in parallel</a:t>
            </a:r>
          </a:p>
          <a:p>
            <a:pPr lvl="1" eaLnBrk="1" hangingPunct="1">
              <a:spcBef>
                <a:spcPts val="300"/>
              </a:spcBef>
            </a:pPr>
            <a:r>
              <a:rPr lang="en-US" altLang="en-US" sz="2400" dirty="0" smtClean="0"/>
              <a:t>Partition projection: Partition the DB in order</a:t>
            </a:r>
          </a:p>
          <a:p>
            <a:pPr lvl="2" eaLnBrk="1" hangingPunct="1">
              <a:spcBef>
                <a:spcPts val="300"/>
              </a:spcBef>
            </a:pPr>
            <a:r>
              <a:rPr lang="en-US" altLang="en-US" sz="2400" dirty="0" smtClean="0"/>
              <a:t>Passing the unprocessed parts to subsequent partitions</a:t>
            </a:r>
          </a:p>
        </p:txBody>
      </p:sp>
      <p:graphicFrame>
        <p:nvGraphicFramePr>
          <p:cNvPr id="2" name="Table 1"/>
          <p:cNvGraphicFramePr>
            <a:graphicFrameLocks noGrp="1"/>
          </p:cNvGraphicFramePr>
          <p:nvPr/>
        </p:nvGraphicFramePr>
        <p:xfrm>
          <a:off x="508000" y="4876800"/>
          <a:ext cx="1625600" cy="1828800"/>
        </p:xfrm>
        <a:graphic>
          <a:graphicData uri="http://schemas.openxmlformats.org/drawingml/2006/table">
            <a:tbl>
              <a:tblPr/>
              <a:tblGrid>
                <a:gridCol w="1625600"/>
              </a:tblGrid>
              <a:tr h="0">
                <a:tc>
                  <a:txBody>
                    <a:bodyPr/>
                    <a:lstStyle>
                      <a:lvl1pPr eaLnBrk="0" hangingPunct="0">
                        <a:spcBef>
                          <a:spcPct val="20000"/>
                        </a:spcBef>
                        <a:buClr>
                          <a:schemeClr val="folHlink"/>
                        </a:buClr>
                        <a:buSzPct val="60000"/>
                        <a:buFont typeface="Wingdings" pitchFamily="2" charset="2"/>
                        <a:defRPr sz="20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defRPr sz="20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defRPr sz="20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Tahoma" pitchFamily="34" charset="0"/>
                          <a:ea typeface="MS PGothic" pitchFamily="34" charset="-128"/>
                        </a:rPr>
                        <a:t>f</a:t>
                      </a:r>
                      <a:r>
                        <a:rPr kumimoji="0" lang="en-US" altLang="en-US" sz="1800" b="0" i="0" u="none" strike="noStrike" cap="none" normalizeH="0" baseline="-25000" dirty="0" smtClean="0">
                          <a:ln>
                            <a:noFill/>
                          </a:ln>
                          <a:solidFill>
                            <a:schemeClr val="tx1"/>
                          </a:solidFill>
                          <a:effectLst/>
                          <a:latin typeface="Tahoma" pitchFamily="34" charset="0"/>
                          <a:ea typeface="MS PGothic" pitchFamily="34" charset="-128"/>
                        </a:rPr>
                        <a:t>2</a:t>
                      </a:r>
                      <a:r>
                        <a:rPr kumimoji="0" lang="en-US" altLang="en-US" sz="1800" b="0" i="0" u="none" strike="noStrike" cap="none" normalizeH="0" baseline="0" dirty="0" smtClean="0">
                          <a:ln>
                            <a:noFill/>
                          </a:ln>
                          <a:solidFill>
                            <a:schemeClr val="tx1"/>
                          </a:solidFill>
                          <a:effectLst/>
                          <a:latin typeface="Tahoma" pitchFamily="34" charset="0"/>
                          <a:ea typeface="MS PGothic" pitchFamily="34" charset="-128"/>
                        </a:rPr>
                        <a:t> f</a:t>
                      </a:r>
                      <a:r>
                        <a:rPr kumimoji="0" lang="en-US" altLang="en-US" sz="1800" b="0" i="0" u="none" strike="noStrike" cap="none" normalizeH="0" baseline="-25000" dirty="0" smtClean="0">
                          <a:ln>
                            <a:noFill/>
                          </a:ln>
                          <a:solidFill>
                            <a:schemeClr val="tx1"/>
                          </a:solidFill>
                          <a:effectLst/>
                          <a:latin typeface="Tahoma" pitchFamily="34" charset="0"/>
                          <a:ea typeface="MS PGothic" pitchFamily="34" charset="-128"/>
                        </a:rPr>
                        <a:t>3</a:t>
                      </a:r>
                      <a:r>
                        <a:rPr kumimoji="0" lang="en-US" altLang="en-US" sz="1800" b="0" i="0" u="none" strike="noStrike" cap="none" normalizeH="0" baseline="0" dirty="0" smtClean="0">
                          <a:ln>
                            <a:noFill/>
                          </a:ln>
                          <a:solidFill>
                            <a:schemeClr val="tx1"/>
                          </a:solidFill>
                          <a:effectLst/>
                          <a:latin typeface="Tahoma" pitchFamily="34" charset="0"/>
                          <a:ea typeface="MS PGothic" pitchFamily="34" charset="-128"/>
                        </a:rPr>
                        <a:t> f</a:t>
                      </a:r>
                      <a:r>
                        <a:rPr kumimoji="0" lang="en-US" altLang="en-US" sz="1800" b="0" i="0" u="none" strike="noStrike" cap="none" normalizeH="0" baseline="-25000" dirty="0" smtClean="0">
                          <a:ln>
                            <a:noFill/>
                          </a:ln>
                          <a:solidFill>
                            <a:schemeClr val="tx1"/>
                          </a:solidFill>
                          <a:effectLst/>
                          <a:latin typeface="Tahoma" pitchFamily="34" charset="0"/>
                          <a:ea typeface="MS PGothic" pitchFamily="34" charset="-128"/>
                        </a:rPr>
                        <a:t>4</a:t>
                      </a:r>
                      <a:r>
                        <a:rPr kumimoji="0" lang="en-US" altLang="en-US" sz="1800" b="0" i="0" u="none" strike="noStrike" cap="none" normalizeH="0" baseline="0" dirty="0" smtClean="0">
                          <a:ln>
                            <a:noFill/>
                          </a:ln>
                          <a:solidFill>
                            <a:schemeClr val="tx1"/>
                          </a:solidFill>
                          <a:effectLst/>
                          <a:latin typeface="Tahoma" pitchFamily="34" charset="0"/>
                          <a:ea typeface="MS PGothic" pitchFamily="34" charset="-128"/>
                        </a:rPr>
                        <a:t> g h</a:t>
                      </a:r>
                    </a:p>
                  </a:txBody>
                  <a:tcPr marL="121920" marR="121920"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314325">
                <a:tc>
                  <a:txBody>
                    <a:bodyPr/>
                    <a:lstStyle>
                      <a:lvl1pPr eaLnBrk="0" hangingPunct="0">
                        <a:spcBef>
                          <a:spcPct val="20000"/>
                        </a:spcBef>
                        <a:buClr>
                          <a:schemeClr val="folHlink"/>
                        </a:buClr>
                        <a:buSzPct val="60000"/>
                        <a:buFont typeface="Wingdings" pitchFamily="2" charset="2"/>
                        <a:defRPr sz="20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defRPr sz="20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defRPr sz="20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Tahoma" pitchFamily="34" charset="0"/>
                          <a:ea typeface="MS PGothic" pitchFamily="34" charset="-128"/>
                        </a:rPr>
                        <a:t>f</a:t>
                      </a:r>
                      <a:r>
                        <a:rPr kumimoji="0" lang="en-US" altLang="en-US" sz="1800" b="0" i="0" u="none" strike="noStrike" cap="none" normalizeH="0" baseline="-25000" smtClean="0">
                          <a:ln>
                            <a:noFill/>
                          </a:ln>
                          <a:solidFill>
                            <a:schemeClr val="tx1"/>
                          </a:solidFill>
                          <a:effectLst/>
                          <a:latin typeface="Tahoma" pitchFamily="34" charset="0"/>
                          <a:ea typeface="MS PGothic" pitchFamily="34" charset="-128"/>
                        </a:rPr>
                        <a:t>3</a:t>
                      </a:r>
                      <a:r>
                        <a:rPr kumimoji="0" lang="en-US" altLang="en-US" sz="1800" b="0" i="0" u="none" strike="noStrike" cap="none" normalizeH="0" baseline="0" smtClean="0">
                          <a:ln>
                            <a:noFill/>
                          </a:ln>
                          <a:solidFill>
                            <a:schemeClr val="tx1"/>
                          </a:solidFill>
                          <a:effectLst/>
                          <a:latin typeface="Tahoma" pitchFamily="34" charset="0"/>
                          <a:ea typeface="MS PGothic" pitchFamily="34" charset="-128"/>
                        </a:rPr>
                        <a:t> f</a:t>
                      </a:r>
                      <a:r>
                        <a:rPr kumimoji="0" lang="en-US" altLang="en-US" sz="1800" b="0" i="0" u="none" strike="noStrike" cap="none" normalizeH="0" baseline="-25000" smtClean="0">
                          <a:ln>
                            <a:noFill/>
                          </a:ln>
                          <a:solidFill>
                            <a:schemeClr val="tx1"/>
                          </a:solidFill>
                          <a:effectLst/>
                          <a:latin typeface="Tahoma" pitchFamily="34" charset="0"/>
                          <a:ea typeface="MS PGothic" pitchFamily="34" charset="-128"/>
                        </a:rPr>
                        <a:t>4</a:t>
                      </a:r>
                      <a:r>
                        <a:rPr kumimoji="0" lang="en-US" altLang="en-US" sz="1800" b="0" i="0" u="none" strike="noStrike" cap="none" normalizeH="0" baseline="0" smtClean="0">
                          <a:ln>
                            <a:noFill/>
                          </a:ln>
                          <a:solidFill>
                            <a:schemeClr val="tx1"/>
                          </a:solidFill>
                          <a:effectLst/>
                          <a:latin typeface="Tahoma" pitchFamily="34" charset="0"/>
                          <a:ea typeface="MS PGothic" pitchFamily="34" charset="-128"/>
                        </a:rPr>
                        <a:t> i j </a:t>
                      </a:r>
                    </a:p>
                  </a:txBody>
                  <a:tcPr marL="121920" marR="121920" horzOverflow="overflow">
                    <a:lnL>
                      <a:noFill/>
                    </a:lnL>
                    <a:lnR>
                      <a:noFill/>
                    </a:lnR>
                    <a:lnT w="12700" cap="flat" cmpd="sng" algn="ctr">
                      <a:solidFill>
                        <a:schemeClr val="accent1"/>
                      </a:solidFill>
                      <a:prstDash val="solid"/>
                      <a:round/>
                      <a:headEnd type="none" w="med" len="med"/>
                      <a:tailEnd type="none" w="med" len="med"/>
                    </a:lnT>
                    <a:lnB>
                      <a:noFill/>
                    </a:lnB>
                    <a:lnTlToBr>
                      <a:noFill/>
                    </a:lnTlToBr>
                    <a:lnBlToTr>
                      <a:noFill/>
                    </a:lnBlToTr>
                    <a:solidFill>
                      <a:schemeClr val="accent1">
                        <a:alpha val="20000"/>
                      </a:schemeClr>
                    </a:solidFill>
                  </a:tcPr>
                </a:tc>
              </a:tr>
              <a:tr h="314325">
                <a:tc>
                  <a:txBody>
                    <a:bodyPr/>
                    <a:lstStyle>
                      <a:lvl1pPr eaLnBrk="0" hangingPunct="0">
                        <a:spcBef>
                          <a:spcPct val="20000"/>
                        </a:spcBef>
                        <a:buClr>
                          <a:schemeClr val="folHlink"/>
                        </a:buClr>
                        <a:buSzPct val="60000"/>
                        <a:buFont typeface="Wingdings" pitchFamily="2" charset="2"/>
                        <a:defRPr sz="20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defRPr sz="20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defRPr sz="20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Tahoma" pitchFamily="34" charset="0"/>
                          <a:ea typeface="MS PGothic" pitchFamily="34" charset="-128"/>
                        </a:rPr>
                        <a:t>f</a:t>
                      </a:r>
                      <a:r>
                        <a:rPr kumimoji="0" lang="en-US" altLang="en-US" sz="1800" b="0" i="0" u="none" strike="noStrike" cap="none" normalizeH="0" baseline="-25000" dirty="0" smtClean="0">
                          <a:ln>
                            <a:noFill/>
                          </a:ln>
                          <a:solidFill>
                            <a:schemeClr val="tx1"/>
                          </a:solidFill>
                          <a:effectLst/>
                          <a:latin typeface="Tahoma" pitchFamily="34" charset="0"/>
                          <a:ea typeface="MS PGothic" pitchFamily="34" charset="-128"/>
                        </a:rPr>
                        <a:t>2</a:t>
                      </a:r>
                      <a:r>
                        <a:rPr kumimoji="0" lang="en-US" altLang="en-US" sz="1800" b="0" i="0" u="none" strike="noStrike" cap="none" normalizeH="0" baseline="0" dirty="0" smtClean="0">
                          <a:ln>
                            <a:noFill/>
                          </a:ln>
                          <a:solidFill>
                            <a:schemeClr val="tx1"/>
                          </a:solidFill>
                          <a:effectLst/>
                          <a:latin typeface="Tahoma" pitchFamily="34" charset="0"/>
                          <a:ea typeface="MS PGothic" pitchFamily="34" charset="-128"/>
                        </a:rPr>
                        <a:t> f</a:t>
                      </a:r>
                      <a:r>
                        <a:rPr kumimoji="0" lang="en-US" altLang="en-US" sz="1800" b="0" i="0" u="none" strike="noStrike" cap="none" normalizeH="0" baseline="-25000" dirty="0" smtClean="0">
                          <a:ln>
                            <a:noFill/>
                          </a:ln>
                          <a:solidFill>
                            <a:schemeClr val="tx1"/>
                          </a:solidFill>
                          <a:effectLst/>
                          <a:latin typeface="Tahoma" pitchFamily="34" charset="0"/>
                          <a:ea typeface="MS PGothic" pitchFamily="34" charset="-128"/>
                        </a:rPr>
                        <a:t>4</a:t>
                      </a:r>
                      <a:r>
                        <a:rPr kumimoji="0" lang="en-US" altLang="en-US" sz="1800" b="0" i="0" u="none" strike="noStrike" cap="none" normalizeH="0" baseline="0" dirty="0" smtClean="0">
                          <a:ln>
                            <a:noFill/>
                          </a:ln>
                          <a:solidFill>
                            <a:schemeClr val="tx1"/>
                          </a:solidFill>
                          <a:effectLst/>
                          <a:latin typeface="Tahoma" pitchFamily="34" charset="0"/>
                          <a:ea typeface="MS PGothic" pitchFamily="34" charset="-128"/>
                        </a:rPr>
                        <a:t> k </a:t>
                      </a:r>
                    </a:p>
                  </a:txBody>
                  <a:tcPr marL="121920" marR="121920" horzOverflow="overflow">
                    <a:lnL>
                      <a:noFill/>
                    </a:lnL>
                    <a:lnR>
                      <a:noFill/>
                    </a:lnR>
                    <a:lnT>
                      <a:noFill/>
                    </a:lnT>
                    <a:lnB>
                      <a:noFill/>
                    </a:lnB>
                    <a:lnTlToBr>
                      <a:noFill/>
                    </a:lnTlToBr>
                    <a:lnBlToTr>
                      <a:noFill/>
                    </a:lnBlToTr>
                    <a:noFill/>
                  </a:tcPr>
                </a:tc>
              </a:tr>
              <a:tr h="314325">
                <a:tc>
                  <a:txBody>
                    <a:bodyPr/>
                    <a:lstStyle>
                      <a:lvl1pPr eaLnBrk="0" hangingPunct="0">
                        <a:spcBef>
                          <a:spcPct val="20000"/>
                        </a:spcBef>
                        <a:buClr>
                          <a:schemeClr val="folHlink"/>
                        </a:buClr>
                        <a:buSzPct val="60000"/>
                        <a:buFont typeface="Wingdings" pitchFamily="2" charset="2"/>
                        <a:defRPr sz="20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defRPr sz="20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defRPr sz="20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Tahoma" pitchFamily="34" charset="0"/>
                          <a:ea typeface="MS PGothic" pitchFamily="34" charset="-128"/>
                        </a:rPr>
                        <a:t>f</a:t>
                      </a:r>
                      <a:r>
                        <a:rPr kumimoji="0" lang="en-US" altLang="en-US" sz="1800" b="0" i="0" u="none" strike="noStrike" cap="none" normalizeH="0" baseline="-25000" smtClean="0">
                          <a:ln>
                            <a:noFill/>
                          </a:ln>
                          <a:solidFill>
                            <a:schemeClr val="tx1"/>
                          </a:solidFill>
                          <a:effectLst/>
                          <a:latin typeface="Tahoma" pitchFamily="34" charset="0"/>
                          <a:ea typeface="MS PGothic" pitchFamily="34" charset="-128"/>
                        </a:rPr>
                        <a:t>1</a:t>
                      </a:r>
                      <a:r>
                        <a:rPr kumimoji="0" lang="en-US" altLang="en-US" sz="1800" b="0" i="0" u="none" strike="noStrike" cap="none" normalizeH="0" baseline="0" smtClean="0">
                          <a:ln>
                            <a:noFill/>
                          </a:ln>
                          <a:solidFill>
                            <a:schemeClr val="tx1"/>
                          </a:solidFill>
                          <a:effectLst/>
                          <a:latin typeface="Tahoma" pitchFamily="34" charset="0"/>
                          <a:ea typeface="MS PGothic" pitchFamily="34" charset="-128"/>
                        </a:rPr>
                        <a:t> f</a:t>
                      </a:r>
                      <a:r>
                        <a:rPr kumimoji="0" lang="en-US" altLang="en-US" sz="1800" b="0" i="0" u="none" strike="noStrike" cap="none" normalizeH="0" baseline="-25000" smtClean="0">
                          <a:ln>
                            <a:noFill/>
                          </a:ln>
                          <a:solidFill>
                            <a:schemeClr val="tx1"/>
                          </a:solidFill>
                          <a:effectLst/>
                          <a:latin typeface="Tahoma" pitchFamily="34" charset="0"/>
                          <a:ea typeface="MS PGothic" pitchFamily="34" charset="-128"/>
                        </a:rPr>
                        <a:t>3</a:t>
                      </a:r>
                      <a:r>
                        <a:rPr kumimoji="0" lang="en-US" altLang="en-US" sz="1800" b="0" i="0" u="none" strike="noStrike" cap="none" normalizeH="0" baseline="0" smtClean="0">
                          <a:ln>
                            <a:noFill/>
                          </a:ln>
                          <a:solidFill>
                            <a:schemeClr val="tx1"/>
                          </a:solidFill>
                          <a:effectLst/>
                          <a:latin typeface="Tahoma" pitchFamily="34" charset="0"/>
                          <a:ea typeface="MS PGothic" pitchFamily="34" charset="-128"/>
                        </a:rPr>
                        <a:t> h</a:t>
                      </a:r>
                    </a:p>
                  </a:txBody>
                  <a:tcPr marL="121920" marR="121920" horzOverflow="overflow">
                    <a:lnL>
                      <a:noFill/>
                    </a:lnL>
                    <a:lnR>
                      <a:noFill/>
                    </a:lnR>
                    <a:lnT>
                      <a:noFill/>
                    </a:lnT>
                    <a:lnB>
                      <a:noFill/>
                    </a:lnB>
                    <a:lnTlToBr>
                      <a:noFill/>
                    </a:lnTlToBr>
                    <a:lnBlToTr>
                      <a:noFill/>
                    </a:lnBlToTr>
                    <a:solidFill>
                      <a:schemeClr val="accent1">
                        <a:alpha val="20000"/>
                      </a:schemeClr>
                    </a:solidFill>
                  </a:tcPr>
                </a:tc>
              </a:tr>
              <a:tr h="314325">
                <a:tc>
                  <a:txBody>
                    <a:bodyPr/>
                    <a:lstStyle>
                      <a:lvl1pPr eaLnBrk="0" hangingPunct="0">
                        <a:spcBef>
                          <a:spcPct val="20000"/>
                        </a:spcBef>
                        <a:buClr>
                          <a:schemeClr val="folHlink"/>
                        </a:buClr>
                        <a:buSzPct val="60000"/>
                        <a:buFont typeface="Wingdings" pitchFamily="2" charset="2"/>
                        <a:defRPr sz="20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defRPr sz="20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defRPr sz="20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Tahoma" pitchFamily="34" charset="0"/>
                          <a:ea typeface="MS PGothic" pitchFamily="34" charset="-128"/>
                        </a:rPr>
                        <a:t>…</a:t>
                      </a:r>
                    </a:p>
                  </a:txBody>
                  <a:tcPr marL="121920" marR="121920" horzOverflow="overflow">
                    <a:lnL>
                      <a:noFill/>
                    </a:lnL>
                    <a:lnR>
                      <a:noFill/>
                    </a:lnR>
                    <a:lnT>
                      <a:noFill/>
                    </a:lnT>
                    <a:lnB w="12700" cap="flat" cmpd="sng" algn="ctr">
                      <a:solidFill>
                        <a:schemeClr val="accent1"/>
                      </a:solidFill>
                      <a:prstDash val="solid"/>
                      <a:round/>
                      <a:headEnd type="none" w="med" len="med"/>
                      <a:tailEnd type="none" w="med" len="med"/>
                    </a:lnB>
                    <a:lnTlToBr>
                      <a:noFill/>
                    </a:lnTlToBr>
                    <a:lnBlToTr>
                      <a:noFill/>
                    </a:lnBlToTr>
                    <a:noFill/>
                  </a:tcPr>
                </a:tc>
              </a:tr>
            </a:tbl>
          </a:graphicData>
        </a:graphic>
      </p:graphicFrame>
      <p:sp>
        <p:nvSpPr>
          <p:cNvPr id="31759" name="TextBox 2"/>
          <p:cNvSpPr txBox="1">
            <a:spLocks noChangeArrowheads="1"/>
          </p:cNvSpPr>
          <p:nvPr/>
        </p:nvSpPr>
        <p:spPr bwMode="auto">
          <a:xfrm>
            <a:off x="508000" y="4419600"/>
            <a:ext cx="1524000" cy="3698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spcBef>
                <a:spcPct val="0"/>
              </a:spcBef>
              <a:buClrTx/>
              <a:buSzTx/>
              <a:buFontTx/>
              <a:buNone/>
            </a:pPr>
            <a:r>
              <a:rPr lang="en-US" altLang="en-US" sz="1800" b="1">
                <a:solidFill>
                  <a:srgbClr val="000000"/>
                </a:solidFill>
              </a:rPr>
              <a:t>Trans. DB</a:t>
            </a:r>
          </a:p>
        </p:txBody>
      </p:sp>
      <p:sp>
        <p:nvSpPr>
          <p:cNvPr id="31760" name="TextBox 6"/>
          <p:cNvSpPr txBox="1">
            <a:spLocks noChangeArrowheads="1"/>
          </p:cNvSpPr>
          <p:nvPr/>
        </p:nvSpPr>
        <p:spPr bwMode="auto">
          <a:xfrm>
            <a:off x="4267200" y="4419600"/>
            <a:ext cx="2641600" cy="369888"/>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lgn="ctr" eaLnBrk="1" hangingPunct="1">
              <a:spcBef>
                <a:spcPct val="0"/>
              </a:spcBef>
              <a:buClrTx/>
              <a:buSzTx/>
              <a:buFontTx/>
              <a:buNone/>
            </a:pPr>
            <a:r>
              <a:rPr lang="en-US" altLang="en-US" sz="1800" b="1">
                <a:solidFill>
                  <a:srgbClr val="000000"/>
                </a:solidFill>
              </a:rPr>
              <a:t>Parallel projection</a:t>
            </a:r>
          </a:p>
        </p:txBody>
      </p:sp>
      <p:graphicFrame>
        <p:nvGraphicFramePr>
          <p:cNvPr id="8" name="Table 7"/>
          <p:cNvGraphicFramePr>
            <a:graphicFrameLocks noGrp="1"/>
          </p:cNvGraphicFramePr>
          <p:nvPr/>
        </p:nvGraphicFramePr>
        <p:xfrm>
          <a:off x="4572000" y="5241925"/>
          <a:ext cx="812800" cy="1466852"/>
        </p:xfrm>
        <a:graphic>
          <a:graphicData uri="http://schemas.openxmlformats.org/drawingml/2006/table">
            <a:tbl>
              <a:tblPr/>
              <a:tblGrid>
                <a:gridCol w="812800"/>
              </a:tblGrid>
              <a:tr h="366713">
                <a:tc>
                  <a:txBody>
                    <a:bodyPr/>
                    <a:lstStyle>
                      <a:lvl1pPr eaLnBrk="0" hangingPunct="0">
                        <a:spcBef>
                          <a:spcPct val="20000"/>
                        </a:spcBef>
                        <a:buClr>
                          <a:schemeClr val="folHlink"/>
                        </a:buClr>
                        <a:buSzPct val="60000"/>
                        <a:buFont typeface="Wingdings" pitchFamily="2" charset="2"/>
                        <a:defRPr sz="20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defRPr sz="20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defRPr sz="20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Tahoma" pitchFamily="34" charset="0"/>
                          <a:ea typeface="MS PGothic" pitchFamily="34" charset="-128"/>
                        </a:rPr>
                        <a:t>f</a:t>
                      </a:r>
                      <a:r>
                        <a:rPr kumimoji="0" lang="en-US" altLang="en-US" sz="1800" b="0" i="0" u="none" strike="noStrike" cap="none" normalizeH="0" baseline="-25000" smtClean="0">
                          <a:ln>
                            <a:noFill/>
                          </a:ln>
                          <a:solidFill>
                            <a:schemeClr val="tx1"/>
                          </a:solidFill>
                          <a:effectLst/>
                          <a:latin typeface="Tahoma" pitchFamily="34" charset="0"/>
                          <a:ea typeface="MS PGothic" pitchFamily="34" charset="-128"/>
                        </a:rPr>
                        <a:t>2</a:t>
                      </a:r>
                      <a:r>
                        <a:rPr kumimoji="0" lang="en-US" altLang="en-US" sz="1800" b="0" i="0" u="none" strike="noStrike" cap="none" normalizeH="0" baseline="0" smtClean="0">
                          <a:ln>
                            <a:noFill/>
                          </a:ln>
                          <a:solidFill>
                            <a:schemeClr val="tx1"/>
                          </a:solidFill>
                          <a:effectLst/>
                          <a:latin typeface="Tahoma" pitchFamily="34" charset="0"/>
                          <a:ea typeface="MS PGothic" pitchFamily="34" charset="-128"/>
                        </a:rPr>
                        <a:t> f</a:t>
                      </a:r>
                      <a:r>
                        <a:rPr kumimoji="0" lang="en-US" altLang="en-US" sz="1800" b="0" i="0" u="none" strike="noStrike" cap="none" normalizeH="0" baseline="-25000" smtClean="0">
                          <a:ln>
                            <a:noFill/>
                          </a:ln>
                          <a:solidFill>
                            <a:schemeClr val="tx1"/>
                          </a:solidFill>
                          <a:effectLst/>
                          <a:latin typeface="Tahoma" pitchFamily="34" charset="0"/>
                          <a:ea typeface="MS PGothic" pitchFamily="34" charset="-128"/>
                        </a:rPr>
                        <a:t>3</a:t>
                      </a:r>
                      <a:endParaRPr kumimoji="0" lang="en-US" altLang="en-US" sz="1800" b="0" i="0" u="none" strike="noStrike" cap="none" normalizeH="0" baseline="0" smtClean="0">
                        <a:ln>
                          <a:noFill/>
                        </a:ln>
                        <a:solidFill>
                          <a:schemeClr val="tx1"/>
                        </a:solidFill>
                        <a:effectLst/>
                        <a:latin typeface="Tahoma" pitchFamily="34" charset="0"/>
                        <a:ea typeface="MS PGothic" pitchFamily="34" charset="-128"/>
                      </a:endParaRPr>
                    </a:p>
                  </a:txBody>
                  <a:tcPr marL="121920" marR="121920" marT="45740" marB="45740"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366713">
                <a:tc>
                  <a:txBody>
                    <a:bodyPr/>
                    <a:lstStyle>
                      <a:lvl1pPr eaLnBrk="0" hangingPunct="0">
                        <a:spcBef>
                          <a:spcPct val="20000"/>
                        </a:spcBef>
                        <a:buClr>
                          <a:schemeClr val="folHlink"/>
                        </a:buClr>
                        <a:buSzPct val="60000"/>
                        <a:buFont typeface="Wingdings" pitchFamily="2" charset="2"/>
                        <a:defRPr sz="20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defRPr sz="20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defRPr sz="20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Tahoma" pitchFamily="34" charset="0"/>
                          <a:ea typeface="MS PGothic" pitchFamily="34" charset="-128"/>
                        </a:rPr>
                        <a:t>f</a:t>
                      </a:r>
                      <a:r>
                        <a:rPr kumimoji="0" lang="en-US" altLang="en-US" sz="1800" b="0" i="0" u="none" strike="noStrike" cap="none" normalizeH="0" baseline="-25000" smtClean="0">
                          <a:ln>
                            <a:noFill/>
                          </a:ln>
                          <a:solidFill>
                            <a:schemeClr val="tx1"/>
                          </a:solidFill>
                          <a:effectLst/>
                          <a:latin typeface="Tahoma" pitchFamily="34" charset="0"/>
                          <a:ea typeface="MS PGothic" pitchFamily="34" charset="-128"/>
                        </a:rPr>
                        <a:t>3</a:t>
                      </a:r>
                      <a:endParaRPr kumimoji="0" lang="en-US" altLang="en-US" sz="1800" b="0" i="0" u="none" strike="noStrike" cap="none" normalizeH="0" baseline="0" smtClean="0">
                        <a:ln>
                          <a:noFill/>
                        </a:ln>
                        <a:solidFill>
                          <a:schemeClr val="tx1"/>
                        </a:solidFill>
                        <a:effectLst/>
                        <a:latin typeface="Tahoma" pitchFamily="34" charset="0"/>
                        <a:ea typeface="MS PGothic" pitchFamily="34" charset="-128"/>
                      </a:endParaRPr>
                    </a:p>
                  </a:txBody>
                  <a:tcPr marL="121920" marR="121920" marT="45740" marB="45740" horzOverflow="overflow">
                    <a:lnL>
                      <a:noFill/>
                    </a:lnL>
                    <a:lnR>
                      <a:noFill/>
                    </a:lnR>
                    <a:lnT w="12700" cap="flat" cmpd="sng" algn="ctr">
                      <a:solidFill>
                        <a:schemeClr val="accent1"/>
                      </a:solidFill>
                      <a:prstDash val="solid"/>
                      <a:round/>
                      <a:headEnd type="none" w="med" len="med"/>
                      <a:tailEnd type="none" w="med" len="med"/>
                    </a:lnT>
                    <a:lnB>
                      <a:noFill/>
                    </a:lnB>
                    <a:lnTlToBr>
                      <a:noFill/>
                    </a:lnTlToBr>
                    <a:lnBlToTr>
                      <a:noFill/>
                    </a:lnBlToTr>
                    <a:solidFill>
                      <a:schemeClr val="accent1">
                        <a:alpha val="20000"/>
                      </a:schemeClr>
                    </a:solidFill>
                  </a:tcPr>
                </a:tc>
              </a:tr>
              <a:tr h="366713">
                <a:tc>
                  <a:txBody>
                    <a:bodyPr/>
                    <a:lstStyle>
                      <a:lvl1pPr eaLnBrk="0" hangingPunct="0">
                        <a:spcBef>
                          <a:spcPct val="20000"/>
                        </a:spcBef>
                        <a:buClr>
                          <a:schemeClr val="folHlink"/>
                        </a:buClr>
                        <a:buSzPct val="60000"/>
                        <a:buFont typeface="Wingdings" pitchFamily="2" charset="2"/>
                        <a:defRPr sz="20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defRPr sz="20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defRPr sz="20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Tahoma" pitchFamily="34" charset="0"/>
                          <a:ea typeface="MS PGothic" pitchFamily="34" charset="-128"/>
                        </a:rPr>
                        <a:t>f</a:t>
                      </a:r>
                      <a:r>
                        <a:rPr kumimoji="0" lang="en-US" altLang="en-US" sz="1800" b="0" i="0" u="none" strike="noStrike" cap="none" normalizeH="0" baseline="-25000" smtClean="0">
                          <a:ln>
                            <a:noFill/>
                          </a:ln>
                          <a:solidFill>
                            <a:schemeClr val="tx1"/>
                          </a:solidFill>
                          <a:effectLst/>
                          <a:latin typeface="Tahoma" pitchFamily="34" charset="0"/>
                          <a:ea typeface="MS PGothic" pitchFamily="34" charset="-128"/>
                        </a:rPr>
                        <a:t>2</a:t>
                      </a:r>
                      <a:endParaRPr kumimoji="0" lang="en-US" altLang="en-US" sz="1800" b="0" i="0" u="none" strike="noStrike" cap="none" normalizeH="0" baseline="0" smtClean="0">
                        <a:ln>
                          <a:noFill/>
                        </a:ln>
                        <a:solidFill>
                          <a:schemeClr val="tx1"/>
                        </a:solidFill>
                        <a:effectLst/>
                        <a:latin typeface="Tahoma" pitchFamily="34" charset="0"/>
                        <a:ea typeface="MS PGothic" pitchFamily="34" charset="-128"/>
                      </a:endParaRPr>
                    </a:p>
                  </a:txBody>
                  <a:tcPr marL="121920" marR="121920" marT="45740" marB="45740" horzOverflow="overflow">
                    <a:lnL>
                      <a:noFill/>
                    </a:lnL>
                    <a:lnR>
                      <a:noFill/>
                    </a:lnR>
                    <a:lnT>
                      <a:noFill/>
                    </a:lnT>
                    <a:lnB>
                      <a:noFill/>
                    </a:lnB>
                    <a:lnTlToBr>
                      <a:noFill/>
                    </a:lnTlToBr>
                    <a:lnBlToTr>
                      <a:noFill/>
                    </a:lnBlToTr>
                    <a:noFill/>
                  </a:tcPr>
                </a:tc>
              </a:tr>
              <a:tr h="366713">
                <a:tc>
                  <a:txBody>
                    <a:bodyPr/>
                    <a:lstStyle>
                      <a:lvl1pPr eaLnBrk="0" hangingPunct="0">
                        <a:spcBef>
                          <a:spcPct val="20000"/>
                        </a:spcBef>
                        <a:buClr>
                          <a:schemeClr val="folHlink"/>
                        </a:buClr>
                        <a:buSzPct val="60000"/>
                        <a:buFont typeface="Wingdings" pitchFamily="2" charset="2"/>
                        <a:defRPr sz="20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defRPr sz="20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defRPr sz="20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Tahoma" pitchFamily="34" charset="0"/>
                          <a:ea typeface="MS PGothic" pitchFamily="34" charset="-128"/>
                        </a:rPr>
                        <a:t>…</a:t>
                      </a:r>
                    </a:p>
                  </a:txBody>
                  <a:tcPr marL="121920" marR="121920" marT="45740" marB="45740" horzOverflow="overflow">
                    <a:lnL>
                      <a:noFill/>
                    </a:lnL>
                    <a:lnR>
                      <a:noFill/>
                    </a:lnR>
                    <a:lnT>
                      <a:noFill/>
                    </a:lnT>
                    <a:lnB w="12700" cap="flat" cmpd="sng" algn="ctr">
                      <a:solidFill>
                        <a:schemeClr val="accent1"/>
                      </a:solidFill>
                      <a:prstDash val="solid"/>
                      <a:round/>
                      <a:headEnd type="none" w="med" len="med"/>
                      <a:tailEnd type="none" w="med" len="med"/>
                    </a:lnB>
                    <a:lnTlToBr>
                      <a:noFill/>
                    </a:lnTlToBr>
                    <a:lnBlToTr>
                      <a:noFill/>
                    </a:lnBlToTr>
                    <a:solidFill>
                      <a:schemeClr val="accent1">
                        <a:alpha val="20000"/>
                      </a:schemeClr>
                    </a:solidFill>
                  </a:tcPr>
                </a:tc>
              </a:tr>
            </a:tbl>
          </a:graphicData>
        </a:graphic>
      </p:graphicFrame>
      <p:sp>
        <p:nvSpPr>
          <p:cNvPr id="31769" name="TextBox 3"/>
          <p:cNvSpPr txBox="1">
            <a:spLocks noChangeArrowheads="1"/>
          </p:cNvSpPr>
          <p:nvPr/>
        </p:nvSpPr>
        <p:spPr bwMode="auto">
          <a:xfrm>
            <a:off x="4373034" y="4843464"/>
            <a:ext cx="1214966" cy="33813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lgn="ctr" eaLnBrk="1" hangingPunct="1">
              <a:spcBef>
                <a:spcPct val="0"/>
              </a:spcBef>
              <a:buClrTx/>
              <a:buSzTx/>
              <a:buFontTx/>
              <a:buNone/>
            </a:pPr>
            <a:r>
              <a:rPr lang="en-US" altLang="en-US" sz="1600" b="1" dirty="0">
                <a:solidFill>
                  <a:srgbClr val="000000"/>
                </a:solidFill>
              </a:rPr>
              <a:t>f</a:t>
            </a:r>
            <a:r>
              <a:rPr lang="en-US" altLang="en-US" sz="1600" b="1" baseline="-25000" dirty="0">
                <a:solidFill>
                  <a:srgbClr val="000000"/>
                </a:solidFill>
              </a:rPr>
              <a:t>4</a:t>
            </a:r>
            <a:r>
              <a:rPr lang="en-US" altLang="en-US" sz="1600" b="1" dirty="0">
                <a:solidFill>
                  <a:srgbClr val="000000"/>
                </a:solidFill>
              </a:rPr>
              <a:t>-proj. DB</a:t>
            </a:r>
          </a:p>
        </p:txBody>
      </p:sp>
      <p:sp>
        <p:nvSpPr>
          <p:cNvPr id="31770" name="TextBox 9"/>
          <p:cNvSpPr txBox="1">
            <a:spLocks noChangeArrowheads="1"/>
          </p:cNvSpPr>
          <p:nvPr/>
        </p:nvSpPr>
        <p:spPr bwMode="auto">
          <a:xfrm>
            <a:off x="5888566" y="4843464"/>
            <a:ext cx="1223434" cy="33813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lgn="ctr" eaLnBrk="1" hangingPunct="1">
              <a:spcBef>
                <a:spcPct val="0"/>
              </a:spcBef>
              <a:buClrTx/>
              <a:buSzTx/>
              <a:buFontTx/>
              <a:buNone/>
            </a:pPr>
            <a:r>
              <a:rPr lang="en-US" altLang="en-US" sz="1600" b="1">
                <a:solidFill>
                  <a:srgbClr val="000000"/>
                </a:solidFill>
              </a:rPr>
              <a:t>f</a:t>
            </a:r>
            <a:r>
              <a:rPr lang="en-US" altLang="en-US" sz="1600" b="1" baseline="-25000">
                <a:solidFill>
                  <a:srgbClr val="000000"/>
                </a:solidFill>
              </a:rPr>
              <a:t>3</a:t>
            </a:r>
            <a:r>
              <a:rPr lang="en-US" altLang="en-US" sz="1600" b="1">
                <a:solidFill>
                  <a:srgbClr val="000000"/>
                </a:solidFill>
              </a:rPr>
              <a:t>-proj. DB</a:t>
            </a:r>
          </a:p>
        </p:txBody>
      </p:sp>
      <p:sp>
        <p:nvSpPr>
          <p:cNvPr id="31771" name="TextBox 10"/>
          <p:cNvSpPr txBox="1">
            <a:spLocks noChangeArrowheads="1"/>
          </p:cNvSpPr>
          <p:nvPr/>
        </p:nvSpPr>
        <p:spPr bwMode="auto">
          <a:xfrm>
            <a:off x="7721601" y="4843464"/>
            <a:ext cx="1528233" cy="33813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lgn="ctr" eaLnBrk="1" hangingPunct="1">
              <a:spcBef>
                <a:spcPct val="0"/>
              </a:spcBef>
              <a:buClrTx/>
              <a:buSzTx/>
              <a:buFontTx/>
              <a:buNone/>
            </a:pPr>
            <a:r>
              <a:rPr lang="en-US" altLang="en-US" sz="1600" b="1">
                <a:solidFill>
                  <a:srgbClr val="000000"/>
                </a:solidFill>
              </a:rPr>
              <a:t>f</a:t>
            </a:r>
            <a:r>
              <a:rPr lang="en-US" altLang="en-US" sz="1600" b="1" baseline="-25000">
                <a:solidFill>
                  <a:srgbClr val="000000"/>
                </a:solidFill>
              </a:rPr>
              <a:t>4</a:t>
            </a:r>
            <a:r>
              <a:rPr lang="en-US" altLang="en-US" sz="1600" b="1">
                <a:solidFill>
                  <a:srgbClr val="000000"/>
                </a:solidFill>
              </a:rPr>
              <a:t>-proj. DB</a:t>
            </a:r>
          </a:p>
        </p:txBody>
      </p:sp>
      <p:graphicFrame>
        <p:nvGraphicFramePr>
          <p:cNvPr id="12" name="Table 11"/>
          <p:cNvGraphicFramePr>
            <a:graphicFrameLocks noGrp="1"/>
          </p:cNvGraphicFramePr>
          <p:nvPr/>
        </p:nvGraphicFramePr>
        <p:xfrm>
          <a:off x="5994400" y="5257800"/>
          <a:ext cx="812800" cy="1097040"/>
        </p:xfrm>
        <a:graphic>
          <a:graphicData uri="http://schemas.openxmlformats.org/drawingml/2006/table">
            <a:tbl>
              <a:tblPr/>
              <a:tblGrid>
                <a:gridCol w="812800"/>
              </a:tblGrid>
              <a:tr h="365654">
                <a:tc>
                  <a:txBody>
                    <a:bodyPr/>
                    <a:lstStyle>
                      <a:lvl1pPr eaLnBrk="0" hangingPunct="0">
                        <a:spcBef>
                          <a:spcPct val="20000"/>
                        </a:spcBef>
                        <a:buClr>
                          <a:schemeClr val="folHlink"/>
                        </a:buClr>
                        <a:buSzPct val="60000"/>
                        <a:buFont typeface="Wingdings" pitchFamily="2" charset="2"/>
                        <a:defRPr sz="20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defRPr sz="20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defRPr sz="20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Tahoma" pitchFamily="34" charset="0"/>
                          <a:ea typeface="MS PGothic" pitchFamily="34" charset="-128"/>
                        </a:rPr>
                        <a:t>f</a:t>
                      </a:r>
                      <a:r>
                        <a:rPr kumimoji="0" lang="en-US" altLang="en-US" sz="1800" b="0" i="0" u="none" strike="noStrike" cap="none" normalizeH="0" baseline="-25000" smtClean="0">
                          <a:ln>
                            <a:noFill/>
                          </a:ln>
                          <a:solidFill>
                            <a:schemeClr val="tx1"/>
                          </a:solidFill>
                          <a:effectLst/>
                          <a:latin typeface="Tahoma" pitchFamily="34" charset="0"/>
                          <a:ea typeface="MS PGothic" pitchFamily="34" charset="-128"/>
                        </a:rPr>
                        <a:t>2</a:t>
                      </a:r>
                      <a:endParaRPr kumimoji="0" lang="en-US" altLang="en-US" sz="1800" b="0" i="0" u="none" strike="noStrike" cap="none" normalizeH="0" baseline="0" smtClean="0">
                        <a:ln>
                          <a:noFill/>
                        </a:ln>
                        <a:solidFill>
                          <a:schemeClr val="tx1"/>
                        </a:solidFill>
                        <a:effectLst/>
                        <a:latin typeface="Tahoma" pitchFamily="34" charset="0"/>
                        <a:ea typeface="MS PGothic" pitchFamily="34" charset="-128"/>
                      </a:endParaRPr>
                    </a:p>
                  </a:txBody>
                  <a:tcPr marL="121920" marR="121920" marT="45680" marB="45680"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365654">
                <a:tc>
                  <a:txBody>
                    <a:bodyPr/>
                    <a:lstStyle>
                      <a:lvl1pPr eaLnBrk="0" hangingPunct="0">
                        <a:spcBef>
                          <a:spcPct val="20000"/>
                        </a:spcBef>
                        <a:buClr>
                          <a:schemeClr val="folHlink"/>
                        </a:buClr>
                        <a:buSzPct val="60000"/>
                        <a:buFont typeface="Wingdings" pitchFamily="2" charset="2"/>
                        <a:defRPr sz="20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defRPr sz="20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defRPr sz="20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Tahoma" pitchFamily="34" charset="0"/>
                          <a:ea typeface="MS PGothic" pitchFamily="34" charset="-128"/>
                        </a:rPr>
                        <a:t>f</a:t>
                      </a:r>
                      <a:r>
                        <a:rPr kumimoji="0" lang="en-US" altLang="en-US" sz="1800" b="0" i="0" u="none" strike="noStrike" cap="none" normalizeH="0" baseline="-25000" smtClean="0">
                          <a:ln>
                            <a:noFill/>
                          </a:ln>
                          <a:solidFill>
                            <a:schemeClr val="tx1"/>
                          </a:solidFill>
                          <a:effectLst/>
                          <a:latin typeface="Tahoma" pitchFamily="34" charset="0"/>
                          <a:ea typeface="MS PGothic" pitchFamily="34" charset="-128"/>
                        </a:rPr>
                        <a:t>1</a:t>
                      </a:r>
                      <a:endParaRPr kumimoji="0" lang="en-US" altLang="en-US" sz="1800" b="0" i="0" u="none" strike="noStrike" cap="none" normalizeH="0" baseline="0" smtClean="0">
                        <a:ln>
                          <a:noFill/>
                        </a:ln>
                        <a:solidFill>
                          <a:schemeClr val="tx1"/>
                        </a:solidFill>
                        <a:effectLst/>
                        <a:latin typeface="Tahoma" pitchFamily="34" charset="0"/>
                        <a:ea typeface="MS PGothic" pitchFamily="34" charset="-128"/>
                      </a:endParaRPr>
                    </a:p>
                  </a:txBody>
                  <a:tcPr marL="121920" marR="121920" marT="45680" marB="45680" horzOverflow="overflow">
                    <a:lnL>
                      <a:noFill/>
                    </a:lnL>
                    <a:lnR>
                      <a:noFill/>
                    </a:lnR>
                    <a:lnT w="12700" cap="flat" cmpd="sng" algn="ctr">
                      <a:solidFill>
                        <a:schemeClr val="accent1"/>
                      </a:solidFill>
                      <a:prstDash val="solid"/>
                      <a:round/>
                      <a:headEnd type="none" w="med" len="med"/>
                      <a:tailEnd type="none" w="med" len="med"/>
                    </a:lnT>
                    <a:lnB>
                      <a:noFill/>
                    </a:lnB>
                    <a:lnTlToBr>
                      <a:noFill/>
                    </a:lnTlToBr>
                    <a:lnBlToTr>
                      <a:noFill/>
                    </a:lnBlToTr>
                    <a:solidFill>
                      <a:schemeClr val="accent1">
                        <a:alpha val="20000"/>
                      </a:schemeClr>
                    </a:solidFill>
                  </a:tcPr>
                </a:tc>
              </a:tr>
              <a:tr h="365654">
                <a:tc>
                  <a:txBody>
                    <a:bodyPr/>
                    <a:lstStyle>
                      <a:lvl1pPr eaLnBrk="0" hangingPunct="0">
                        <a:spcBef>
                          <a:spcPct val="20000"/>
                        </a:spcBef>
                        <a:buClr>
                          <a:schemeClr val="folHlink"/>
                        </a:buClr>
                        <a:buSzPct val="60000"/>
                        <a:buFont typeface="Wingdings" pitchFamily="2" charset="2"/>
                        <a:defRPr sz="20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defRPr sz="20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defRPr sz="20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Tahoma" pitchFamily="34" charset="0"/>
                          <a:ea typeface="MS PGothic" pitchFamily="34" charset="-128"/>
                        </a:rPr>
                        <a:t>…</a:t>
                      </a:r>
                    </a:p>
                  </a:txBody>
                  <a:tcPr marL="121920" marR="121920" marT="45680" marB="45680" horzOverflow="overflow">
                    <a:lnL>
                      <a:noFill/>
                    </a:lnL>
                    <a:lnR>
                      <a:noFill/>
                    </a:lnR>
                    <a:lnT>
                      <a:noFill/>
                    </a:lnT>
                    <a:lnB w="12700" cap="flat" cmpd="sng" algn="ctr">
                      <a:solidFill>
                        <a:schemeClr val="accent1"/>
                      </a:solidFill>
                      <a:prstDash val="solid"/>
                      <a:round/>
                      <a:headEnd type="none" w="med" len="med"/>
                      <a:tailEnd type="none" w="med" len="med"/>
                    </a:lnB>
                    <a:lnTlToBr>
                      <a:noFill/>
                    </a:lnTlToBr>
                    <a:lnBlToTr>
                      <a:noFill/>
                    </a:lnBlToTr>
                    <a:noFill/>
                  </a:tcPr>
                </a:tc>
              </a:tr>
            </a:tbl>
          </a:graphicData>
        </a:graphic>
      </p:graphicFrame>
      <p:sp>
        <p:nvSpPr>
          <p:cNvPr id="31779" name="TextBox 12"/>
          <p:cNvSpPr txBox="1">
            <a:spLocks noChangeArrowheads="1"/>
          </p:cNvSpPr>
          <p:nvPr/>
        </p:nvSpPr>
        <p:spPr bwMode="auto">
          <a:xfrm>
            <a:off x="8026401" y="4432300"/>
            <a:ext cx="2791884" cy="3683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lgn="ctr" eaLnBrk="1" hangingPunct="1">
              <a:spcBef>
                <a:spcPct val="0"/>
              </a:spcBef>
              <a:buClrTx/>
              <a:buSzTx/>
              <a:buFontTx/>
              <a:buNone/>
            </a:pPr>
            <a:r>
              <a:rPr lang="en-US" altLang="en-US" sz="1800" b="1">
                <a:solidFill>
                  <a:srgbClr val="000000"/>
                </a:solidFill>
              </a:rPr>
              <a:t>Partition projection</a:t>
            </a:r>
          </a:p>
        </p:txBody>
      </p:sp>
      <p:graphicFrame>
        <p:nvGraphicFramePr>
          <p:cNvPr id="14" name="Table 13"/>
          <p:cNvGraphicFramePr>
            <a:graphicFrameLocks noGrp="1"/>
          </p:cNvGraphicFramePr>
          <p:nvPr/>
        </p:nvGraphicFramePr>
        <p:xfrm>
          <a:off x="8128000" y="5181600"/>
          <a:ext cx="812800" cy="1466852"/>
        </p:xfrm>
        <a:graphic>
          <a:graphicData uri="http://schemas.openxmlformats.org/drawingml/2006/table">
            <a:tbl>
              <a:tblPr/>
              <a:tblGrid>
                <a:gridCol w="812800"/>
              </a:tblGrid>
              <a:tr h="366713">
                <a:tc>
                  <a:txBody>
                    <a:bodyPr/>
                    <a:lstStyle>
                      <a:lvl1pPr eaLnBrk="0" hangingPunct="0">
                        <a:spcBef>
                          <a:spcPct val="20000"/>
                        </a:spcBef>
                        <a:buClr>
                          <a:schemeClr val="folHlink"/>
                        </a:buClr>
                        <a:buSzPct val="60000"/>
                        <a:buFont typeface="Wingdings" pitchFamily="2" charset="2"/>
                        <a:defRPr sz="20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defRPr sz="20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defRPr sz="20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Tahoma" pitchFamily="34" charset="0"/>
                          <a:ea typeface="MS PGothic" pitchFamily="34" charset="-128"/>
                        </a:rPr>
                        <a:t>f</a:t>
                      </a:r>
                      <a:r>
                        <a:rPr kumimoji="0" lang="en-US" altLang="en-US" sz="1800" b="0" i="0" u="none" strike="noStrike" cap="none" normalizeH="0" baseline="-25000" smtClean="0">
                          <a:ln>
                            <a:noFill/>
                          </a:ln>
                          <a:solidFill>
                            <a:schemeClr val="tx1"/>
                          </a:solidFill>
                          <a:effectLst/>
                          <a:latin typeface="Tahoma" pitchFamily="34" charset="0"/>
                          <a:ea typeface="MS PGothic" pitchFamily="34" charset="-128"/>
                        </a:rPr>
                        <a:t>2</a:t>
                      </a:r>
                      <a:r>
                        <a:rPr kumimoji="0" lang="en-US" altLang="en-US" sz="1800" b="0" i="0" u="none" strike="noStrike" cap="none" normalizeH="0" baseline="0" smtClean="0">
                          <a:ln>
                            <a:noFill/>
                          </a:ln>
                          <a:solidFill>
                            <a:schemeClr val="tx1"/>
                          </a:solidFill>
                          <a:effectLst/>
                          <a:latin typeface="Tahoma" pitchFamily="34" charset="0"/>
                          <a:ea typeface="MS PGothic" pitchFamily="34" charset="-128"/>
                        </a:rPr>
                        <a:t> f</a:t>
                      </a:r>
                      <a:r>
                        <a:rPr kumimoji="0" lang="en-US" altLang="en-US" sz="1800" b="0" i="0" u="none" strike="noStrike" cap="none" normalizeH="0" baseline="-25000" smtClean="0">
                          <a:ln>
                            <a:noFill/>
                          </a:ln>
                          <a:solidFill>
                            <a:schemeClr val="tx1"/>
                          </a:solidFill>
                          <a:effectLst/>
                          <a:latin typeface="Tahoma" pitchFamily="34" charset="0"/>
                          <a:ea typeface="MS PGothic" pitchFamily="34" charset="-128"/>
                        </a:rPr>
                        <a:t>3</a:t>
                      </a:r>
                      <a:endParaRPr kumimoji="0" lang="en-US" altLang="en-US" sz="1800" b="0" i="0" u="none" strike="noStrike" cap="none" normalizeH="0" baseline="0" smtClean="0">
                        <a:ln>
                          <a:noFill/>
                        </a:ln>
                        <a:solidFill>
                          <a:schemeClr val="tx1"/>
                        </a:solidFill>
                        <a:effectLst/>
                        <a:latin typeface="Tahoma" pitchFamily="34" charset="0"/>
                        <a:ea typeface="MS PGothic" pitchFamily="34" charset="-128"/>
                      </a:endParaRPr>
                    </a:p>
                  </a:txBody>
                  <a:tcPr marL="121920" marR="121920" marT="45740" marB="45740"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366713">
                <a:tc>
                  <a:txBody>
                    <a:bodyPr/>
                    <a:lstStyle>
                      <a:lvl1pPr eaLnBrk="0" hangingPunct="0">
                        <a:spcBef>
                          <a:spcPct val="20000"/>
                        </a:spcBef>
                        <a:buClr>
                          <a:schemeClr val="folHlink"/>
                        </a:buClr>
                        <a:buSzPct val="60000"/>
                        <a:buFont typeface="Wingdings" pitchFamily="2" charset="2"/>
                        <a:defRPr sz="20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defRPr sz="20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defRPr sz="20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Tahoma" pitchFamily="34" charset="0"/>
                          <a:ea typeface="MS PGothic" pitchFamily="34" charset="-128"/>
                        </a:rPr>
                        <a:t>f</a:t>
                      </a:r>
                      <a:r>
                        <a:rPr kumimoji="0" lang="en-US" altLang="en-US" sz="1800" b="0" i="0" u="none" strike="noStrike" cap="none" normalizeH="0" baseline="-25000" smtClean="0">
                          <a:ln>
                            <a:noFill/>
                          </a:ln>
                          <a:solidFill>
                            <a:schemeClr val="tx1"/>
                          </a:solidFill>
                          <a:effectLst/>
                          <a:latin typeface="Tahoma" pitchFamily="34" charset="0"/>
                          <a:ea typeface="MS PGothic" pitchFamily="34" charset="-128"/>
                        </a:rPr>
                        <a:t>3</a:t>
                      </a:r>
                      <a:endParaRPr kumimoji="0" lang="en-US" altLang="en-US" sz="1800" b="0" i="0" u="none" strike="noStrike" cap="none" normalizeH="0" baseline="0" smtClean="0">
                        <a:ln>
                          <a:noFill/>
                        </a:ln>
                        <a:solidFill>
                          <a:schemeClr val="tx1"/>
                        </a:solidFill>
                        <a:effectLst/>
                        <a:latin typeface="Tahoma" pitchFamily="34" charset="0"/>
                        <a:ea typeface="MS PGothic" pitchFamily="34" charset="-128"/>
                      </a:endParaRPr>
                    </a:p>
                  </a:txBody>
                  <a:tcPr marL="121920" marR="121920" marT="45740" marB="45740" horzOverflow="overflow">
                    <a:lnL>
                      <a:noFill/>
                    </a:lnL>
                    <a:lnR>
                      <a:noFill/>
                    </a:lnR>
                    <a:lnT w="12700" cap="flat" cmpd="sng" algn="ctr">
                      <a:solidFill>
                        <a:schemeClr val="accent1"/>
                      </a:solidFill>
                      <a:prstDash val="solid"/>
                      <a:round/>
                      <a:headEnd type="none" w="med" len="med"/>
                      <a:tailEnd type="none" w="med" len="med"/>
                    </a:lnT>
                    <a:lnB>
                      <a:noFill/>
                    </a:lnB>
                    <a:lnTlToBr>
                      <a:noFill/>
                    </a:lnTlToBr>
                    <a:lnBlToTr>
                      <a:noFill/>
                    </a:lnBlToTr>
                    <a:solidFill>
                      <a:schemeClr val="accent1">
                        <a:alpha val="20000"/>
                      </a:schemeClr>
                    </a:solidFill>
                  </a:tcPr>
                </a:tc>
              </a:tr>
              <a:tr h="366713">
                <a:tc>
                  <a:txBody>
                    <a:bodyPr/>
                    <a:lstStyle>
                      <a:lvl1pPr eaLnBrk="0" hangingPunct="0">
                        <a:spcBef>
                          <a:spcPct val="20000"/>
                        </a:spcBef>
                        <a:buClr>
                          <a:schemeClr val="folHlink"/>
                        </a:buClr>
                        <a:buSzPct val="60000"/>
                        <a:buFont typeface="Wingdings" pitchFamily="2" charset="2"/>
                        <a:defRPr sz="20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defRPr sz="20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defRPr sz="20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Tahoma" pitchFamily="34" charset="0"/>
                          <a:ea typeface="MS PGothic" pitchFamily="34" charset="-128"/>
                        </a:rPr>
                        <a:t>f</a:t>
                      </a:r>
                      <a:r>
                        <a:rPr kumimoji="0" lang="en-US" altLang="en-US" sz="1800" b="0" i="0" u="none" strike="noStrike" cap="none" normalizeH="0" baseline="-25000" smtClean="0">
                          <a:ln>
                            <a:noFill/>
                          </a:ln>
                          <a:solidFill>
                            <a:schemeClr val="tx1"/>
                          </a:solidFill>
                          <a:effectLst/>
                          <a:latin typeface="Tahoma" pitchFamily="34" charset="0"/>
                          <a:ea typeface="MS PGothic" pitchFamily="34" charset="-128"/>
                        </a:rPr>
                        <a:t>2</a:t>
                      </a:r>
                      <a:endParaRPr kumimoji="0" lang="en-US" altLang="en-US" sz="1800" b="0" i="0" u="none" strike="noStrike" cap="none" normalizeH="0" baseline="0" smtClean="0">
                        <a:ln>
                          <a:noFill/>
                        </a:ln>
                        <a:solidFill>
                          <a:schemeClr val="tx1"/>
                        </a:solidFill>
                        <a:effectLst/>
                        <a:latin typeface="Tahoma" pitchFamily="34" charset="0"/>
                        <a:ea typeface="MS PGothic" pitchFamily="34" charset="-128"/>
                      </a:endParaRPr>
                    </a:p>
                  </a:txBody>
                  <a:tcPr marL="121920" marR="121920" marT="45740" marB="45740" horzOverflow="overflow">
                    <a:lnL>
                      <a:noFill/>
                    </a:lnL>
                    <a:lnR>
                      <a:noFill/>
                    </a:lnR>
                    <a:lnT>
                      <a:noFill/>
                    </a:lnT>
                    <a:lnB>
                      <a:noFill/>
                    </a:lnB>
                    <a:lnTlToBr>
                      <a:noFill/>
                    </a:lnTlToBr>
                    <a:lnBlToTr>
                      <a:noFill/>
                    </a:lnBlToTr>
                    <a:noFill/>
                  </a:tcPr>
                </a:tc>
              </a:tr>
              <a:tr h="366713">
                <a:tc>
                  <a:txBody>
                    <a:bodyPr/>
                    <a:lstStyle>
                      <a:lvl1pPr eaLnBrk="0" hangingPunct="0">
                        <a:spcBef>
                          <a:spcPct val="20000"/>
                        </a:spcBef>
                        <a:buClr>
                          <a:schemeClr val="folHlink"/>
                        </a:buClr>
                        <a:buSzPct val="60000"/>
                        <a:buFont typeface="Wingdings" pitchFamily="2" charset="2"/>
                        <a:defRPr sz="20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defRPr sz="20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defRPr sz="20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Tahoma" pitchFamily="34" charset="0"/>
                          <a:ea typeface="MS PGothic" pitchFamily="34" charset="-128"/>
                        </a:rPr>
                        <a:t>…</a:t>
                      </a:r>
                    </a:p>
                  </a:txBody>
                  <a:tcPr marL="121920" marR="121920" marT="45740" marB="45740" horzOverflow="overflow">
                    <a:lnL>
                      <a:noFill/>
                    </a:lnL>
                    <a:lnR>
                      <a:noFill/>
                    </a:lnR>
                    <a:lnT>
                      <a:noFill/>
                    </a:lnT>
                    <a:lnB w="12700" cap="flat" cmpd="sng" algn="ctr">
                      <a:solidFill>
                        <a:schemeClr val="accent1"/>
                      </a:solidFill>
                      <a:prstDash val="solid"/>
                      <a:round/>
                      <a:headEnd type="none" w="med" len="med"/>
                      <a:tailEnd type="none" w="med" len="med"/>
                    </a:lnB>
                    <a:lnTlToBr>
                      <a:noFill/>
                    </a:lnTlToBr>
                    <a:lnBlToTr>
                      <a:noFill/>
                    </a:lnBlToTr>
                    <a:solidFill>
                      <a:schemeClr val="accent1">
                        <a:alpha val="20000"/>
                      </a:schemeClr>
                    </a:solidFill>
                  </a:tcPr>
                </a:tc>
              </a:tr>
            </a:tbl>
          </a:graphicData>
        </a:graphic>
      </p:graphicFrame>
      <p:graphicFrame>
        <p:nvGraphicFramePr>
          <p:cNvPr id="15" name="Table 14"/>
          <p:cNvGraphicFramePr>
            <a:graphicFrameLocks noGrp="1"/>
          </p:cNvGraphicFramePr>
          <p:nvPr/>
        </p:nvGraphicFramePr>
        <p:xfrm>
          <a:off x="9855200" y="5181600"/>
          <a:ext cx="812800" cy="733426"/>
        </p:xfrm>
        <a:graphic>
          <a:graphicData uri="http://schemas.openxmlformats.org/drawingml/2006/table">
            <a:tbl>
              <a:tblPr/>
              <a:tblGrid>
                <a:gridCol w="812800"/>
              </a:tblGrid>
              <a:tr h="366713">
                <a:tc>
                  <a:txBody>
                    <a:bodyPr/>
                    <a:lstStyle>
                      <a:lvl1pPr eaLnBrk="0" hangingPunct="0">
                        <a:spcBef>
                          <a:spcPct val="20000"/>
                        </a:spcBef>
                        <a:buClr>
                          <a:schemeClr val="folHlink"/>
                        </a:buClr>
                        <a:buSzPct val="60000"/>
                        <a:buFont typeface="Wingdings" pitchFamily="2" charset="2"/>
                        <a:defRPr sz="20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defRPr sz="20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defRPr sz="20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Tahoma" pitchFamily="34" charset="0"/>
                          <a:ea typeface="MS PGothic" pitchFamily="34" charset="-128"/>
                        </a:rPr>
                        <a:t>f</a:t>
                      </a:r>
                      <a:r>
                        <a:rPr kumimoji="0" lang="en-US" altLang="en-US" sz="1800" b="0" i="0" u="none" strike="noStrike" cap="none" normalizeH="0" baseline="-25000" smtClean="0">
                          <a:ln>
                            <a:noFill/>
                          </a:ln>
                          <a:solidFill>
                            <a:schemeClr val="tx1"/>
                          </a:solidFill>
                          <a:effectLst/>
                          <a:latin typeface="Tahoma" pitchFamily="34" charset="0"/>
                          <a:ea typeface="MS PGothic" pitchFamily="34" charset="-128"/>
                        </a:rPr>
                        <a:t>1</a:t>
                      </a:r>
                      <a:endParaRPr kumimoji="0" lang="en-US" altLang="en-US" sz="1800" b="0" i="0" u="none" strike="noStrike" cap="none" normalizeH="0" baseline="0" smtClean="0">
                        <a:ln>
                          <a:noFill/>
                        </a:ln>
                        <a:solidFill>
                          <a:schemeClr val="tx1"/>
                        </a:solidFill>
                        <a:effectLst/>
                        <a:latin typeface="Tahoma" pitchFamily="34" charset="0"/>
                        <a:ea typeface="MS PGothic" pitchFamily="34" charset="-128"/>
                      </a:endParaRPr>
                    </a:p>
                  </a:txBody>
                  <a:tcPr marL="121920" marR="121920" marT="45740" marB="45740"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366713">
                <a:tc>
                  <a:txBody>
                    <a:bodyPr/>
                    <a:lstStyle>
                      <a:lvl1pPr eaLnBrk="0" hangingPunct="0">
                        <a:spcBef>
                          <a:spcPct val="20000"/>
                        </a:spcBef>
                        <a:buClr>
                          <a:schemeClr val="folHlink"/>
                        </a:buClr>
                        <a:buSzPct val="60000"/>
                        <a:buFont typeface="Wingdings" pitchFamily="2" charset="2"/>
                        <a:defRPr sz="20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defRPr sz="20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defRPr sz="20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sz="2000">
                          <a:solidFill>
                            <a:schemeClr val="tx1"/>
                          </a:solidFill>
                          <a:latin typeface="Calibri" pitchFamily="34" charset="0"/>
                          <a:ea typeface="MS PGothic"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Tahoma" pitchFamily="34" charset="0"/>
                          <a:ea typeface="MS PGothic" pitchFamily="34" charset="-128"/>
                        </a:rPr>
                        <a:t>…</a:t>
                      </a:r>
                    </a:p>
                  </a:txBody>
                  <a:tcPr marL="121920" marR="121920" marT="45740" marB="45740"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alpha val="20000"/>
                      </a:schemeClr>
                    </a:solidFill>
                  </a:tcPr>
                </a:tc>
              </a:tr>
            </a:tbl>
          </a:graphicData>
        </a:graphic>
      </p:graphicFrame>
      <p:sp>
        <p:nvSpPr>
          <p:cNvPr id="31794" name="TextBox 15"/>
          <p:cNvSpPr txBox="1">
            <a:spLocks noChangeArrowheads="1"/>
          </p:cNvSpPr>
          <p:nvPr/>
        </p:nvSpPr>
        <p:spPr bwMode="auto">
          <a:xfrm>
            <a:off x="9550400" y="4840289"/>
            <a:ext cx="1422400" cy="33813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lgn="ctr" eaLnBrk="1" hangingPunct="1">
              <a:spcBef>
                <a:spcPct val="0"/>
              </a:spcBef>
              <a:buClrTx/>
              <a:buSzTx/>
              <a:buFontTx/>
              <a:buNone/>
            </a:pPr>
            <a:r>
              <a:rPr lang="en-US" altLang="en-US" sz="1600" b="1">
                <a:solidFill>
                  <a:srgbClr val="000000"/>
                </a:solidFill>
              </a:rPr>
              <a:t>f</a:t>
            </a:r>
            <a:r>
              <a:rPr lang="en-US" altLang="en-US" sz="1600" b="1" baseline="-25000">
                <a:solidFill>
                  <a:srgbClr val="000000"/>
                </a:solidFill>
              </a:rPr>
              <a:t>3</a:t>
            </a:r>
            <a:r>
              <a:rPr lang="en-US" altLang="en-US" sz="1600" b="1">
                <a:solidFill>
                  <a:srgbClr val="000000"/>
                </a:solidFill>
              </a:rPr>
              <a:t>-proj. DB</a:t>
            </a:r>
          </a:p>
        </p:txBody>
      </p:sp>
      <p:sp>
        <p:nvSpPr>
          <p:cNvPr id="31795" name="Oval 4"/>
          <p:cNvSpPr>
            <a:spLocks noChangeArrowheads="1"/>
          </p:cNvSpPr>
          <p:nvPr/>
        </p:nvSpPr>
        <p:spPr bwMode="auto">
          <a:xfrm>
            <a:off x="8128000" y="5257800"/>
            <a:ext cx="406400" cy="304800"/>
          </a:xfrm>
          <a:prstGeom prst="ellipse">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spcBef>
                <a:spcPct val="0"/>
              </a:spcBef>
              <a:buClrTx/>
              <a:buSzTx/>
              <a:buFontTx/>
              <a:buNone/>
            </a:pPr>
            <a:endParaRPr lang="en-US" altLang="en-US">
              <a:solidFill>
                <a:srgbClr val="000000"/>
              </a:solidFill>
              <a:latin typeface="Tahoma" pitchFamily="34" charset="0"/>
            </a:endParaRPr>
          </a:p>
        </p:txBody>
      </p:sp>
      <p:sp>
        <p:nvSpPr>
          <p:cNvPr id="31796" name="TextBox 8"/>
          <p:cNvSpPr txBox="1">
            <a:spLocks noChangeArrowheads="1"/>
          </p:cNvSpPr>
          <p:nvPr/>
        </p:nvSpPr>
        <p:spPr bwMode="auto">
          <a:xfrm>
            <a:off x="8839200" y="5943601"/>
            <a:ext cx="2641600" cy="830263"/>
          </a:xfrm>
          <a:prstGeom prst="rect">
            <a:avLst/>
          </a:prstGeom>
          <a:solidFill>
            <a:srgbClr val="F6E6E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spcBef>
                <a:spcPct val="0"/>
              </a:spcBef>
              <a:buClrTx/>
              <a:buSzTx/>
              <a:buFontTx/>
              <a:buNone/>
            </a:pPr>
            <a:r>
              <a:rPr lang="en-US" altLang="en-US" sz="1600" dirty="0">
                <a:solidFill>
                  <a:srgbClr val="000000"/>
                </a:solidFill>
              </a:rPr>
              <a:t>f</a:t>
            </a:r>
            <a:r>
              <a:rPr lang="en-US" altLang="en-US" sz="1600" baseline="-25000" dirty="0">
                <a:solidFill>
                  <a:srgbClr val="000000"/>
                </a:solidFill>
              </a:rPr>
              <a:t>2</a:t>
            </a:r>
            <a:r>
              <a:rPr lang="en-US" altLang="en-US" sz="1600" dirty="0">
                <a:solidFill>
                  <a:srgbClr val="000000"/>
                </a:solidFill>
              </a:rPr>
              <a:t> will be projected to f</a:t>
            </a:r>
            <a:r>
              <a:rPr lang="en-US" altLang="en-US" sz="1600" baseline="-25000" dirty="0">
                <a:solidFill>
                  <a:srgbClr val="000000"/>
                </a:solidFill>
              </a:rPr>
              <a:t>3</a:t>
            </a:r>
            <a:r>
              <a:rPr lang="en-US" altLang="en-US" sz="1600" dirty="0">
                <a:solidFill>
                  <a:srgbClr val="000000"/>
                </a:solidFill>
              </a:rPr>
              <a:t>-proj. DB only when processing f</a:t>
            </a:r>
            <a:r>
              <a:rPr lang="en-US" altLang="en-US" sz="1600" baseline="-25000" dirty="0">
                <a:solidFill>
                  <a:srgbClr val="000000"/>
                </a:solidFill>
              </a:rPr>
              <a:t>4</a:t>
            </a:r>
            <a:r>
              <a:rPr lang="en-US" altLang="en-US" sz="1600" dirty="0">
                <a:solidFill>
                  <a:srgbClr val="000000"/>
                </a:solidFill>
              </a:rPr>
              <a:t>-proj. DB </a:t>
            </a:r>
          </a:p>
        </p:txBody>
      </p:sp>
      <p:sp>
        <p:nvSpPr>
          <p:cNvPr id="31797" name="Curved Up Arrow 2"/>
          <p:cNvSpPr>
            <a:spLocks noChangeArrowheads="1"/>
          </p:cNvSpPr>
          <p:nvPr/>
        </p:nvSpPr>
        <p:spPr bwMode="auto">
          <a:xfrm rot="687619">
            <a:off x="8244418" y="5662614"/>
            <a:ext cx="1627716" cy="238125"/>
          </a:xfrm>
          <a:prstGeom prst="curvedUpArrow">
            <a:avLst>
              <a:gd name="adj1" fmla="val 24921"/>
              <a:gd name="adj2" fmla="val 49843"/>
              <a:gd name="adj3" fmla="val 25000"/>
            </a:avLst>
          </a:prstGeom>
          <a:solidFill>
            <a:srgbClr val="FF0000"/>
          </a:solidFill>
          <a:ln w="9525">
            <a:solidFill>
              <a:schemeClr val="tx1"/>
            </a:solidFill>
            <a:miter lim="800000"/>
            <a:headEnd/>
            <a:tailEnd/>
          </a:ln>
        </p:spPr>
        <p:txBody>
          <a:bodyPr wrap="none"/>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spcBef>
                <a:spcPct val="0"/>
              </a:spcBef>
              <a:buClrTx/>
              <a:buSzTx/>
              <a:buFontTx/>
              <a:buNone/>
            </a:pPr>
            <a:endParaRPr lang="en-US" altLang="en-US">
              <a:solidFill>
                <a:srgbClr val="000000"/>
              </a:solidFill>
              <a:latin typeface="Tahoma" pitchFamily="34" charset="0"/>
            </a:endParaRPr>
          </a:p>
        </p:txBody>
      </p:sp>
      <p:sp>
        <p:nvSpPr>
          <p:cNvPr id="31798" name="Curved Up Arrow 21"/>
          <p:cNvSpPr>
            <a:spLocks noChangeArrowheads="1"/>
          </p:cNvSpPr>
          <p:nvPr/>
        </p:nvSpPr>
        <p:spPr bwMode="auto">
          <a:xfrm rot="151062" flipV="1">
            <a:off x="1943792" y="4993891"/>
            <a:ext cx="2527300" cy="232515"/>
          </a:xfrm>
          <a:prstGeom prst="curvedUpArrow">
            <a:avLst>
              <a:gd name="adj1" fmla="val 24960"/>
              <a:gd name="adj2" fmla="val 49920"/>
              <a:gd name="adj3" fmla="val 25000"/>
            </a:avLst>
          </a:prstGeom>
          <a:solidFill>
            <a:schemeClr val="accent2"/>
          </a:solidFill>
          <a:ln w="9525">
            <a:solidFill>
              <a:schemeClr val="tx1"/>
            </a:solidFill>
            <a:miter lim="800000"/>
            <a:headEnd/>
            <a:tailEnd/>
          </a:ln>
        </p:spPr>
        <p:txBody>
          <a:bodyPr wrap="none"/>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spcBef>
                <a:spcPct val="0"/>
              </a:spcBef>
              <a:buClrTx/>
              <a:buSzTx/>
              <a:buFontTx/>
              <a:buNone/>
            </a:pPr>
            <a:endParaRPr lang="en-US" altLang="en-US">
              <a:solidFill>
                <a:srgbClr val="000000"/>
              </a:solidFill>
              <a:latin typeface="Tahoma" pitchFamily="34" charset="0"/>
            </a:endParaRPr>
          </a:p>
        </p:txBody>
      </p:sp>
      <p:sp>
        <p:nvSpPr>
          <p:cNvPr id="31799" name="Curved Up Arrow 22"/>
          <p:cNvSpPr>
            <a:spLocks noChangeArrowheads="1"/>
          </p:cNvSpPr>
          <p:nvPr/>
        </p:nvSpPr>
        <p:spPr bwMode="auto">
          <a:xfrm rot="151062" flipV="1">
            <a:off x="1825412" y="4683521"/>
            <a:ext cx="4238972" cy="576459"/>
          </a:xfrm>
          <a:prstGeom prst="curvedUpArrow">
            <a:avLst>
              <a:gd name="adj1" fmla="val 24997"/>
              <a:gd name="adj2" fmla="val 49944"/>
              <a:gd name="adj3" fmla="val 25000"/>
            </a:avLst>
          </a:prstGeom>
          <a:solidFill>
            <a:schemeClr val="accent2"/>
          </a:solidFill>
          <a:ln w="9525">
            <a:solidFill>
              <a:schemeClr val="tx1"/>
            </a:solidFill>
            <a:miter lim="800000"/>
            <a:headEnd/>
            <a:tailEnd/>
          </a:ln>
        </p:spPr>
        <p:txBody>
          <a:bodyPr wrap="none"/>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eaLnBrk="1" hangingPunct="1">
              <a:spcBef>
                <a:spcPct val="0"/>
              </a:spcBef>
              <a:buClrTx/>
              <a:buSzTx/>
              <a:buFontTx/>
              <a:buNone/>
            </a:pPr>
            <a:endParaRPr lang="en-US" altLang="en-US">
              <a:solidFill>
                <a:srgbClr val="000000"/>
              </a:solidFill>
              <a:latin typeface="Tahoma" pitchFamily="34" charset="0"/>
            </a:endParaRPr>
          </a:p>
        </p:txBody>
      </p:sp>
    </p:spTree>
    <p:extLst>
      <p:ext uri="{BB962C8B-B14F-4D97-AF65-F5344CB8AC3E}">
        <p14:creationId xmlns:p14="http://schemas.microsoft.com/office/powerpoint/2010/main" val="872181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74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74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75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1749">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74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7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76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76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77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79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7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1749">
                                            <p:txEl>
                                              <p:pRg st="6" end="6"/>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1749">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177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77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179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179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179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17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animBg="1"/>
      <p:bldP spid="31759" grpId="0" animBg="1"/>
      <p:bldP spid="31760" grpId="0" animBg="1"/>
      <p:bldP spid="31769" grpId="0" animBg="1"/>
      <p:bldP spid="31770" grpId="0" animBg="1"/>
      <p:bldP spid="31771" grpId="0" animBg="1"/>
      <p:bldP spid="31779" grpId="0" animBg="1"/>
      <p:bldP spid="31794" grpId="0" animBg="1"/>
      <p:bldP spid="31795" grpId="0" animBg="1"/>
      <p:bldP spid="31796" grpId="0" animBg="1"/>
      <p:bldP spid="31797" grpId="0" animBg="1"/>
      <p:bldP spid="31798" grpId="0" animBg="1"/>
      <p:bldP spid="3179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0" y="304800"/>
            <a:ext cx="12192000" cy="533400"/>
          </a:xfrm>
        </p:spPr>
        <p:txBody>
          <a:bodyPr>
            <a:noAutofit/>
          </a:bodyPr>
          <a:lstStyle/>
          <a:p>
            <a:r>
              <a:rPr lang="en-US" altLang="en-US" sz="4000" dirty="0" smtClean="0"/>
              <a:t>CLOSET+: Mining Closed </a:t>
            </a:r>
            <a:r>
              <a:rPr lang="en-US" altLang="en-US" sz="4000" dirty="0" err="1" smtClean="0"/>
              <a:t>Itemsets</a:t>
            </a:r>
            <a:r>
              <a:rPr lang="en-US" altLang="en-US" sz="4000" dirty="0" smtClean="0"/>
              <a:t> by Pattern-Growth</a:t>
            </a:r>
          </a:p>
        </p:txBody>
      </p:sp>
      <p:sp>
        <p:nvSpPr>
          <p:cNvPr id="32771" name="Rectangle 3"/>
          <p:cNvSpPr>
            <a:spLocks noGrp="1" noChangeArrowheads="1"/>
          </p:cNvSpPr>
          <p:nvPr>
            <p:ph type="body" idx="1"/>
          </p:nvPr>
        </p:nvSpPr>
        <p:spPr>
          <a:xfrm>
            <a:off x="2871432" y="1143000"/>
            <a:ext cx="6546106" cy="5486400"/>
          </a:xfrm>
        </p:spPr>
        <p:txBody>
          <a:bodyPr/>
          <a:lstStyle/>
          <a:p>
            <a:r>
              <a:rPr lang="en-US" altLang="en-US" sz="2400" dirty="0" smtClean="0"/>
              <a:t>Efficient, </a:t>
            </a:r>
            <a:r>
              <a:rPr lang="en-US" altLang="en-US" sz="2400" i="1" dirty="0" smtClean="0"/>
              <a:t>direct</a:t>
            </a:r>
            <a:r>
              <a:rPr lang="en-US" altLang="en-US" sz="2400" dirty="0" smtClean="0"/>
              <a:t> </a:t>
            </a:r>
            <a:r>
              <a:rPr lang="en-US" altLang="en-US" sz="2400" dirty="0"/>
              <a:t>mining of closed </a:t>
            </a:r>
            <a:r>
              <a:rPr lang="en-US" altLang="en-US" sz="2400" dirty="0" err="1" smtClean="0"/>
              <a:t>itemsets</a:t>
            </a:r>
            <a:r>
              <a:rPr lang="en-US" altLang="en-US" sz="2400" dirty="0" smtClean="0"/>
              <a:t>  </a:t>
            </a:r>
          </a:p>
          <a:p>
            <a:r>
              <a:rPr lang="en-US" altLang="en-US" sz="2400" dirty="0" smtClean="0"/>
              <a:t>Intuition:</a:t>
            </a:r>
          </a:p>
          <a:p>
            <a:pPr lvl="1"/>
            <a:r>
              <a:rPr lang="en-US" altLang="en-US" sz="2400" dirty="0" smtClean="0"/>
              <a:t>If an FP-tree contains a single branch as shown left</a:t>
            </a:r>
            <a:endParaRPr lang="en-US" altLang="en-US" sz="2400" dirty="0"/>
          </a:p>
          <a:p>
            <a:pPr lvl="1"/>
            <a:r>
              <a:rPr lang="en-US" altLang="en-US" sz="2400" dirty="0" smtClean="0"/>
              <a:t>“a</a:t>
            </a:r>
            <a:r>
              <a:rPr lang="en-US" altLang="en-US" sz="2400" baseline="-25000" dirty="0" smtClean="0"/>
              <a:t>1</a:t>
            </a:r>
            <a:r>
              <a:rPr lang="en-US" altLang="en-US" sz="2400" dirty="0" smtClean="0"/>
              <a:t>,a</a:t>
            </a:r>
            <a:r>
              <a:rPr lang="en-US" altLang="en-US" sz="2400" baseline="-25000" dirty="0" smtClean="0"/>
              <a:t>2</a:t>
            </a:r>
            <a:r>
              <a:rPr lang="en-US" altLang="en-US" sz="2400" dirty="0" smtClean="0"/>
              <a:t>, a</a:t>
            </a:r>
            <a:r>
              <a:rPr lang="en-US" altLang="en-US" sz="2400" baseline="-25000" dirty="0" smtClean="0"/>
              <a:t>3</a:t>
            </a:r>
            <a:r>
              <a:rPr lang="en-US" altLang="en-US" sz="2400" dirty="0" smtClean="0"/>
              <a:t>” should be merged</a:t>
            </a:r>
          </a:p>
          <a:p>
            <a:pPr>
              <a:spcBef>
                <a:spcPts val="600"/>
              </a:spcBef>
            </a:pPr>
            <a:r>
              <a:rPr lang="en-US" altLang="en-US" sz="2400" dirty="0" err="1" smtClean="0"/>
              <a:t>Itemset</a:t>
            </a:r>
            <a:r>
              <a:rPr lang="en-US" altLang="en-US" sz="2400" dirty="0" smtClean="0"/>
              <a:t> merging:  If Y appears in every occurrence of X, then Y is merged with X</a:t>
            </a:r>
          </a:p>
          <a:p>
            <a:pPr lvl="1">
              <a:spcBef>
                <a:spcPts val="600"/>
              </a:spcBef>
            </a:pPr>
            <a:r>
              <a:rPr lang="en-US" altLang="en-US" sz="2400" i="1" dirty="0" smtClean="0"/>
              <a:t>d</a:t>
            </a:r>
            <a:r>
              <a:rPr lang="en-US" altLang="en-US" sz="2400" dirty="0" smtClean="0"/>
              <a:t>-</a:t>
            </a:r>
            <a:r>
              <a:rPr lang="en-US" altLang="en-US" sz="2400" dirty="0" err="1" smtClean="0"/>
              <a:t>proj</a:t>
            </a:r>
            <a:r>
              <a:rPr lang="en-US" altLang="en-US" sz="2400" dirty="0" smtClean="0"/>
              <a:t>. </a:t>
            </a:r>
            <a:r>
              <a:rPr lang="en-US" altLang="en-US" sz="2400" dirty="0" err="1" smtClean="0"/>
              <a:t>db</a:t>
            </a:r>
            <a:r>
              <a:rPr lang="en-US" altLang="en-US" sz="2400" dirty="0" smtClean="0"/>
              <a:t>: {</a:t>
            </a:r>
            <a:r>
              <a:rPr lang="en-US" altLang="en-US" sz="2400" u="sng" dirty="0" err="1" smtClean="0"/>
              <a:t>ac</a:t>
            </a:r>
            <a:r>
              <a:rPr lang="en-US" altLang="en-US" sz="2400" dirty="0" err="1" smtClean="0"/>
              <a:t>e</a:t>
            </a:r>
            <a:r>
              <a:rPr lang="en-US" altLang="en-US" sz="2400" u="sng" dirty="0" err="1" smtClean="0"/>
              <a:t>f</a:t>
            </a:r>
            <a:r>
              <a:rPr lang="en-US" altLang="en-US" sz="2400" dirty="0" smtClean="0"/>
              <a:t>, </a:t>
            </a:r>
            <a:r>
              <a:rPr lang="en-US" altLang="en-US" sz="2400" u="sng" dirty="0" err="1" smtClean="0"/>
              <a:t>acf</a:t>
            </a:r>
            <a:r>
              <a:rPr lang="en-US" altLang="en-US" sz="2400" dirty="0" smtClean="0"/>
              <a:t>} → </a:t>
            </a:r>
            <a:r>
              <a:rPr lang="en-US" altLang="en-US" sz="2400" i="1" dirty="0" err="1" smtClean="0">
                <a:sym typeface="Wingdings 3" pitchFamily="18" charset="2"/>
              </a:rPr>
              <a:t>acfd</a:t>
            </a:r>
            <a:r>
              <a:rPr lang="en-US" altLang="en-US" sz="2400" dirty="0" err="1" smtClean="0">
                <a:sym typeface="Wingdings 3" pitchFamily="18" charset="2"/>
              </a:rPr>
              <a:t>-proj</a:t>
            </a:r>
            <a:r>
              <a:rPr lang="en-US" altLang="en-US" sz="2400" dirty="0" smtClean="0">
                <a:sym typeface="Wingdings 3" pitchFamily="18" charset="2"/>
              </a:rPr>
              <a:t>. </a:t>
            </a:r>
            <a:r>
              <a:rPr lang="en-US" altLang="en-US" sz="2400" dirty="0" err="1" smtClean="0">
                <a:sym typeface="Wingdings 3" pitchFamily="18" charset="2"/>
              </a:rPr>
              <a:t>db</a:t>
            </a:r>
            <a:r>
              <a:rPr lang="en-US" altLang="en-US" sz="2400" dirty="0" smtClean="0">
                <a:sym typeface="Wingdings 3" pitchFamily="18" charset="2"/>
              </a:rPr>
              <a:t>: {e}</a:t>
            </a:r>
          </a:p>
          <a:p>
            <a:pPr lvl="1">
              <a:spcBef>
                <a:spcPts val="600"/>
              </a:spcBef>
            </a:pPr>
            <a:r>
              <a:rPr lang="en-US" altLang="en-US" sz="2400" dirty="0" smtClean="0">
                <a:sym typeface="Wingdings 3" pitchFamily="18" charset="2"/>
              </a:rPr>
              <a:t>Final closed </a:t>
            </a:r>
            <a:r>
              <a:rPr lang="en-US" altLang="en-US" sz="2400" dirty="0" err="1" smtClean="0">
                <a:sym typeface="Wingdings 3" pitchFamily="18" charset="2"/>
              </a:rPr>
              <a:t>itemset</a:t>
            </a:r>
            <a:r>
              <a:rPr lang="en-US" altLang="en-US" sz="2400" dirty="0" smtClean="0">
                <a:sym typeface="Wingdings 3" pitchFamily="18" charset="2"/>
              </a:rPr>
              <a:t>: acfd:2</a:t>
            </a:r>
            <a:endParaRPr lang="en-US" altLang="en-US" sz="2400" dirty="0" smtClean="0"/>
          </a:p>
          <a:p>
            <a:pPr>
              <a:spcBef>
                <a:spcPts val="600"/>
              </a:spcBef>
            </a:pPr>
            <a:r>
              <a:rPr lang="en-US" altLang="en-US" sz="2400" dirty="0" smtClean="0"/>
              <a:t>There are many other tricks developed</a:t>
            </a:r>
          </a:p>
          <a:p>
            <a:pPr lvl="1"/>
            <a:r>
              <a:rPr lang="en-US" altLang="en-US" sz="2400" dirty="0" smtClean="0"/>
              <a:t>For details, see J. Wang, et al,, “CLOSET+: </a:t>
            </a:r>
            <a:r>
              <a:rPr lang="en-US" sz="2400" dirty="0"/>
              <a:t>Searching for the Best Strategies for </a:t>
            </a:r>
            <a:r>
              <a:rPr lang="en-US" sz="2400" dirty="0" smtClean="0"/>
              <a:t>Mining Frequent </a:t>
            </a:r>
            <a:r>
              <a:rPr lang="en-US" sz="2400" dirty="0"/>
              <a:t>Closed </a:t>
            </a:r>
            <a:r>
              <a:rPr lang="en-US" sz="2400" dirty="0" err="1"/>
              <a:t>Itemsets</a:t>
            </a:r>
            <a:r>
              <a:rPr lang="en-US" altLang="en-US" sz="2400" dirty="0" smtClean="0"/>
              <a:t>”, KDD'03</a:t>
            </a:r>
          </a:p>
        </p:txBody>
      </p:sp>
      <p:graphicFrame>
        <p:nvGraphicFramePr>
          <p:cNvPr id="3" name="Table 2"/>
          <p:cNvGraphicFramePr>
            <a:graphicFrameLocks noGrp="1"/>
          </p:cNvGraphicFramePr>
          <p:nvPr>
            <p:extLst/>
          </p:nvPr>
        </p:nvGraphicFramePr>
        <p:xfrm>
          <a:off x="9550889" y="1247775"/>
          <a:ext cx="1930400" cy="1828800"/>
        </p:xfrm>
        <a:graphic>
          <a:graphicData uri="http://schemas.openxmlformats.org/drawingml/2006/table">
            <a:tbl>
              <a:tblPr firstRow="1" bandRow="1">
                <a:tableStyleId>{5C22544A-7EE6-4342-B048-85BDC9FD1C3A}</a:tableStyleId>
              </a:tblPr>
              <a:tblGrid>
                <a:gridCol w="681317"/>
                <a:gridCol w="1249083"/>
              </a:tblGrid>
              <a:tr h="259080">
                <a:tc>
                  <a:txBody>
                    <a:bodyPr/>
                    <a:lstStyle/>
                    <a:p>
                      <a:pPr algn="ctr"/>
                      <a:r>
                        <a:rPr lang="en-US" sz="1800" dirty="0" smtClean="0">
                          <a:solidFill>
                            <a:schemeClr val="tx1"/>
                          </a:solidFill>
                          <a:latin typeface="Calibri" panose="020F0502020204030204" pitchFamily="34" charset="0"/>
                        </a:rPr>
                        <a:t>TID</a:t>
                      </a:r>
                      <a:endParaRPr lang="en-US" sz="1800" dirty="0">
                        <a:solidFill>
                          <a:schemeClr val="tx1"/>
                        </a:solidFill>
                        <a:latin typeface="Calibri" panose="020F0502020204030204" pitchFamily="34" charset="0"/>
                      </a:endParaRPr>
                    </a:p>
                  </a:txBody>
                  <a:tcPr marL="121920" marR="121920"/>
                </a:tc>
                <a:tc>
                  <a:txBody>
                    <a:bodyPr/>
                    <a:lstStyle/>
                    <a:p>
                      <a:pPr algn="ctr"/>
                      <a:r>
                        <a:rPr lang="en-US" sz="1800" dirty="0" smtClean="0">
                          <a:solidFill>
                            <a:schemeClr val="tx1"/>
                          </a:solidFill>
                          <a:latin typeface="Calibri" panose="020F0502020204030204" pitchFamily="34" charset="0"/>
                        </a:rPr>
                        <a:t>Items</a:t>
                      </a:r>
                      <a:endParaRPr lang="en-US" sz="1800" dirty="0">
                        <a:solidFill>
                          <a:schemeClr val="tx1"/>
                        </a:solidFill>
                        <a:latin typeface="Calibri" panose="020F0502020204030204" pitchFamily="34" charset="0"/>
                      </a:endParaRPr>
                    </a:p>
                  </a:txBody>
                  <a:tcPr marL="121920" marR="121920"/>
                </a:tc>
              </a:tr>
              <a:tr h="320040">
                <a:tc>
                  <a:txBody>
                    <a:bodyPr/>
                    <a:lstStyle/>
                    <a:p>
                      <a:pPr algn="ctr"/>
                      <a:r>
                        <a:rPr lang="en-US" sz="1800" dirty="0" smtClean="0">
                          <a:latin typeface="Calibri" panose="020F0502020204030204" pitchFamily="34" charset="0"/>
                        </a:rPr>
                        <a:t>1</a:t>
                      </a:r>
                      <a:endParaRPr lang="en-US" sz="1800" dirty="0">
                        <a:latin typeface="Calibri" panose="020F0502020204030204" pitchFamily="34" charset="0"/>
                      </a:endParaRPr>
                    </a:p>
                  </a:txBody>
                  <a:tcPr marL="121920" marR="121920"/>
                </a:tc>
                <a:tc>
                  <a:txBody>
                    <a:bodyPr/>
                    <a:lstStyle/>
                    <a:p>
                      <a:pPr algn="ctr"/>
                      <a:r>
                        <a:rPr lang="en-US" sz="1800" dirty="0" err="1" smtClean="0">
                          <a:latin typeface="Calibri" panose="020F0502020204030204" pitchFamily="34" charset="0"/>
                        </a:rPr>
                        <a:t>acdef</a:t>
                      </a:r>
                      <a:endParaRPr lang="en-US" sz="1800" dirty="0">
                        <a:latin typeface="Calibri" panose="020F0502020204030204" pitchFamily="34" charset="0"/>
                      </a:endParaRPr>
                    </a:p>
                  </a:txBody>
                  <a:tcPr marL="121920" marR="121920"/>
                </a:tc>
              </a:tr>
              <a:tr h="259080">
                <a:tc>
                  <a:txBody>
                    <a:bodyPr/>
                    <a:lstStyle/>
                    <a:p>
                      <a:pPr algn="ctr"/>
                      <a:r>
                        <a:rPr lang="en-US" sz="1800" dirty="0" smtClean="0">
                          <a:latin typeface="Calibri" panose="020F0502020204030204" pitchFamily="34" charset="0"/>
                        </a:rPr>
                        <a:t>2</a:t>
                      </a:r>
                      <a:endParaRPr lang="en-US" sz="1800" dirty="0">
                        <a:latin typeface="Calibri" panose="020F0502020204030204" pitchFamily="34" charset="0"/>
                      </a:endParaRPr>
                    </a:p>
                  </a:txBody>
                  <a:tcPr marL="121920" marR="121920"/>
                </a:tc>
                <a:tc>
                  <a:txBody>
                    <a:bodyPr/>
                    <a:lstStyle/>
                    <a:p>
                      <a:pPr algn="ctr"/>
                      <a:r>
                        <a:rPr lang="en-US" sz="1800" dirty="0" err="1" smtClean="0">
                          <a:latin typeface="Calibri" panose="020F0502020204030204" pitchFamily="34" charset="0"/>
                        </a:rPr>
                        <a:t>abe</a:t>
                      </a:r>
                      <a:endParaRPr lang="en-US" sz="1800" dirty="0">
                        <a:latin typeface="Calibri" panose="020F0502020204030204" pitchFamily="34" charset="0"/>
                      </a:endParaRPr>
                    </a:p>
                  </a:txBody>
                  <a:tcPr marL="121920" marR="121920"/>
                </a:tc>
              </a:tr>
              <a:tr h="333345">
                <a:tc>
                  <a:txBody>
                    <a:bodyPr/>
                    <a:lstStyle/>
                    <a:p>
                      <a:pPr algn="ctr"/>
                      <a:r>
                        <a:rPr lang="en-US" sz="1800" dirty="0" smtClean="0">
                          <a:latin typeface="Calibri" panose="020F0502020204030204" pitchFamily="34" charset="0"/>
                        </a:rPr>
                        <a:t>3</a:t>
                      </a:r>
                      <a:endParaRPr lang="en-US" sz="1800" dirty="0">
                        <a:latin typeface="Calibri" panose="020F0502020204030204" pitchFamily="34" charset="0"/>
                      </a:endParaRPr>
                    </a:p>
                  </a:txBody>
                  <a:tcPr marL="121920" marR="121920"/>
                </a:tc>
                <a:tc>
                  <a:txBody>
                    <a:bodyPr/>
                    <a:lstStyle/>
                    <a:p>
                      <a:pPr algn="ctr"/>
                      <a:r>
                        <a:rPr lang="en-US" sz="1800" dirty="0" err="1" smtClean="0">
                          <a:latin typeface="Calibri" panose="020F0502020204030204" pitchFamily="34" charset="0"/>
                        </a:rPr>
                        <a:t>cefg</a:t>
                      </a:r>
                      <a:endParaRPr lang="en-US" sz="1800" dirty="0">
                        <a:latin typeface="Calibri" panose="020F0502020204030204" pitchFamily="34" charset="0"/>
                      </a:endParaRPr>
                    </a:p>
                  </a:txBody>
                  <a:tcPr marL="121920" marR="121920"/>
                </a:tc>
              </a:tr>
              <a:tr h="333345">
                <a:tc>
                  <a:txBody>
                    <a:bodyPr/>
                    <a:lstStyle/>
                    <a:p>
                      <a:pPr algn="ctr"/>
                      <a:r>
                        <a:rPr lang="en-US" sz="1800" dirty="0" smtClean="0">
                          <a:latin typeface="Calibri" panose="020F0502020204030204" pitchFamily="34" charset="0"/>
                        </a:rPr>
                        <a:t>4</a:t>
                      </a:r>
                      <a:endParaRPr lang="en-US" sz="1800" dirty="0">
                        <a:latin typeface="Calibri" panose="020F0502020204030204" pitchFamily="34" charset="0"/>
                      </a:endParaRPr>
                    </a:p>
                  </a:txBody>
                  <a:tcPr marL="121920" marR="121920"/>
                </a:tc>
                <a:tc>
                  <a:txBody>
                    <a:bodyPr/>
                    <a:lstStyle/>
                    <a:p>
                      <a:pPr algn="ctr"/>
                      <a:r>
                        <a:rPr lang="en-US" sz="1800" dirty="0" err="1" smtClean="0">
                          <a:latin typeface="Calibri" panose="020F0502020204030204" pitchFamily="34" charset="0"/>
                        </a:rPr>
                        <a:t>acdf</a:t>
                      </a:r>
                      <a:endParaRPr lang="en-US" sz="1800" dirty="0">
                        <a:latin typeface="Calibri" panose="020F0502020204030204" pitchFamily="34" charset="0"/>
                      </a:endParaRPr>
                    </a:p>
                  </a:txBody>
                  <a:tcPr marL="121920" marR="121920"/>
                </a:tc>
              </a:tr>
            </a:tbl>
          </a:graphicData>
        </a:graphic>
      </p:graphicFrame>
      <p:sp>
        <p:nvSpPr>
          <p:cNvPr id="32793" name="TextBox 3"/>
          <p:cNvSpPr txBox="1">
            <a:spLocks noChangeArrowheads="1"/>
          </p:cNvSpPr>
          <p:nvPr/>
        </p:nvSpPr>
        <p:spPr bwMode="auto">
          <a:xfrm>
            <a:off x="9571544" y="3165531"/>
            <a:ext cx="1827657" cy="338138"/>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algn="ctr" defTabSz="457178" eaLnBrk="1" hangingPunct="1">
              <a:spcBef>
                <a:spcPct val="0"/>
              </a:spcBef>
              <a:buClrTx/>
              <a:buSzTx/>
              <a:buFontTx/>
              <a:buNone/>
            </a:pPr>
            <a:r>
              <a:rPr lang="en-US" altLang="en-US" sz="1600" dirty="0">
                <a:solidFill>
                  <a:srgbClr val="000000"/>
                </a:solidFill>
              </a:rPr>
              <a:t>Let </a:t>
            </a:r>
            <a:r>
              <a:rPr lang="en-US" altLang="en-US" sz="1600" dirty="0" err="1">
                <a:solidFill>
                  <a:srgbClr val="000000"/>
                </a:solidFill>
              </a:rPr>
              <a:t>minsupport</a:t>
            </a:r>
            <a:r>
              <a:rPr lang="en-US" altLang="en-US" sz="1600" dirty="0">
                <a:solidFill>
                  <a:srgbClr val="000000"/>
                </a:solidFill>
              </a:rPr>
              <a:t> = 2</a:t>
            </a:r>
          </a:p>
        </p:txBody>
      </p:sp>
      <p:sp>
        <p:nvSpPr>
          <p:cNvPr id="32794" name="TextBox 5"/>
          <p:cNvSpPr txBox="1">
            <a:spLocks noChangeArrowheads="1"/>
          </p:cNvSpPr>
          <p:nvPr/>
        </p:nvSpPr>
        <p:spPr bwMode="auto">
          <a:xfrm>
            <a:off x="9307667" y="3525839"/>
            <a:ext cx="2429146" cy="36988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defTabSz="457178" eaLnBrk="1" hangingPunct="1">
              <a:spcBef>
                <a:spcPct val="0"/>
              </a:spcBef>
              <a:buClrTx/>
              <a:buSzTx/>
              <a:buFontTx/>
              <a:buNone/>
            </a:pPr>
            <a:r>
              <a:rPr lang="en-US" altLang="en-US" sz="1800">
                <a:solidFill>
                  <a:srgbClr val="000000"/>
                </a:solidFill>
              </a:rPr>
              <a:t>a:3, c:3, d:2, e:3, f:3</a:t>
            </a:r>
          </a:p>
        </p:txBody>
      </p:sp>
      <p:sp>
        <p:nvSpPr>
          <p:cNvPr id="32795" name="TextBox 10"/>
          <p:cNvSpPr txBox="1">
            <a:spLocks noChangeArrowheads="1"/>
          </p:cNvSpPr>
          <p:nvPr/>
        </p:nvSpPr>
        <p:spPr bwMode="auto">
          <a:xfrm>
            <a:off x="9621711" y="3971925"/>
            <a:ext cx="1736419" cy="3698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defTabSz="457178" eaLnBrk="1" hangingPunct="1">
              <a:spcBef>
                <a:spcPct val="0"/>
              </a:spcBef>
              <a:buClrTx/>
              <a:buSzTx/>
              <a:buFontTx/>
              <a:buNone/>
            </a:pPr>
            <a:r>
              <a:rPr lang="en-US" altLang="en-US" sz="1800" dirty="0">
                <a:solidFill>
                  <a:srgbClr val="000000"/>
                </a:solidFill>
              </a:rPr>
              <a:t>F-List: a-c-e-f-d</a:t>
            </a:r>
          </a:p>
        </p:txBody>
      </p:sp>
      <p:grpSp>
        <p:nvGrpSpPr>
          <p:cNvPr id="18" name="Group 5"/>
          <p:cNvGrpSpPr>
            <a:grpSpLocks/>
          </p:cNvGrpSpPr>
          <p:nvPr/>
        </p:nvGrpSpPr>
        <p:grpSpPr bwMode="auto">
          <a:xfrm>
            <a:off x="227716" y="1267618"/>
            <a:ext cx="2584450" cy="3632200"/>
            <a:chOff x="0" y="1833"/>
            <a:chExt cx="1221" cy="2288"/>
          </a:xfrm>
        </p:grpSpPr>
        <p:grpSp>
          <p:nvGrpSpPr>
            <p:cNvPr id="19" name="Group 6"/>
            <p:cNvGrpSpPr>
              <a:grpSpLocks/>
            </p:cNvGrpSpPr>
            <p:nvPr/>
          </p:nvGrpSpPr>
          <p:grpSpPr bwMode="auto">
            <a:xfrm>
              <a:off x="240" y="1833"/>
              <a:ext cx="334" cy="1244"/>
              <a:chOff x="144" y="1833"/>
              <a:chExt cx="334" cy="1244"/>
            </a:xfrm>
          </p:grpSpPr>
          <p:sp>
            <p:nvSpPr>
              <p:cNvPr id="29" name="Text Box 7"/>
              <p:cNvSpPr txBox="1">
                <a:spLocks noChangeArrowheads="1"/>
              </p:cNvSpPr>
              <p:nvPr/>
            </p:nvSpPr>
            <p:spPr bwMode="auto">
              <a:xfrm>
                <a:off x="149" y="2504"/>
                <a:ext cx="32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defTabSz="457178">
                  <a:spcBef>
                    <a:spcPct val="0"/>
                  </a:spcBef>
                  <a:buClrTx/>
                  <a:buSzTx/>
                  <a:buFontTx/>
                  <a:buNone/>
                </a:pPr>
                <a:r>
                  <a:rPr lang="en-US" altLang="en-US" sz="2000" i="1" dirty="0" smtClean="0">
                    <a:solidFill>
                      <a:srgbClr val="000000"/>
                    </a:solidFill>
                    <a:latin typeface="Times New Roman" pitchFamily="18" charset="0"/>
                  </a:rPr>
                  <a:t>a</a:t>
                </a:r>
                <a:r>
                  <a:rPr lang="en-US" altLang="en-US" sz="2000" i="1" baseline="-25000" dirty="0" smtClean="0">
                    <a:solidFill>
                      <a:srgbClr val="000000"/>
                    </a:solidFill>
                    <a:latin typeface="Times New Roman" pitchFamily="18" charset="0"/>
                  </a:rPr>
                  <a:t>2</a:t>
                </a:r>
                <a:r>
                  <a:rPr lang="en-US" altLang="en-US" sz="2000" i="1" dirty="0" smtClean="0">
                    <a:solidFill>
                      <a:srgbClr val="000000"/>
                    </a:solidFill>
                    <a:latin typeface="Times New Roman" pitchFamily="18" charset="0"/>
                  </a:rPr>
                  <a:t>:n</a:t>
                </a:r>
                <a:r>
                  <a:rPr lang="en-US" altLang="en-US" sz="2000" i="1" baseline="-25000" dirty="0">
                    <a:solidFill>
                      <a:srgbClr val="000000"/>
                    </a:solidFill>
                    <a:latin typeface="Times New Roman" pitchFamily="18" charset="0"/>
                  </a:rPr>
                  <a:t>1</a:t>
                </a:r>
              </a:p>
            </p:txBody>
          </p:sp>
          <p:sp>
            <p:nvSpPr>
              <p:cNvPr id="30" name="Text Box 8"/>
              <p:cNvSpPr txBox="1">
                <a:spLocks noChangeArrowheads="1"/>
              </p:cNvSpPr>
              <p:nvPr/>
            </p:nvSpPr>
            <p:spPr bwMode="auto">
              <a:xfrm>
                <a:off x="144" y="2825"/>
                <a:ext cx="32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defTabSz="457178">
                  <a:spcBef>
                    <a:spcPct val="0"/>
                  </a:spcBef>
                  <a:buClrTx/>
                  <a:buSzTx/>
                  <a:buFontTx/>
                  <a:buNone/>
                </a:pPr>
                <a:r>
                  <a:rPr lang="en-US" altLang="en-US" sz="2000" i="1" dirty="0" smtClean="0">
                    <a:solidFill>
                      <a:srgbClr val="000000"/>
                    </a:solidFill>
                    <a:latin typeface="Times New Roman" pitchFamily="18" charset="0"/>
                  </a:rPr>
                  <a:t>a</a:t>
                </a:r>
                <a:r>
                  <a:rPr lang="en-US" altLang="en-US" sz="2000" i="1" baseline="-25000" dirty="0" smtClean="0">
                    <a:solidFill>
                      <a:srgbClr val="000000"/>
                    </a:solidFill>
                    <a:latin typeface="Times New Roman" pitchFamily="18" charset="0"/>
                  </a:rPr>
                  <a:t>3</a:t>
                </a:r>
                <a:r>
                  <a:rPr lang="en-US" altLang="en-US" sz="2000" i="1" dirty="0" smtClean="0">
                    <a:solidFill>
                      <a:srgbClr val="000000"/>
                    </a:solidFill>
                    <a:latin typeface="Times New Roman" pitchFamily="18" charset="0"/>
                  </a:rPr>
                  <a:t>:n</a:t>
                </a:r>
                <a:r>
                  <a:rPr lang="en-US" altLang="en-US" sz="2000" i="1" baseline="-25000" dirty="0" smtClean="0">
                    <a:solidFill>
                      <a:srgbClr val="000000"/>
                    </a:solidFill>
                    <a:latin typeface="Times New Roman" pitchFamily="18" charset="0"/>
                  </a:rPr>
                  <a:t>1</a:t>
                </a:r>
                <a:endParaRPr lang="en-US" altLang="en-US" sz="2000" i="1" baseline="-25000" dirty="0">
                  <a:solidFill>
                    <a:srgbClr val="000000"/>
                  </a:solidFill>
                  <a:latin typeface="Times New Roman" pitchFamily="18" charset="0"/>
                </a:endParaRPr>
              </a:p>
            </p:txBody>
          </p:sp>
          <p:sp>
            <p:nvSpPr>
              <p:cNvPr id="31" name="Text Box 9"/>
              <p:cNvSpPr txBox="1">
                <a:spLocks noChangeArrowheads="1"/>
              </p:cNvSpPr>
              <p:nvPr/>
            </p:nvSpPr>
            <p:spPr bwMode="auto">
              <a:xfrm>
                <a:off x="144" y="2191"/>
                <a:ext cx="32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defTabSz="457178">
                  <a:spcBef>
                    <a:spcPct val="0"/>
                  </a:spcBef>
                  <a:buClrTx/>
                  <a:buSzTx/>
                  <a:buFontTx/>
                  <a:buNone/>
                </a:pPr>
                <a:r>
                  <a:rPr lang="en-US" altLang="en-US" sz="2000" i="1" dirty="0">
                    <a:solidFill>
                      <a:srgbClr val="000000"/>
                    </a:solidFill>
                    <a:latin typeface="Times New Roman" pitchFamily="18" charset="0"/>
                  </a:rPr>
                  <a:t>a</a:t>
                </a:r>
                <a:r>
                  <a:rPr lang="en-US" altLang="en-US" sz="2000" i="1" baseline="-25000" dirty="0">
                    <a:solidFill>
                      <a:srgbClr val="000000"/>
                    </a:solidFill>
                    <a:latin typeface="Times New Roman" pitchFamily="18" charset="0"/>
                  </a:rPr>
                  <a:t>1</a:t>
                </a:r>
                <a:r>
                  <a:rPr lang="en-US" altLang="en-US" sz="2000" i="1" dirty="0">
                    <a:solidFill>
                      <a:srgbClr val="000000"/>
                    </a:solidFill>
                    <a:latin typeface="Times New Roman" pitchFamily="18" charset="0"/>
                  </a:rPr>
                  <a:t>:n</a:t>
                </a:r>
                <a:r>
                  <a:rPr lang="en-US" altLang="en-US" sz="2000" i="1" baseline="-25000" dirty="0">
                    <a:solidFill>
                      <a:srgbClr val="000000"/>
                    </a:solidFill>
                    <a:latin typeface="Times New Roman" pitchFamily="18" charset="0"/>
                  </a:rPr>
                  <a:t>1</a:t>
                </a:r>
              </a:p>
            </p:txBody>
          </p:sp>
          <p:grpSp>
            <p:nvGrpSpPr>
              <p:cNvPr id="32" name="Group 10"/>
              <p:cNvGrpSpPr>
                <a:grpSpLocks/>
              </p:cNvGrpSpPr>
              <p:nvPr/>
            </p:nvGrpSpPr>
            <p:grpSpPr bwMode="auto">
              <a:xfrm>
                <a:off x="206" y="1833"/>
                <a:ext cx="204" cy="991"/>
                <a:chOff x="2366" y="2466"/>
                <a:chExt cx="219" cy="1037"/>
              </a:xfrm>
            </p:grpSpPr>
            <p:sp>
              <p:nvSpPr>
                <p:cNvPr id="33" name="Text Box 11"/>
                <p:cNvSpPr txBox="1">
                  <a:spLocks noChangeArrowheads="1"/>
                </p:cNvSpPr>
                <p:nvPr/>
              </p:nvSpPr>
              <p:spPr bwMode="auto">
                <a:xfrm>
                  <a:off x="2366" y="2466"/>
                  <a:ext cx="219"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defTabSz="457178">
                    <a:spcBef>
                      <a:spcPct val="0"/>
                    </a:spcBef>
                    <a:buClrTx/>
                    <a:buSzTx/>
                    <a:buFontTx/>
                    <a:buNone/>
                  </a:pPr>
                  <a:r>
                    <a:rPr lang="en-US" altLang="en-US" sz="2000" dirty="0">
                      <a:solidFill>
                        <a:srgbClr val="000000"/>
                      </a:solidFill>
                      <a:latin typeface="Times New Roman" pitchFamily="18" charset="0"/>
                    </a:rPr>
                    <a:t>{}</a:t>
                  </a:r>
                </a:p>
              </p:txBody>
            </p:sp>
            <p:cxnSp>
              <p:nvCxnSpPr>
                <p:cNvPr id="34" name="AutoShape 12"/>
                <p:cNvCxnSpPr>
                  <a:cxnSpLocks noChangeShapeType="1"/>
                  <a:stCxn id="33" idx="2"/>
                  <a:endCxn id="31" idx="0"/>
                </p:cNvCxnSpPr>
                <p:nvPr/>
              </p:nvCxnSpPr>
              <p:spPr bwMode="auto">
                <a:xfrm>
                  <a:off x="2475" y="2730"/>
                  <a:ext cx="1" cy="111"/>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35" name="AutoShape 13"/>
                <p:cNvCxnSpPr>
                  <a:cxnSpLocks noChangeShapeType="1"/>
                  <a:stCxn id="31" idx="2"/>
                  <a:endCxn id="29" idx="0"/>
                </p:cNvCxnSpPr>
                <p:nvPr/>
              </p:nvCxnSpPr>
              <p:spPr bwMode="auto">
                <a:xfrm>
                  <a:off x="2476" y="3103"/>
                  <a:ext cx="5" cy="64"/>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36" name="AutoShape 14"/>
                <p:cNvCxnSpPr>
                  <a:cxnSpLocks noChangeShapeType="1"/>
                  <a:stCxn id="29" idx="2"/>
                  <a:endCxn id="30" idx="0"/>
                </p:cNvCxnSpPr>
                <p:nvPr/>
              </p:nvCxnSpPr>
              <p:spPr bwMode="auto">
                <a:xfrm flipH="1">
                  <a:off x="2476" y="3431"/>
                  <a:ext cx="5" cy="72"/>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grpSp>
        <p:grpSp>
          <p:nvGrpSpPr>
            <p:cNvPr id="20" name="Group 15"/>
            <p:cNvGrpSpPr>
              <a:grpSpLocks/>
            </p:cNvGrpSpPr>
            <p:nvPr/>
          </p:nvGrpSpPr>
          <p:grpSpPr bwMode="auto">
            <a:xfrm>
              <a:off x="0" y="3120"/>
              <a:ext cx="1221" cy="1001"/>
              <a:chOff x="0" y="3120"/>
              <a:chExt cx="1221" cy="1001"/>
            </a:xfrm>
          </p:grpSpPr>
          <p:sp>
            <p:nvSpPr>
              <p:cNvPr id="21" name="Line 16"/>
              <p:cNvSpPr>
                <a:spLocks noChangeShapeType="1"/>
              </p:cNvSpPr>
              <p:nvPr/>
            </p:nvSpPr>
            <p:spPr bwMode="auto">
              <a:xfrm flipH="1">
                <a:off x="144" y="3120"/>
                <a:ext cx="240" cy="288"/>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457178"/>
                <a:endParaRPr lang="en-US">
                  <a:solidFill>
                    <a:srgbClr val="000000"/>
                  </a:solidFill>
                </a:endParaRPr>
              </a:p>
            </p:txBody>
          </p:sp>
          <p:sp>
            <p:nvSpPr>
              <p:cNvPr id="22" name="Line 17"/>
              <p:cNvSpPr>
                <a:spLocks noChangeShapeType="1"/>
              </p:cNvSpPr>
              <p:nvPr/>
            </p:nvSpPr>
            <p:spPr bwMode="auto">
              <a:xfrm>
                <a:off x="432" y="3120"/>
                <a:ext cx="240" cy="288"/>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457178"/>
                <a:endParaRPr lang="en-US">
                  <a:solidFill>
                    <a:srgbClr val="000000"/>
                  </a:solidFill>
                </a:endParaRPr>
              </a:p>
            </p:txBody>
          </p:sp>
          <p:sp>
            <p:nvSpPr>
              <p:cNvPr id="23" name="Text Box 18"/>
              <p:cNvSpPr txBox="1">
                <a:spLocks noChangeArrowheads="1"/>
              </p:cNvSpPr>
              <p:nvPr/>
            </p:nvSpPr>
            <p:spPr bwMode="auto">
              <a:xfrm>
                <a:off x="0" y="3424"/>
                <a:ext cx="35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defTabSz="457178" eaLnBrk="1" hangingPunct="1">
                  <a:spcBef>
                    <a:spcPct val="0"/>
                  </a:spcBef>
                  <a:buClrTx/>
                  <a:buSzTx/>
                  <a:buFontTx/>
                  <a:buNone/>
                </a:pPr>
                <a:r>
                  <a:rPr lang="en-US" altLang="en-US" sz="1800" i="1">
                    <a:solidFill>
                      <a:srgbClr val="000000"/>
                    </a:solidFill>
                    <a:latin typeface="Tahoma" pitchFamily="34" charset="0"/>
                  </a:rPr>
                  <a:t>b</a:t>
                </a:r>
                <a:r>
                  <a:rPr lang="en-US" altLang="en-US" sz="1800" i="1" baseline="-25000">
                    <a:solidFill>
                      <a:srgbClr val="000000"/>
                    </a:solidFill>
                    <a:latin typeface="Tahoma" pitchFamily="34" charset="0"/>
                  </a:rPr>
                  <a:t>1</a:t>
                </a:r>
                <a:r>
                  <a:rPr lang="en-US" altLang="en-US" sz="1800" i="1">
                    <a:solidFill>
                      <a:srgbClr val="000000"/>
                    </a:solidFill>
                    <a:latin typeface="Tahoma" pitchFamily="34" charset="0"/>
                  </a:rPr>
                  <a:t>:m</a:t>
                </a:r>
                <a:r>
                  <a:rPr lang="en-US" altLang="en-US" sz="1800" i="1" baseline="-25000">
                    <a:solidFill>
                      <a:srgbClr val="000000"/>
                    </a:solidFill>
                    <a:latin typeface="Tahoma" pitchFamily="34" charset="0"/>
                  </a:rPr>
                  <a:t>1</a:t>
                </a:r>
              </a:p>
            </p:txBody>
          </p:sp>
          <p:sp>
            <p:nvSpPr>
              <p:cNvPr id="24" name="Text Box 19"/>
              <p:cNvSpPr txBox="1">
                <a:spLocks noChangeArrowheads="1"/>
              </p:cNvSpPr>
              <p:nvPr/>
            </p:nvSpPr>
            <p:spPr bwMode="auto">
              <a:xfrm>
                <a:off x="662" y="3380"/>
                <a:ext cx="30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defTabSz="457178" eaLnBrk="1" hangingPunct="1">
                  <a:spcBef>
                    <a:spcPct val="0"/>
                  </a:spcBef>
                  <a:buClrTx/>
                  <a:buSzTx/>
                  <a:buFontTx/>
                  <a:buNone/>
                </a:pPr>
                <a:r>
                  <a:rPr lang="en-US" altLang="en-US" sz="1800" i="1">
                    <a:solidFill>
                      <a:srgbClr val="000000"/>
                    </a:solidFill>
                    <a:latin typeface="Tahoma" pitchFamily="34" charset="0"/>
                  </a:rPr>
                  <a:t>c</a:t>
                </a:r>
                <a:r>
                  <a:rPr lang="en-US" altLang="en-US" sz="1800" i="1" baseline="-25000">
                    <a:solidFill>
                      <a:srgbClr val="000000"/>
                    </a:solidFill>
                    <a:latin typeface="Tahoma" pitchFamily="34" charset="0"/>
                  </a:rPr>
                  <a:t>1</a:t>
                </a:r>
                <a:r>
                  <a:rPr lang="en-US" altLang="en-US" sz="1800" i="1">
                    <a:solidFill>
                      <a:srgbClr val="000000"/>
                    </a:solidFill>
                    <a:latin typeface="Tahoma" pitchFamily="34" charset="0"/>
                  </a:rPr>
                  <a:t>:k</a:t>
                </a:r>
                <a:r>
                  <a:rPr lang="en-US" altLang="en-US" sz="1800" i="1" baseline="-25000">
                    <a:solidFill>
                      <a:srgbClr val="000000"/>
                    </a:solidFill>
                    <a:latin typeface="Tahoma" pitchFamily="34" charset="0"/>
                  </a:rPr>
                  <a:t>1</a:t>
                </a:r>
              </a:p>
            </p:txBody>
          </p:sp>
          <p:sp>
            <p:nvSpPr>
              <p:cNvPr id="25" name="Line 20"/>
              <p:cNvSpPr>
                <a:spLocks noChangeShapeType="1"/>
              </p:cNvSpPr>
              <p:nvPr/>
            </p:nvSpPr>
            <p:spPr bwMode="auto">
              <a:xfrm flipH="1">
                <a:off x="528" y="3648"/>
                <a:ext cx="240" cy="19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457178"/>
                <a:endParaRPr lang="en-US">
                  <a:solidFill>
                    <a:srgbClr val="000000"/>
                  </a:solidFill>
                </a:endParaRPr>
              </a:p>
            </p:txBody>
          </p:sp>
          <p:sp>
            <p:nvSpPr>
              <p:cNvPr id="26" name="Line 21"/>
              <p:cNvSpPr>
                <a:spLocks noChangeShapeType="1"/>
              </p:cNvSpPr>
              <p:nvPr/>
            </p:nvSpPr>
            <p:spPr bwMode="auto">
              <a:xfrm>
                <a:off x="864" y="3648"/>
                <a:ext cx="144" cy="19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457178"/>
                <a:endParaRPr lang="en-US">
                  <a:solidFill>
                    <a:srgbClr val="000000"/>
                  </a:solidFill>
                </a:endParaRPr>
              </a:p>
            </p:txBody>
          </p:sp>
          <p:sp>
            <p:nvSpPr>
              <p:cNvPr id="27" name="Rectangle 22"/>
              <p:cNvSpPr>
                <a:spLocks noChangeArrowheads="1"/>
              </p:cNvSpPr>
              <p:nvPr/>
            </p:nvSpPr>
            <p:spPr bwMode="auto">
              <a:xfrm>
                <a:off x="288" y="3888"/>
                <a:ext cx="30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defTabSz="457178" eaLnBrk="1" hangingPunct="1">
                  <a:spcBef>
                    <a:spcPct val="0"/>
                  </a:spcBef>
                  <a:buClrTx/>
                  <a:buSzTx/>
                  <a:buFontTx/>
                  <a:buNone/>
                </a:pPr>
                <a:r>
                  <a:rPr lang="en-US" altLang="en-US" sz="1800" i="1">
                    <a:solidFill>
                      <a:srgbClr val="000000"/>
                    </a:solidFill>
                    <a:latin typeface="Tahoma" pitchFamily="34" charset="0"/>
                  </a:rPr>
                  <a:t>c</a:t>
                </a:r>
                <a:r>
                  <a:rPr lang="en-US" altLang="en-US" sz="1800" i="1" baseline="-25000">
                    <a:solidFill>
                      <a:srgbClr val="000000"/>
                    </a:solidFill>
                    <a:latin typeface="Tahoma" pitchFamily="34" charset="0"/>
                  </a:rPr>
                  <a:t>2</a:t>
                </a:r>
                <a:r>
                  <a:rPr lang="en-US" altLang="en-US" sz="1800" i="1">
                    <a:solidFill>
                      <a:srgbClr val="000000"/>
                    </a:solidFill>
                    <a:latin typeface="Tahoma" pitchFamily="34" charset="0"/>
                  </a:rPr>
                  <a:t>:k</a:t>
                </a:r>
                <a:r>
                  <a:rPr lang="en-US" altLang="en-US" sz="1800" i="1" baseline="-25000">
                    <a:solidFill>
                      <a:srgbClr val="000000"/>
                    </a:solidFill>
                    <a:latin typeface="Tahoma" pitchFamily="34" charset="0"/>
                  </a:rPr>
                  <a:t>2</a:t>
                </a:r>
              </a:p>
            </p:txBody>
          </p:sp>
          <p:sp>
            <p:nvSpPr>
              <p:cNvPr id="28" name="Rectangle 23"/>
              <p:cNvSpPr>
                <a:spLocks noChangeArrowheads="1"/>
              </p:cNvSpPr>
              <p:nvPr/>
            </p:nvSpPr>
            <p:spPr bwMode="auto">
              <a:xfrm>
                <a:off x="912" y="3888"/>
                <a:ext cx="30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defTabSz="457178" eaLnBrk="1" hangingPunct="1">
                  <a:spcBef>
                    <a:spcPct val="0"/>
                  </a:spcBef>
                  <a:buClrTx/>
                  <a:buSzTx/>
                  <a:buFontTx/>
                  <a:buNone/>
                </a:pPr>
                <a:r>
                  <a:rPr lang="en-US" altLang="en-US" sz="1800" i="1">
                    <a:solidFill>
                      <a:srgbClr val="000000"/>
                    </a:solidFill>
                    <a:latin typeface="Tahoma" pitchFamily="34" charset="0"/>
                  </a:rPr>
                  <a:t>c</a:t>
                </a:r>
                <a:r>
                  <a:rPr lang="en-US" altLang="en-US" sz="1800" i="1" baseline="-25000">
                    <a:solidFill>
                      <a:srgbClr val="000000"/>
                    </a:solidFill>
                    <a:latin typeface="Tahoma" pitchFamily="34" charset="0"/>
                  </a:rPr>
                  <a:t>3</a:t>
                </a:r>
                <a:r>
                  <a:rPr lang="en-US" altLang="en-US" sz="1800" i="1">
                    <a:solidFill>
                      <a:srgbClr val="000000"/>
                    </a:solidFill>
                    <a:latin typeface="Tahoma" pitchFamily="34" charset="0"/>
                  </a:rPr>
                  <a:t>:k</a:t>
                </a:r>
                <a:r>
                  <a:rPr lang="en-US" altLang="en-US" sz="1800" i="1" baseline="-25000">
                    <a:solidFill>
                      <a:srgbClr val="000000"/>
                    </a:solidFill>
                    <a:latin typeface="Tahoma" pitchFamily="34" charset="0"/>
                  </a:rPr>
                  <a:t>3</a:t>
                </a:r>
              </a:p>
            </p:txBody>
          </p:sp>
        </p:grpSp>
      </p:grpSp>
    </p:spTree>
    <p:extLst>
      <p:ext uri="{BB962C8B-B14F-4D97-AF65-F5344CB8AC3E}">
        <p14:creationId xmlns:p14="http://schemas.microsoft.com/office/powerpoint/2010/main" val="25723800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7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77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77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2771">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79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79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79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2771">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2771">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2771">
                                            <p:txEl>
                                              <p:pRg st="7" end="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277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93" grpId="0" animBg="1"/>
      <p:bldP spid="32794" grpId="0" animBg="1"/>
      <p:bldP spid="3279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985" y="221676"/>
            <a:ext cx="4419975" cy="738909"/>
          </a:xfrm>
        </p:spPr>
        <p:txBody>
          <a:bodyPr/>
          <a:lstStyle/>
          <a:p>
            <a:r>
              <a:rPr lang="en-US" dirty="0" smtClean="0"/>
              <a:t>Summarizing</a:t>
            </a:r>
            <a:endParaRPr lang="en-US" dirty="0"/>
          </a:p>
        </p:txBody>
      </p:sp>
      <p:pic>
        <p:nvPicPr>
          <p:cNvPr id="4" name="Picture 3"/>
          <p:cNvPicPr>
            <a:picLocks noChangeAspect="1"/>
          </p:cNvPicPr>
          <p:nvPr/>
        </p:nvPicPr>
        <p:blipFill>
          <a:blip r:embed="rId2"/>
          <a:stretch>
            <a:fillRect/>
          </a:stretch>
        </p:blipFill>
        <p:spPr>
          <a:xfrm>
            <a:off x="4981015" y="0"/>
            <a:ext cx="7210985" cy="6858000"/>
          </a:xfrm>
          <a:prstGeom prst="rect">
            <a:avLst/>
          </a:prstGeom>
        </p:spPr>
      </p:pic>
    </p:spTree>
    <p:extLst>
      <p:ext uri="{BB962C8B-B14F-4D97-AF65-F5344CB8AC3E}">
        <p14:creationId xmlns:p14="http://schemas.microsoft.com/office/powerpoint/2010/main" val="39618208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MaxMiner</a:t>
            </a:r>
            <a:r>
              <a:rPr lang="en-US" dirty="0" smtClean="0"/>
              <a:t>  </a:t>
            </a:r>
            <a:endParaRPr lang="en-US" dirty="0"/>
          </a:p>
        </p:txBody>
      </p:sp>
      <p:pic>
        <p:nvPicPr>
          <p:cNvPr id="4" name="Picture 3"/>
          <p:cNvPicPr>
            <a:picLocks noChangeAspect="1"/>
          </p:cNvPicPr>
          <p:nvPr/>
        </p:nvPicPr>
        <p:blipFill>
          <a:blip r:embed="rId2"/>
          <a:stretch>
            <a:fillRect/>
          </a:stretch>
        </p:blipFill>
        <p:spPr>
          <a:xfrm>
            <a:off x="1432923" y="1022480"/>
            <a:ext cx="9429025" cy="5835519"/>
          </a:xfrm>
          <a:prstGeom prst="rect">
            <a:avLst/>
          </a:prstGeom>
        </p:spPr>
      </p:pic>
    </p:spTree>
    <p:extLst>
      <p:ext uri="{BB962C8B-B14F-4D97-AF65-F5344CB8AC3E}">
        <p14:creationId xmlns:p14="http://schemas.microsoft.com/office/powerpoint/2010/main" val="14479441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0" y="0"/>
            <a:ext cx="12192000" cy="1066800"/>
          </a:xfrm>
          <a:noFill/>
        </p:spPr>
        <p:txBody>
          <a:bodyPr vert="horz" lIns="92075" tIns="46038" rIns="92075" bIns="46038" rtlCol="0" anchor="ctr">
            <a:noAutofit/>
          </a:bodyPr>
          <a:lstStyle/>
          <a:p>
            <a:pPr eaLnBrk="1" hangingPunct="1"/>
            <a:r>
              <a:rPr lang="en-US" altLang="en-US" sz="4000" dirty="0"/>
              <a:t>Chapter 6: Mining Frequent Patterns, Association and Correlations: Basic Concepts and Methods</a:t>
            </a:r>
          </a:p>
        </p:txBody>
      </p:sp>
      <p:sp>
        <p:nvSpPr>
          <p:cNvPr id="5124" name="Rectangle 3"/>
          <p:cNvSpPr>
            <a:spLocks noGrp="1" noChangeArrowheads="1"/>
          </p:cNvSpPr>
          <p:nvPr>
            <p:ph type="body" sz="half" idx="1"/>
          </p:nvPr>
        </p:nvSpPr>
        <p:spPr>
          <a:xfrm>
            <a:off x="691978" y="1371600"/>
            <a:ext cx="9747422" cy="5105400"/>
          </a:xfrm>
          <a:noFill/>
        </p:spPr>
        <p:txBody>
          <a:bodyPr vert="horz" lIns="92075" tIns="46038" rIns="92075" bIns="46038" rtlCol="0">
            <a:noAutofit/>
          </a:bodyPr>
          <a:lstStyle/>
          <a:p>
            <a:pPr marL="457200" indent="-457200">
              <a:lnSpc>
                <a:spcPct val="200000"/>
              </a:lnSpc>
              <a:buSzTx/>
            </a:pPr>
            <a:r>
              <a:rPr lang="en-US" altLang="en-US" sz="2800" dirty="0" smtClean="0"/>
              <a:t>Basic Concepts</a:t>
            </a:r>
          </a:p>
          <a:p>
            <a:pPr marL="457200" indent="-457200">
              <a:lnSpc>
                <a:spcPct val="200000"/>
              </a:lnSpc>
              <a:buSzTx/>
            </a:pPr>
            <a:r>
              <a:rPr lang="en-US" altLang="en-US" sz="2800" kern="0" dirty="0"/>
              <a:t>Efficient Pattern Mining </a:t>
            </a:r>
            <a:r>
              <a:rPr lang="en-US" altLang="en-US" sz="2800" kern="0" dirty="0" smtClean="0"/>
              <a:t>Methods</a:t>
            </a:r>
          </a:p>
          <a:p>
            <a:pPr marL="457200" indent="-457200">
              <a:lnSpc>
                <a:spcPct val="200000"/>
              </a:lnSpc>
              <a:buSzTx/>
            </a:pPr>
            <a:r>
              <a:rPr lang="en-US" altLang="en-US" sz="2800" dirty="0" smtClean="0"/>
              <a:t>Pattern Evaluation </a:t>
            </a:r>
          </a:p>
          <a:p>
            <a:pPr marL="457200" indent="-457200">
              <a:lnSpc>
                <a:spcPct val="200000"/>
              </a:lnSpc>
              <a:buSzTx/>
            </a:pPr>
            <a:r>
              <a:rPr lang="en-US" altLang="en-US" sz="2800" dirty="0" smtClean="0"/>
              <a:t>Summary</a:t>
            </a:r>
          </a:p>
        </p:txBody>
      </p:sp>
      <p:sp>
        <p:nvSpPr>
          <p:cNvPr id="6" name="AutoShape 4"/>
          <p:cNvSpPr>
            <a:spLocks noChangeArrowheads="1"/>
          </p:cNvSpPr>
          <p:nvPr/>
        </p:nvSpPr>
        <p:spPr bwMode="auto">
          <a:xfrm rot="9430553">
            <a:off x="4247787" y="3443319"/>
            <a:ext cx="522288" cy="485775"/>
          </a:xfrm>
          <a:prstGeom prst="notchedRightArrow">
            <a:avLst>
              <a:gd name="adj1" fmla="val 50000"/>
              <a:gd name="adj2" fmla="val 26879"/>
            </a:avLst>
          </a:prstGeom>
          <a:solidFill>
            <a:srgbClr val="E48312"/>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defTabSz="457178" eaLnBrk="1" hangingPunct="1"/>
            <a:endParaRPr lang="en-US" altLang="en-US">
              <a:solidFill>
                <a:srgbClr val="000000"/>
              </a:solidFill>
            </a:endParaRPr>
          </a:p>
        </p:txBody>
      </p:sp>
    </p:spTree>
    <p:extLst>
      <p:ext uri="{BB962C8B-B14F-4D97-AF65-F5344CB8AC3E}">
        <p14:creationId xmlns:p14="http://schemas.microsoft.com/office/powerpoint/2010/main" val="11324466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kern="0" dirty="0" smtClean="0"/>
              <a:t>Pattern Evaluation</a:t>
            </a:r>
            <a:endParaRPr lang="en-US" dirty="0"/>
          </a:p>
        </p:txBody>
      </p:sp>
      <p:sp>
        <p:nvSpPr>
          <p:cNvPr id="3" name="Content Placeholder 2"/>
          <p:cNvSpPr>
            <a:spLocks noGrp="1"/>
          </p:cNvSpPr>
          <p:nvPr>
            <p:ph idx="1"/>
          </p:nvPr>
        </p:nvSpPr>
        <p:spPr>
          <a:xfrm>
            <a:off x="709863" y="1542473"/>
            <a:ext cx="11048028" cy="4572000"/>
          </a:xfrm>
        </p:spPr>
        <p:txBody>
          <a:bodyPr/>
          <a:lstStyle/>
          <a:p>
            <a:pPr defTabSz="1219110">
              <a:lnSpc>
                <a:spcPct val="200000"/>
              </a:lnSpc>
            </a:pPr>
            <a:r>
              <a:rPr lang="en-US" altLang="en-US" dirty="0"/>
              <a:t>Limitation of the Support-Confidence Framework</a:t>
            </a:r>
            <a:endParaRPr lang="en-US" dirty="0">
              <a:solidFill>
                <a:prstClr val="black"/>
              </a:solidFill>
            </a:endParaRPr>
          </a:p>
          <a:p>
            <a:pPr>
              <a:lnSpc>
                <a:spcPct val="200000"/>
              </a:lnSpc>
              <a:spcBef>
                <a:spcPts val="1200"/>
              </a:spcBef>
              <a:spcAft>
                <a:spcPts val="600"/>
              </a:spcAft>
            </a:pPr>
            <a:r>
              <a:rPr lang="en-US" altLang="en-US" dirty="0" smtClean="0"/>
              <a:t>Interestingness Measures: Lift and</a:t>
            </a:r>
            <a:r>
              <a:rPr lang="en-US" altLang="en-US" dirty="0"/>
              <a:t> </a:t>
            </a:r>
            <a:r>
              <a:rPr lang="el-GR" altLang="en-US" dirty="0" smtClean="0">
                <a:ea typeface="MingLiU" pitchFamily="49" charset="-120"/>
              </a:rPr>
              <a:t>χ</a:t>
            </a:r>
            <a:r>
              <a:rPr lang="en-US" altLang="en-US" baseline="30000" dirty="0"/>
              <a:t>2</a:t>
            </a:r>
            <a:r>
              <a:rPr lang="en-US" altLang="en-US" dirty="0"/>
              <a:t> </a:t>
            </a:r>
          </a:p>
          <a:p>
            <a:pPr>
              <a:lnSpc>
                <a:spcPct val="200000"/>
              </a:lnSpc>
              <a:spcBef>
                <a:spcPts val="1200"/>
              </a:spcBef>
              <a:spcAft>
                <a:spcPts val="600"/>
              </a:spcAft>
            </a:pPr>
            <a:r>
              <a:rPr lang="en-US" altLang="en-US" dirty="0"/>
              <a:t>Null-Invariant Measures</a:t>
            </a:r>
          </a:p>
          <a:p>
            <a:pPr>
              <a:lnSpc>
                <a:spcPct val="200000"/>
              </a:lnSpc>
              <a:spcBef>
                <a:spcPts val="1200"/>
              </a:spcBef>
              <a:spcAft>
                <a:spcPts val="600"/>
              </a:spcAft>
            </a:pPr>
            <a:r>
              <a:rPr lang="en-US" altLang="en-US" dirty="0"/>
              <a:t>Comparison of Interestingness </a:t>
            </a:r>
            <a:r>
              <a:rPr lang="en-US" altLang="en-US" dirty="0" smtClean="0"/>
              <a:t>Measures</a:t>
            </a:r>
          </a:p>
        </p:txBody>
      </p:sp>
    </p:spTree>
    <p:extLst>
      <p:ext uri="{BB962C8B-B14F-4D97-AF65-F5344CB8AC3E}">
        <p14:creationId xmlns:p14="http://schemas.microsoft.com/office/powerpoint/2010/main" val="34254782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xfrm>
            <a:off x="203200" y="381000"/>
            <a:ext cx="11785600" cy="609600"/>
          </a:xfrm>
        </p:spPr>
        <p:txBody>
          <a:bodyPr>
            <a:normAutofit/>
          </a:bodyPr>
          <a:lstStyle/>
          <a:p>
            <a:pPr eaLnBrk="1" hangingPunct="1"/>
            <a:r>
              <a:rPr lang="en-US" altLang="en-US" sz="4000" dirty="0" smtClean="0"/>
              <a:t>How to Judge if a Rule/Pattern Is Interesting?</a:t>
            </a:r>
          </a:p>
        </p:txBody>
      </p:sp>
      <p:sp>
        <p:nvSpPr>
          <p:cNvPr id="6148" name="Rectangle 3"/>
          <p:cNvSpPr>
            <a:spLocks noGrp="1" noChangeArrowheads="1"/>
          </p:cNvSpPr>
          <p:nvPr>
            <p:ph type="body" sz="half" idx="1"/>
          </p:nvPr>
        </p:nvSpPr>
        <p:spPr>
          <a:xfrm>
            <a:off x="508000" y="1295400"/>
            <a:ext cx="9335247" cy="5257800"/>
          </a:xfrm>
        </p:spPr>
        <p:txBody>
          <a:bodyPr/>
          <a:lstStyle/>
          <a:p>
            <a:pPr eaLnBrk="1" hangingPunct="1">
              <a:spcBef>
                <a:spcPts val="600"/>
              </a:spcBef>
              <a:spcAft>
                <a:spcPts val="300"/>
              </a:spcAft>
            </a:pPr>
            <a:r>
              <a:rPr lang="en-US" altLang="en-US" sz="2400" dirty="0" smtClean="0">
                <a:latin typeface="Calibri" pitchFamily="34" charset="0"/>
                <a:sym typeface="Symbol" pitchFamily="18" charset="2"/>
              </a:rPr>
              <a:t>Pattern-mining will generate a large set of patterns/rules</a:t>
            </a:r>
          </a:p>
          <a:p>
            <a:pPr lvl="1">
              <a:spcAft>
                <a:spcPts val="300"/>
              </a:spcAft>
            </a:pPr>
            <a:r>
              <a:rPr lang="en-US" altLang="en-US" dirty="0" smtClean="0">
                <a:latin typeface="Calibri" pitchFamily="34" charset="0"/>
                <a:sym typeface="Symbol" pitchFamily="18" charset="2"/>
              </a:rPr>
              <a:t>Not all the generated patterns/rules are interesting</a:t>
            </a:r>
          </a:p>
          <a:p>
            <a:pPr>
              <a:spcAft>
                <a:spcPts val="300"/>
              </a:spcAft>
            </a:pPr>
            <a:r>
              <a:rPr lang="en-US" altLang="en-US" sz="2400" dirty="0" smtClean="0">
                <a:solidFill>
                  <a:srgbClr val="FF0000"/>
                </a:solidFill>
                <a:latin typeface="Calibri" pitchFamily="34" charset="0"/>
                <a:sym typeface="Symbol" pitchFamily="18" charset="2"/>
              </a:rPr>
              <a:t>Interestingness measures</a:t>
            </a:r>
            <a:r>
              <a:rPr lang="en-US" altLang="en-US" sz="2400" dirty="0" smtClean="0">
                <a:latin typeface="Calibri" pitchFamily="34" charset="0"/>
                <a:sym typeface="Symbol" pitchFamily="18" charset="2"/>
              </a:rPr>
              <a:t>: </a:t>
            </a:r>
            <a:r>
              <a:rPr lang="en-US" altLang="en-US" dirty="0">
                <a:solidFill>
                  <a:srgbClr val="FF0000"/>
                </a:solidFill>
                <a:latin typeface="Calibri" pitchFamily="34" charset="0"/>
                <a:sym typeface="Symbol" pitchFamily="18" charset="2"/>
              </a:rPr>
              <a:t>Objective</a:t>
            </a:r>
            <a:r>
              <a:rPr lang="en-US" altLang="en-US" dirty="0">
                <a:latin typeface="Calibri" pitchFamily="34" charset="0"/>
                <a:sym typeface="Symbol" pitchFamily="18" charset="2"/>
              </a:rPr>
              <a:t> vs. </a:t>
            </a:r>
            <a:r>
              <a:rPr lang="en-US" altLang="en-US" dirty="0">
                <a:solidFill>
                  <a:srgbClr val="FF0000"/>
                </a:solidFill>
                <a:latin typeface="Calibri" pitchFamily="34" charset="0"/>
                <a:sym typeface="Symbol" pitchFamily="18" charset="2"/>
              </a:rPr>
              <a:t>subjective</a:t>
            </a:r>
            <a:r>
              <a:rPr lang="en-US" altLang="en-US" dirty="0">
                <a:latin typeface="Calibri" pitchFamily="34" charset="0"/>
                <a:sym typeface="Symbol" pitchFamily="18" charset="2"/>
              </a:rPr>
              <a:t> </a:t>
            </a:r>
            <a:endParaRPr lang="en-US" altLang="en-US" sz="2400" dirty="0" smtClean="0">
              <a:latin typeface="Calibri" pitchFamily="34" charset="0"/>
              <a:sym typeface="Symbol" pitchFamily="18" charset="2"/>
            </a:endParaRPr>
          </a:p>
          <a:p>
            <a:pPr lvl="1">
              <a:spcAft>
                <a:spcPts val="300"/>
              </a:spcAft>
            </a:pPr>
            <a:r>
              <a:rPr lang="en-US" altLang="en-US" dirty="0" smtClean="0">
                <a:solidFill>
                  <a:srgbClr val="FF0000"/>
                </a:solidFill>
                <a:latin typeface="Calibri" pitchFamily="34" charset="0"/>
                <a:sym typeface="Symbol" pitchFamily="18" charset="2"/>
              </a:rPr>
              <a:t>Objective</a:t>
            </a:r>
            <a:r>
              <a:rPr lang="en-US" altLang="en-US" dirty="0" smtClean="0">
                <a:latin typeface="Calibri" pitchFamily="34" charset="0"/>
                <a:sym typeface="Symbol" pitchFamily="18" charset="2"/>
              </a:rPr>
              <a:t> interestingness measures</a:t>
            </a:r>
          </a:p>
          <a:p>
            <a:pPr lvl="2">
              <a:spcAft>
                <a:spcPts val="300"/>
              </a:spcAft>
            </a:pPr>
            <a:r>
              <a:rPr lang="en-US" altLang="en-US" dirty="0" smtClean="0">
                <a:latin typeface="Calibri" pitchFamily="34" charset="0"/>
                <a:sym typeface="Symbol" pitchFamily="18" charset="2"/>
              </a:rPr>
              <a:t>Support, confidence, correlation, …</a:t>
            </a:r>
          </a:p>
          <a:p>
            <a:pPr lvl="1">
              <a:spcAft>
                <a:spcPts val="300"/>
              </a:spcAft>
            </a:pPr>
            <a:r>
              <a:rPr lang="en-US" altLang="en-US" dirty="0">
                <a:solidFill>
                  <a:srgbClr val="FF0000"/>
                </a:solidFill>
                <a:latin typeface="Calibri" pitchFamily="34" charset="0"/>
                <a:sym typeface="Symbol" pitchFamily="18" charset="2"/>
              </a:rPr>
              <a:t>Subjective</a:t>
            </a:r>
            <a:r>
              <a:rPr lang="en-US" altLang="en-US" dirty="0">
                <a:latin typeface="Calibri" pitchFamily="34" charset="0"/>
                <a:sym typeface="Symbol" pitchFamily="18" charset="2"/>
              </a:rPr>
              <a:t> interestingness measures: </a:t>
            </a:r>
          </a:p>
          <a:p>
            <a:pPr lvl="4">
              <a:spcAft>
                <a:spcPts val="300"/>
              </a:spcAft>
            </a:pPr>
            <a:r>
              <a:rPr lang="en-US" altLang="en-US" dirty="0">
                <a:latin typeface="Calibri" pitchFamily="34" charset="0"/>
                <a:sym typeface="Symbol" pitchFamily="18" charset="2"/>
              </a:rPr>
              <a:t>Different users may judge interestingness differently</a:t>
            </a:r>
          </a:p>
          <a:p>
            <a:pPr lvl="2">
              <a:spcAft>
                <a:spcPts val="300"/>
              </a:spcAft>
            </a:pPr>
            <a:r>
              <a:rPr lang="en-US" altLang="en-US" dirty="0">
                <a:latin typeface="Calibri" pitchFamily="34" charset="0"/>
                <a:sym typeface="Symbol" pitchFamily="18" charset="2"/>
              </a:rPr>
              <a:t>Let </a:t>
            </a:r>
            <a:r>
              <a:rPr lang="en-US" altLang="en-US" dirty="0" smtClean="0">
                <a:latin typeface="Calibri" pitchFamily="34" charset="0"/>
                <a:sym typeface="Symbol" pitchFamily="18" charset="2"/>
              </a:rPr>
              <a:t>a user </a:t>
            </a:r>
            <a:r>
              <a:rPr lang="en-US" altLang="en-US" dirty="0">
                <a:latin typeface="Calibri" pitchFamily="34" charset="0"/>
                <a:sym typeface="Symbol" pitchFamily="18" charset="2"/>
              </a:rPr>
              <a:t>specify</a:t>
            </a:r>
          </a:p>
          <a:p>
            <a:pPr lvl="3">
              <a:spcAft>
                <a:spcPts val="300"/>
              </a:spcAft>
            </a:pPr>
            <a:r>
              <a:rPr lang="en-US" altLang="en-US" dirty="0">
                <a:latin typeface="Calibri" pitchFamily="34" charset="0"/>
                <a:sym typeface="Symbol" pitchFamily="18" charset="2"/>
              </a:rPr>
              <a:t>Query-based:  Relevant to a user’s particular request</a:t>
            </a:r>
          </a:p>
          <a:p>
            <a:pPr lvl="2">
              <a:spcAft>
                <a:spcPts val="300"/>
              </a:spcAft>
            </a:pPr>
            <a:r>
              <a:rPr lang="en-US" altLang="en-US" dirty="0">
                <a:latin typeface="Calibri" pitchFamily="34" charset="0"/>
                <a:sym typeface="Symbol" pitchFamily="18" charset="2"/>
              </a:rPr>
              <a:t>Judge against one’s knowledge-base</a:t>
            </a:r>
          </a:p>
          <a:p>
            <a:pPr lvl="3">
              <a:spcAft>
                <a:spcPts val="300"/>
              </a:spcAft>
            </a:pPr>
            <a:r>
              <a:rPr lang="en-US" altLang="en-US" dirty="0">
                <a:latin typeface="Calibri" pitchFamily="34" charset="0"/>
                <a:sym typeface="Symbol" pitchFamily="18" charset="2"/>
              </a:rPr>
              <a:t>unexpected, freshness, timeliness</a:t>
            </a:r>
          </a:p>
        </p:txBody>
      </p:sp>
    </p:spTree>
    <p:extLst>
      <p:ext uri="{BB962C8B-B14F-4D97-AF65-F5344CB8AC3E}">
        <p14:creationId xmlns:p14="http://schemas.microsoft.com/office/powerpoint/2010/main" val="41373640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14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148">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4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48">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48">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148">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148">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148">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14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203200" y="381000"/>
            <a:ext cx="12598400" cy="609600"/>
          </a:xfrm>
        </p:spPr>
        <p:txBody>
          <a:bodyPr>
            <a:normAutofit/>
          </a:bodyPr>
          <a:lstStyle/>
          <a:p>
            <a:pPr eaLnBrk="1" hangingPunct="1"/>
            <a:r>
              <a:rPr lang="en-US" altLang="en-US" sz="4000" dirty="0" smtClean="0"/>
              <a:t>Limitation of the Support-Confidence Framework</a:t>
            </a:r>
          </a:p>
        </p:txBody>
      </p:sp>
      <p:sp>
        <p:nvSpPr>
          <p:cNvPr id="57348" name="Rectangle 3"/>
          <p:cNvSpPr>
            <a:spLocks noGrp="1" noChangeArrowheads="1"/>
          </p:cNvSpPr>
          <p:nvPr>
            <p:ph type="body" sz="half" idx="1"/>
          </p:nvPr>
        </p:nvSpPr>
        <p:spPr>
          <a:xfrm>
            <a:off x="406400" y="1295400"/>
            <a:ext cx="9147175" cy="5105400"/>
          </a:xfrm>
        </p:spPr>
        <p:txBody>
          <a:bodyPr/>
          <a:lstStyle/>
          <a:p>
            <a:pPr>
              <a:spcAft>
                <a:spcPts val="300"/>
              </a:spcAft>
              <a:defRPr/>
            </a:pPr>
            <a:r>
              <a:rPr lang="en-US" altLang="en-US" sz="2400" dirty="0" smtClean="0">
                <a:latin typeface="Calibri" panose="020F0502020204030204" pitchFamily="34" charset="0"/>
              </a:rPr>
              <a:t>Are </a:t>
            </a:r>
            <a:r>
              <a:rPr lang="en-US" altLang="en-US" sz="2400" i="1" dirty="0" smtClean="0">
                <a:latin typeface="Calibri" panose="020F0502020204030204" pitchFamily="34" charset="0"/>
              </a:rPr>
              <a:t>s</a:t>
            </a:r>
            <a:r>
              <a:rPr lang="en-US" altLang="en-US" sz="2400" dirty="0" smtClean="0">
                <a:latin typeface="Calibri" panose="020F0502020204030204" pitchFamily="34" charset="0"/>
              </a:rPr>
              <a:t> and </a:t>
            </a:r>
            <a:r>
              <a:rPr lang="en-US" altLang="en-US" sz="2400" i="1" dirty="0" smtClean="0">
                <a:latin typeface="Calibri" panose="020F0502020204030204" pitchFamily="34" charset="0"/>
              </a:rPr>
              <a:t>c</a:t>
            </a:r>
            <a:r>
              <a:rPr lang="en-US" altLang="en-US" sz="2400" dirty="0" smtClean="0">
                <a:latin typeface="Calibri" panose="020F0502020204030204" pitchFamily="34" charset="0"/>
              </a:rPr>
              <a:t> </a:t>
            </a:r>
            <a:r>
              <a:rPr lang="en-US" altLang="en-US" sz="2400" dirty="0" smtClean="0">
                <a:latin typeface="Calibri" panose="020F0502020204030204" pitchFamily="34" charset="0"/>
                <a:sym typeface="Symbol" pitchFamily="18" charset="2"/>
              </a:rPr>
              <a:t>interesting </a:t>
            </a:r>
            <a:r>
              <a:rPr lang="en-US" altLang="en-US" dirty="0">
                <a:latin typeface="Calibri" panose="020F0502020204030204" pitchFamily="34" charset="0"/>
              </a:rPr>
              <a:t>in association rules: “A </a:t>
            </a:r>
            <a:r>
              <a:rPr lang="en-US" altLang="en-US" dirty="0">
                <a:latin typeface="Calibri" panose="020F0502020204030204" pitchFamily="34" charset="0"/>
                <a:sym typeface="Symbol" pitchFamily="18" charset="2"/>
              </a:rPr>
              <a:t>  B” [</a:t>
            </a:r>
            <a:r>
              <a:rPr lang="en-US" altLang="en-US" i="1" dirty="0">
                <a:latin typeface="Calibri" panose="020F0502020204030204" pitchFamily="34" charset="0"/>
                <a:sym typeface="Symbol" pitchFamily="18" charset="2"/>
              </a:rPr>
              <a:t>s</a:t>
            </a:r>
            <a:r>
              <a:rPr lang="en-US" altLang="en-US" dirty="0">
                <a:latin typeface="Calibri" panose="020F0502020204030204" pitchFamily="34" charset="0"/>
                <a:sym typeface="Symbol" pitchFamily="18" charset="2"/>
              </a:rPr>
              <a:t>, </a:t>
            </a:r>
            <a:r>
              <a:rPr lang="en-US" altLang="en-US" i="1" dirty="0">
                <a:latin typeface="Calibri" panose="020F0502020204030204" pitchFamily="34" charset="0"/>
                <a:sym typeface="Symbol" pitchFamily="18" charset="2"/>
              </a:rPr>
              <a:t>c</a:t>
            </a:r>
            <a:r>
              <a:rPr lang="en-US" altLang="en-US" dirty="0" smtClean="0">
                <a:latin typeface="Calibri" panose="020F0502020204030204" pitchFamily="34" charset="0"/>
                <a:sym typeface="Symbol" pitchFamily="18" charset="2"/>
              </a:rPr>
              <a:t>]? </a:t>
            </a:r>
            <a:endParaRPr lang="en-US" altLang="en-US" sz="2400" dirty="0" smtClean="0">
              <a:solidFill>
                <a:srgbClr val="FF0000"/>
              </a:solidFill>
              <a:latin typeface="Calibri" panose="020F0502020204030204" pitchFamily="34" charset="0"/>
            </a:endParaRPr>
          </a:p>
          <a:p>
            <a:pPr eaLnBrk="1" hangingPunct="1">
              <a:spcBef>
                <a:spcPts val="600"/>
              </a:spcBef>
              <a:spcAft>
                <a:spcPts val="300"/>
              </a:spcAft>
              <a:defRPr/>
            </a:pPr>
            <a:r>
              <a:rPr lang="en-US" altLang="en-US" sz="2400" dirty="0" smtClean="0">
                <a:latin typeface="Calibri" panose="020F0502020204030204" pitchFamily="34" charset="0"/>
              </a:rPr>
              <a:t>Example:  Suppose one school may have the following statistics on # of students who may play basketball and/or eat cereal:</a:t>
            </a:r>
          </a:p>
          <a:p>
            <a:pPr eaLnBrk="1" hangingPunct="1">
              <a:spcBef>
                <a:spcPts val="600"/>
              </a:spcBef>
              <a:spcAft>
                <a:spcPts val="300"/>
              </a:spcAft>
              <a:defRPr/>
            </a:pPr>
            <a:endParaRPr lang="en-US" altLang="en-US" sz="2400" dirty="0" smtClean="0">
              <a:latin typeface="Calibri" panose="020F0502020204030204" pitchFamily="34" charset="0"/>
            </a:endParaRPr>
          </a:p>
          <a:p>
            <a:pPr marL="457200" lvl="1" indent="0" eaLnBrk="1" hangingPunct="1">
              <a:spcBef>
                <a:spcPts val="600"/>
              </a:spcBef>
              <a:spcAft>
                <a:spcPts val="300"/>
              </a:spcAft>
              <a:buFont typeface="Wingdings" pitchFamily="2" charset="2"/>
              <a:buNone/>
              <a:defRPr/>
            </a:pPr>
            <a:endParaRPr lang="en-US" altLang="en-US" sz="2400" i="1" dirty="0" smtClean="0">
              <a:latin typeface="Calibri" panose="020F0502020204030204" pitchFamily="34" charset="0"/>
            </a:endParaRPr>
          </a:p>
          <a:p>
            <a:pPr marL="457200" lvl="1" indent="0" eaLnBrk="1" hangingPunct="1">
              <a:spcBef>
                <a:spcPts val="600"/>
              </a:spcBef>
              <a:spcAft>
                <a:spcPts val="300"/>
              </a:spcAft>
              <a:buFont typeface="Wingdings" pitchFamily="2" charset="2"/>
              <a:buNone/>
              <a:defRPr/>
            </a:pPr>
            <a:endParaRPr lang="en-US" altLang="en-US" sz="2400" i="1" dirty="0" smtClean="0">
              <a:latin typeface="Calibri" panose="020F0502020204030204" pitchFamily="34" charset="0"/>
            </a:endParaRPr>
          </a:p>
          <a:p>
            <a:pPr eaLnBrk="1" hangingPunct="1">
              <a:spcBef>
                <a:spcPts val="600"/>
              </a:spcBef>
              <a:spcAft>
                <a:spcPts val="300"/>
              </a:spcAft>
              <a:defRPr/>
            </a:pPr>
            <a:r>
              <a:rPr lang="en-US" altLang="en-US" sz="2400" dirty="0" smtClean="0">
                <a:latin typeface="Calibri" panose="020F0502020204030204" pitchFamily="34" charset="0"/>
              </a:rPr>
              <a:t>Association rule mining may generate the following:</a:t>
            </a:r>
            <a:endParaRPr lang="en-US" altLang="en-US" sz="2400" dirty="0">
              <a:latin typeface="Calibri" panose="020F0502020204030204" pitchFamily="34" charset="0"/>
            </a:endParaRPr>
          </a:p>
          <a:p>
            <a:pPr lvl="1" eaLnBrk="1" hangingPunct="1">
              <a:spcBef>
                <a:spcPts val="600"/>
              </a:spcBef>
              <a:spcAft>
                <a:spcPts val="300"/>
              </a:spcAft>
              <a:defRPr/>
            </a:pPr>
            <a:r>
              <a:rPr lang="en-US" altLang="en-US" sz="2400" i="1" dirty="0" smtClean="0">
                <a:latin typeface="Calibri" panose="020F0502020204030204" pitchFamily="34" charset="0"/>
              </a:rPr>
              <a:t>play-basketball</a:t>
            </a:r>
            <a:r>
              <a:rPr lang="en-US" altLang="en-US" sz="2400" dirty="0" smtClean="0">
                <a:latin typeface="Calibri" panose="020F0502020204030204" pitchFamily="34" charset="0"/>
              </a:rPr>
              <a:t>  </a:t>
            </a:r>
            <a:r>
              <a:rPr lang="en-US" altLang="en-US" sz="2400" dirty="0" smtClean="0">
                <a:latin typeface="Calibri" panose="020F0502020204030204" pitchFamily="34" charset="0"/>
                <a:sym typeface="Symbol" pitchFamily="18" charset="2"/>
              </a:rPr>
              <a:t> </a:t>
            </a:r>
            <a:r>
              <a:rPr lang="en-US" altLang="en-US" sz="2400" i="1" dirty="0" smtClean="0">
                <a:latin typeface="Calibri" panose="020F0502020204030204" pitchFamily="34" charset="0"/>
                <a:sym typeface="Symbol" pitchFamily="18" charset="2"/>
              </a:rPr>
              <a:t>eat-cereal</a:t>
            </a:r>
            <a:r>
              <a:rPr lang="en-US" altLang="en-US" sz="2400" dirty="0" smtClean="0">
                <a:latin typeface="Calibri" panose="020F0502020204030204" pitchFamily="34" charset="0"/>
                <a:sym typeface="Symbol" pitchFamily="18" charset="2"/>
              </a:rPr>
              <a:t> [40%, 66.7%]  (higher s &amp; c)</a:t>
            </a:r>
          </a:p>
          <a:p>
            <a:pPr eaLnBrk="1" hangingPunct="1">
              <a:spcBef>
                <a:spcPts val="600"/>
              </a:spcBef>
              <a:spcAft>
                <a:spcPts val="300"/>
              </a:spcAft>
              <a:defRPr/>
            </a:pPr>
            <a:r>
              <a:rPr lang="en-US" altLang="en-US" sz="2400" dirty="0" smtClean="0">
                <a:latin typeface="Calibri" panose="020F0502020204030204" pitchFamily="34" charset="0"/>
                <a:sym typeface="Symbol" pitchFamily="18" charset="2"/>
              </a:rPr>
              <a:t>But </a:t>
            </a:r>
            <a:r>
              <a:rPr lang="en-US" altLang="en-US" sz="2400" dirty="0" smtClean="0">
                <a:latin typeface="Calibri" panose="020F0502020204030204" pitchFamily="34" charset="0"/>
              </a:rPr>
              <a:t>this strong association rule is misleading: </a:t>
            </a:r>
            <a:r>
              <a:rPr lang="en-US" altLang="en-US" sz="2400" dirty="0" smtClean="0">
                <a:latin typeface="Calibri" panose="020F0502020204030204" pitchFamily="34" charset="0"/>
                <a:sym typeface="Symbol" pitchFamily="18" charset="2"/>
              </a:rPr>
              <a:t>The overall % of students eating cereal is 75% &gt; 66.7%, a more telling rule:</a:t>
            </a:r>
          </a:p>
          <a:p>
            <a:pPr marL="742950" lvl="2" indent="-342900" eaLnBrk="1" hangingPunct="1">
              <a:spcBef>
                <a:spcPts val="600"/>
              </a:spcBef>
              <a:spcAft>
                <a:spcPts val="300"/>
              </a:spcAft>
              <a:buSzPct val="60000"/>
              <a:defRPr/>
            </a:pPr>
            <a:r>
              <a:rPr lang="en-US" altLang="en-US" i="1" dirty="0" smtClean="0">
                <a:latin typeface="Calibri" panose="020F0502020204030204" pitchFamily="34" charset="0"/>
                <a:sym typeface="Symbol" pitchFamily="18" charset="2"/>
              </a:rPr>
              <a:t>¬ </a:t>
            </a:r>
            <a:r>
              <a:rPr lang="en-US" altLang="en-US" i="1" dirty="0" smtClean="0">
                <a:latin typeface="Calibri" panose="020F0502020204030204" pitchFamily="34" charset="0"/>
              </a:rPr>
              <a:t>play-basketball</a:t>
            </a:r>
            <a:r>
              <a:rPr lang="en-US" altLang="en-US" dirty="0" smtClean="0">
                <a:latin typeface="Calibri" panose="020F0502020204030204" pitchFamily="34" charset="0"/>
              </a:rPr>
              <a:t> </a:t>
            </a:r>
            <a:r>
              <a:rPr lang="en-US" altLang="en-US" dirty="0" smtClean="0">
                <a:latin typeface="Calibri" panose="020F0502020204030204" pitchFamily="34" charset="0"/>
                <a:sym typeface="Symbol" pitchFamily="18" charset="2"/>
              </a:rPr>
              <a:t> </a:t>
            </a:r>
            <a:r>
              <a:rPr lang="en-US" altLang="en-US" i="1" dirty="0" smtClean="0">
                <a:latin typeface="Calibri" panose="020F0502020204030204" pitchFamily="34" charset="0"/>
                <a:sym typeface="Symbol" pitchFamily="18" charset="2"/>
              </a:rPr>
              <a:t>eat-cereal</a:t>
            </a:r>
            <a:r>
              <a:rPr lang="en-US" altLang="en-US" dirty="0" smtClean="0">
                <a:latin typeface="Calibri" panose="020F0502020204030204" pitchFamily="34" charset="0"/>
                <a:sym typeface="Symbol" pitchFamily="18" charset="2"/>
              </a:rPr>
              <a:t> [35%, 87.5%] (high s &amp; c)</a:t>
            </a:r>
          </a:p>
        </p:txBody>
      </p:sp>
      <p:graphicFrame>
        <p:nvGraphicFramePr>
          <p:cNvPr id="1408050" name="Group 50"/>
          <p:cNvGraphicFramePr>
            <a:graphicFrameLocks noGrp="1"/>
          </p:cNvGraphicFramePr>
          <p:nvPr>
            <p:extLst/>
          </p:nvPr>
        </p:nvGraphicFramePr>
        <p:xfrm>
          <a:off x="1222375" y="2676865"/>
          <a:ext cx="7213600" cy="1262063"/>
        </p:xfrm>
        <a:graphic>
          <a:graphicData uri="http://schemas.openxmlformats.org/drawingml/2006/table">
            <a:tbl>
              <a:tblPr/>
              <a:tblGrid>
                <a:gridCol w="1727200"/>
                <a:gridCol w="1851401"/>
                <a:gridCol w="2233263"/>
                <a:gridCol w="1401736"/>
              </a:tblGrid>
              <a:tr h="3048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dirty="0" smtClean="0">
                        <a:ln>
                          <a:noFill/>
                        </a:ln>
                        <a:solidFill>
                          <a:schemeClr val="tx1"/>
                        </a:solidFill>
                        <a:effectLst/>
                        <a:latin typeface="Tahoma" pitchFamily="34" charset="0"/>
                      </a:endParaRPr>
                    </a:p>
                  </a:txBody>
                  <a:tcPr marL="121920" marR="12192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tx1"/>
                          </a:solidFill>
                          <a:effectLst/>
                          <a:latin typeface="Tahoma" pitchFamily="34" charset="0"/>
                        </a:rPr>
                        <a:t>play-basketball</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tx1"/>
                          </a:solidFill>
                          <a:effectLst/>
                          <a:latin typeface="Tahoma" pitchFamily="34" charset="0"/>
                        </a:rPr>
                        <a:t>not play-basketball</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tx1"/>
                          </a:solidFill>
                          <a:effectLst/>
                          <a:latin typeface="Tahoma" pitchFamily="34" charset="0"/>
                        </a:rPr>
                        <a:t>sum (row)</a:t>
                      </a:r>
                    </a:p>
                  </a:txBody>
                  <a:tcPr marL="121920" marR="12192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40000"/>
                        <a:lumOff val="60000"/>
                      </a:schemeClr>
                    </a:solidFill>
                  </a:tcPr>
                </a:tc>
              </a:tr>
              <a:tr h="3048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tx1"/>
                          </a:solidFill>
                          <a:effectLst/>
                          <a:latin typeface="Tahoma" pitchFamily="34" charset="0"/>
                        </a:rPr>
                        <a:t>eat-cereal</a:t>
                      </a:r>
                    </a:p>
                  </a:txBody>
                  <a:tcPr marL="121920" marR="12192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tx1"/>
                          </a:solidFill>
                          <a:effectLst/>
                          <a:latin typeface="Tahoma" pitchFamily="34" charset="0"/>
                        </a:rPr>
                        <a:t>400</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tx1"/>
                          </a:solidFill>
                          <a:effectLst/>
                          <a:latin typeface="Tahoma" pitchFamily="34" charset="0"/>
                        </a:rPr>
                        <a:t>350</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tx1"/>
                          </a:solidFill>
                          <a:effectLst/>
                          <a:latin typeface="Tahoma" pitchFamily="34" charset="0"/>
                        </a:rPr>
                        <a:t>750</a:t>
                      </a:r>
                    </a:p>
                  </a:txBody>
                  <a:tcPr marL="121920" marR="12192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44487">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tx1"/>
                          </a:solidFill>
                          <a:effectLst/>
                          <a:latin typeface="Tahoma" pitchFamily="34" charset="0"/>
                        </a:rPr>
                        <a:t>not eat-cereal</a:t>
                      </a:r>
                    </a:p>
                  </a:txBody>
                  <a:tcPr marL="121920" marR="12192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tx1"/>
                          </a:solidFill>
                          <a:effectLst/>
                          <a:latin typeface="Tahoma" pitchFamily="34" charset="0"/>
                        </a:rPr>
                        <a:t>200</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tx1"/>
                          </a:solidFill>
                          <a:effectLst/>
                          <a:latin typeface="Tahoma" pitchFamily="34" charset="0"/>
                        </a:rPr>
                        <a:t>50</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tx1"/>
                          </a:solidFill>
                          <a:effectLst/>
                          <a:latin typeface="Tahoma" pitchFamily="34" charset="0"/>
                        </a:rPr>
                        <a:t>250</a:t>
                      </a:r>
                    </a:p>
                  </a:txBody>
                  <a:tcPr marL="121920" marR="12192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lumMod val="20000"/>
                        <a:lumOff val="80000"/>
                      </a:schemeClr>
                    </a:solidFill>
                  </a:tcPr>
                </a:tc>
              </a:tr>
              <a:tr h="307976">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tx1"/>
                          </a:solidFill>
                          <a:effectLst/>
                          <a:latin typeface="Tahoma" pitchFamily="34" charset="0"/>
                        </a:rPr>
                        <a:t>sum(col.)</a:t>
                      </a:r>
                    </a:p>
                  </a:txBody>
                  <a:tcPr marL="121920" marR="12192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tx1"/>
                          </a:solidFill>
                          <a:effectLst/>
                          <a:latin typeface="Tahoma" pitchFamily="34" charset="0"/>
                        </a:rPr>
                        <a:t>600</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tx1"/>
                          </a:solidFill>
                          <a:effectLst/>
                          <a:latin typeface="Tahoma" pitchFamily="34" charset="0"/>
                        </a:rPr>
                        <a:t>400</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tx1"/>
                          </a:solidFill>
                          <a:effectLst/>
                          <a:latin typeface="Tahoma" pitchFamily="34" charset="0"/>
                        </a:rPr>
                        <a:t>1000</a:t>
                      </a:r>
                    </a:p>
                  </a:txBody>
                  <a:tcPr marL="121920" marR="12192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
        <p:nvSpPr>
          <p:cNvPr id="2" name="TextBox 1"/>
          <p:cNvSpPr txBox="1">
            <a:spLocks noChangeArrowheads="1"/>
          </p:cNvSpPr>
          <p:nvPr/>
        </p:nvSpPr>
        <p:spPr bwMode="auto">
          <a:xfrm rot="766528">
            <a:off x="8034038" y="3141115"/>
            <a:ext cx="2792861"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eaLnBrk="1" hangingPunct="1">
              <a:spcBef>
                <a:spcPct val="0"/>
              </a:spcBef>
              <a:buClrTx/>
              <a:buSzTx/>
              <a:buFontTx/>
              <a:buNone/>
            </a:pPr>
            <a:r>
              <a:rPr lang="en-US" altLang="en-US" sz="2000" dirty="0">
                <a:solidFill>
                  <a:srgbClr val="000000"/>
                </a:solidFill>
                <a:latin typeface="Calibri" pitchFamily="34" charset="0"/>
              </a:rPr>
              <a:t>2-way contingency table</a:t>
            </a:r>
          </a:p>
        </p:txBody>
      </p:sp>
      <p:sp>
        <p:nvSpPr>
          <p:cNvPr id="3" name="TextBox 2"/>
          <p:cNvSpPr txBox="1"/>
          <p:nvPr/>
        </p:nvSpPr>
        <p:spPr>
          <a:xfrm>
            <a:off x="8143539" y="1253722"/>
            <a:ext cx="1581373" cy="461665"/>
          </a:xfrm>
          <a:prstGeom prst="rect">
            <a:avLst/>
          </a:prstGeom>
          <a:solidFill>
            <a:srgbClr val="F0CDBC"/>
          </a:solidFill>
        </p:spPr>
        <p:txBody>
          <a:bodyPr wrap="square" rtlCol="0">
            <a:spAutoFit/>
          </a:bodyPr>
          <a:lstStyle/>
          <a:p>
            <a:r>
              <a:rPr lang="en-US" altLang="en-US" sz="2400" dirty="0">
                <a:solidFill>
                  <a:srgbClr val="FF0000"/>
                </a:solidFill>
              </a:rPr>
              <a:t>Be careful!</a:t>
            </a:r>
            <a:endParaRPr lang="en-US" sz="2400" dirty="0">
              <a:solidFill>
                <a:srgbClr val="000000"/>
              </a:solidFill>
            </a:endParaRPr>
          </a:p>
        </p:txBody>
      </p:sp>
    </p:spTree>
    <p:extLst>
      <p:ext uri="{BB962C8B-B14F-4D97-AF65-F5344CB8AC3E}">
        <p14:creationId xmlns:p14="http://schemas.microsoft.com/office/powerpoint/2010/main" val="25660234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34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080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57348">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348">
                                            <p:txEl>
                                              <p:pRg st="6" end="6"/>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57348">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734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normAutofit fontScale="90000"/>
          </a:bodyPr>
          <a:lstStyle/>
          <a:p>
            <a:pPr eaLnBrk="1" hangingPunct="1"/>
            <a:r>
              <a:rPr lang="en-US" altLang="en-US" dirty="0" smtClean="0"/>
              <a:t>Interestingness Measure: Lift</a:t>
            </a:r>
          </a:p>
        </p:txBody>
      </p:sp>
      <p:sp>
        <p:nvSpPr>
          <p:cNvPr id="8196" name="Rectangle 3"/>
          <p:cNvSpPr>
            <a:spLocks noGrp="1" noChangeArrowheads="1"/>
          </p:cNvSpPr>
          <p:nvPr>
            <p:ph type="body" sz="half" idx="1"/>
          </p:nvPr>
        </p:nvSpPr>
        <p:spPr>
          <a:xfrm>
            <a:off x="517236" y="1254124"/>
            <a:ext cx="7213600" cy="533400"/>
          </a:xfrm>
        </p:spPr>
        <p:txBody>
          <a:bodyPr/>
          <a:lstStyle/>
          <a:p>
            <a:pPr eaLnBrk="1" hangingPunct="1">
              <a:lnSpc>
                <a:spcPct val="130000"/>
              </a:lnSpc>
            </a:pPr>
            <a:r>
              <a:rPr lang="en-US" altLang="en-US" dirty="0" smtClean="0">
                <a:latin typeface="Calibri" pitchFamily="34" charset="0"/>
                <a:sym typeface="Symbol" pitchFamily="18" charset="2"/>
              </a:rPr>
              <a:t>Measure of dependent/correlated events: </a:t>
            </a:r>
            <a:r>
              <a:rPr lang="en-US" altLang="en-US" b="1" dirty="0" smtClean="0">
                <a:latin typeface="Calibri" pitchFamily="34" charset="0"/>
                <a:sym typeface="Symbol" pitchFamily="18" charset="2"/>
              </a:rPr>
              <a:t>lift</a:t>
            </a:r>
          </a:p>
        </p:txBody>
      </p:sp>
      <p:graphicFrame>
        <p:nvGraphicFramePr>
          <p:cNvPr id="8199" name="Object 39"/>
          <p:cNvGraphicFramePr>
            <a:graphicFrameLocks noGrp="1" noChangeAspect="1"/>
          </p:cNvGraphicFramePr>
          <p:nvPr>
            <p:ph sz="quarter" idx="2"/>
            <p:extLst/>
          </p:nvPr>
        </p:nvGraphicFramePr>
        <p:xfrm>
          <a:off x="3778250" y="5056188"/>
          <a:ext cx="4176713" cy="628650"/>
        </p:xfrm>
        <a:graphic>
          <a:graphicData uri="http://schemas.openxmlformats.org/presentationml/2006/ole">
            <mc:AlternateContent xmlns:mc="http://schemas.openxmlformats.org/markup-compatibility/2006">
              <mc:Choice xmlns:v="urn:schemas-microsoft-com:vml" Requires="v">
                <p:oleObj spid="_x0000_s1281" name="Equation" r:id="rId4" imgW="2616200" imgH="393700" progId="Equation.3">
                  <p:embed/>
                </p:oleObj>
              </mc:Choice>
              <mc:Fallback>
                <p:oleObj name="Equation" r:id="rId4" imgW="2616200" imgH="3937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8250" y="5056188"/>
                        <a:ext cx="4176713" cy="628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7" name="Object 36"/>
          <p:cNvGraphicFramePr>
            <a:graphicFrameLocks noGrp="1" noChangeAspect="1"/>
          </p:cNvGraphicFramePr>
          <p:nvPr>
            <p:ph sz="quarter" idx="3"/>
            <p:extLst/>
          </p:nvPr>
        </p:nvGraphicFramePr>
        <p:xfrm>
          <a:off x="4030663" y="4462463"/>
          <a:ext cx="3963987" cy="620712"/>
        </p:xfrm>
        <a:graphic>
          <a:graphicData uri="http://schemas.openxmlformats.org/presentationml/2006/ole">
            <mc:AlternateContent xmlns:mc="http://schemas.openxmlformats.org/markup-compatibility/2006">
              <mc:Choice xmlns:v="urn:schemas-microsoft-com:vml" Requires="v">
                <p:oleObj spid="_x0000_s1282" name="Equation" r:id="rId6" imgW="2514600" imgH="393700" progId="Equation.3">
                  <p:embed/>
                </p:oleObj>
              </mc:Choice>
              <mc:Fallback>
                <p:oleObj name="Equation" r:id="rId6" imgW="2514600" imgH="3937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30663" y="4462463"/>
                        <a:ext cx="3963987" cy="620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8" name="Object 31"/>
          <p:cNvGraphicFramePr>
            <a:graphicFrameLocks noChangeAspect="1"/>
          </p:cNvGraphicFramePr>
          <p:nvPr>
            <p:extLst/>
          </p:nvPr>
        </p:nvGraphicFramePr>
        <p:xfrm>
          <a:off x="1136526" y="1720849"/>
          <a:ext cx="5401733" cy="823913"/>
        </p:xfrm>
        <a:graphic>
          <a:graphicData uri="http://schemas.openxmlformats.org/presentationml/2006/ole">
            <mc:AlternateContent xmlns:mc="http://schemas.openxmlformats.org/markup-compatibility/2006">
              <mc:Choice xmlns:v="urn:schemas-microsoft-com:vml" Requires="v">
                <p:oleObj spid="_x0000_s1283" name="Equation" r:id="rId8" imgW="2184400" imgH="419100" progId="Equation.3">
                  <p:embed/>
                </p:oleObj>
              </mc:Choice>
              <mc:Fallback>
                <p:oleObj name="Equation" r:id="rId8" imgW="2184400" imgH="4191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36526" y="1720849"/>
                        <a:ext cx="5401733"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Group 50"/>
          <p:cNvGraphicFramePr>
            <a:graphicFrameLocks noGrp="1"/>
          </p:cNvGraphicFramePr>
          <p:nvPr>
            <p:extLst/>
          </p:nvPr>
        </p:nvGraphicFramePr>
        <p:xfrm>
          <a:off x="7823201" y="1785939"/>
          <a:ext cx="4063999" cy="1350327"/>
        </p:xfrm>
        <a:graphic>
          <a:graphicData uri="http://schemas.openxmlformats.org/drawingml/2006/table">
            <a:tbl>
              <a:tblPr/>
              <a:tblGrid>
                <a:gridCol w="1219199"/>
                <a:gridCol w="711200"/>
                <a:gridCol w="711200"/>
                <a:gridCol w="1422400"/>
              </a:tblGrid>
              <a:tr h="3048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dirty="0" smtClean="0">
                        <a:ln>
                          <a:noFill/>
                        </a:ln>
                        <a:solidFill>
                          <a:schemeClr val="tx1"/>
                        </a:solidFill>
                        <a:effectLst/>
                        <a:latin typeface="Tahoma" pitchFamily="34" charset="0"/>
                      </a:endParaRPr>
                    </a:p>
                  </a:txBody>
                  <a:tcPr marL="121920" marR="12192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B</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¬B</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a:t>
                      </a:r>
                      <a:r>
                        <a:rPr kumimoji="0" lang="en-US" sz="1600" b="0" i="0" u="none" strike="noStrike" cap="none" normalizeH="0" baseline="-25000" dirty="0" smtClean="0">
                          <a:ln>
                            <a:noFill/>
                          </a:ln>
                          <a:solidFill>
                            <a:schemeClr val="tx1"/>
                          </a:solidFill>
                          <a:effectLst/>
                          <a:latin typeface="Tahoma" pitchFamily="34" charset="0"/>
                        </a:rPr>
                        <a:t>row</a:t>
                      </a:r>
                    </a:p>
                  </a:txBody>
                  <a:tcPr marL="121920" marR="12192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40000"/>
                        <a:lumOff val="60000"/>
                      </a:schemeClr>
                    </a:solidFill>
                  </a:tcPr>
                </a:tc>
              </a:tr>
              <a:tr h="3048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C</a:t>
                      </a:r>
                    </a:p>
                  </a:txBody>
                  <a:tcPr marL="121920" marR="12192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400</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350</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750</a:t>
                      </a:r>
                    </a:p>
                  </a:txBody>
                  <a:tcPr marL="121920" marR="12192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4448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¬C</a:t>
                      </a:r>
                    </a:p>
                  </a:txBody>
                  <a:tcPr marL="121920" marR="12192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200</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50</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250</a:t>
                      </a:r>
                    </a:p>
                  </a:txBody>
                  <a:tcPr marL="121920" marR="12192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lumMod val="20000"/>
                        <a:lumOff val="80000"/>
                      </a:schemeClr>
                    </a:solidFill>
                  </a:tcPr>
                </a:tc>
              </a:tr>
              <a:tr h="30797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a:t>
                      </a:r>
                      <a:r>
                        <a:rPr kumimoji="0" lang="en-US" sz="1600" b="0" i="0" u="none" strike="noStrike" cap="none" normalizeH="0" baseline="-25000" dirty="0" smtClean="0">
                          <a:ln>
                            <a:noFill/>
                          </a:ln>
                          <a:solidFill>
                            <a:schemeClr val="tx1"/>
                          </a:solidFill>
                          <a:effectLst/>
                          <a:latin typeface="Tahoma" pitchFamily="34" charset="0"/>
                        </a:rPr>
                        <a:t>col.</a:t>
                      </a:r>
                    </a:p>
                  </a:txBody>
                  <a:tcPr marL="121920" marR="12192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600</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400</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1000</a:t>
                      </a:r>
                    </a:p>
                  </a:txBody>
                  <a:tcPr marL="121920" marR="12192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
        <p:nvSpPr>
          <p:cNvPr id="10" name="Rectangle 3"/>
          <p:cNvSpPr txBox="1">
            <a:spLocks noChangeArrowheads="1"/>
          </p:cNvSpPr>
          <p:nvPr/>
        </p:nvSpPr>
        <p:spPr bwMode="auto">
          <a:xfrm>
            <a:off x="609600" y="3733800"/>
            <a:ext cx="7019636"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eaLnBrk="1" hangingPunct="1">
              <a:lnSpc>
                <a:spcPct val="130000"/>
              </a:lnSpc>
              <a:buClr>
                <a:srgbClr val="8C8C8C"/>
              </a:buClr>
              <a:defRPr/>
            </a:pPr>
            <a:endParaRPr lang="en-US" altLang="en-US" sz="2000" kern="0" dirty="0" smtClean="0">
              <a:solidFill>
                <a:srgbClr val="000000"/>
              </a:solidFill>
              <a:sym typeface="Symbol" pitchFamily="18" charset="2"/>
            </a:endParaRPr>
          </a:p>
        </p:txBody>
      </p:sp>
      <p:sp>
        <p:nvSpPr>
          <p:cNvPr id="8228" name="TextBox 1"/>
          <p:cNvSpPr txBox="1">
            <a:spLocks noChangeArrowheads="1"/>
          </p:cNvSpPr>
          <p:nvPr/>
        </p:nvSpPr>
        <p:spPr bwMode="auto">
          <a:xfrm>
            <a:off x="8275782" y="1320799"/>
            <a:ext cx="3260436"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r>
              <a:rPr lang="en-US" altLang="en-US" sz="2000" i="1" dirty="0">
                <a:solidFill>
                  <a:srgbClr val="000000"/>
                </a:solidFill>
                <a:latin typeface="Calibri" pitchFamily="34" charset="0"/>
              </a:rPr>
              <a:t>Lift</a:t>
            </a:r>
            <a:r>
              <a:rPr lang="en-US" altLang="en-US" sz="2000" dirty="0">
                <a:solidFill>
                  <a:srgbClr val="000000"/>
                </a:solidFill>
                <a:latin typeface="Calibri" pitchFamily="34" charset="0"/>
              </a:rPr>
              <a:t> is more telling than s &amp; c</a:t>
            </a:r>
          </a:p>
        </p:txBody>
      </p:sp>
      <p:sp>
        <p:nvSpPr>
          <p:cNvPr id="13" name="Rectangle 3"/>
          <p:cNvSpPr txBox="1">
            <a:spLocks noChangeArrowheads="1"/>
          </p:cNvSpPr>
          <p:nvPr/>
        </p:nvSpPr>
        <p:spPr>
          <a:xfrm>
            <a:off x="531095" y="2730526"/>
            <a:ext cx="7644717" cy="3863911"/>
          </a:xfrm>
          <a:prstGeom prst="rect">
            <a:avLst/>
          </a:prstGeom>
        </p:spPr>
        <p:txBody>
          <a:bodyPr vert="horz" lIns="91438" tIns="45719" rIns="91438" bIns="45719"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defRPr/>
            </a:pPr>
            <a:r>
              <a:rPr lang="en-US" altLang="en-US" kern="0" dirty="0" smtClean="0">
                <a:solidFill>
                  <a:srgbClr val="000000"/>
                </a:solidFill>
                <a:sym typeface="Symbol" pitchFamily="18" charset="2"/>
              </a:rPr>
              <a:t>Lift(B</a:t>
            </a:r>
            <a:r>
              <a:rPr lang="en-US" altLang="en-US" kern="0" dirty="0">
                <a:solidFill>
                  <a:srgbClr val="000000"/>
                </a:solidFill>
                <a:sym typeface="Symbol" pitchFamily="18" charset="2"/>
              </a:rPr>
              <a:t>, C) may tell how B and C are correlated</a:t>
            </a:r>
          </a:p>
          <a:p>
            <a:pPr lvl="1">
              <a:defRPr/>
            </a:pPr>
            <a:r>
              <a:rPr lang="en-US" altLang="en-US" kern="0" dirty="0">
                <a:solidFill>
                  <a:srgbClr val="FF0000"/>
                </a:solidFill>
                <a:sym typeface="Symbol" pitchFamily="18" charset="2"/>
              </a:rPr>
              <a:t>Lift(B, C) = 1: B and C are independent</a:t>
            </a:r>
          </a:p>
          <a:p>
            <a:pPr lvl="1">
              <a:defRPr/>
            </a:pPr>
            <a:r>
              <a:rPr lang="en-US" altLang="en-US" kern="0" dirty="0">
                <a:solidFill>
                  <a:srgbClr val="FF0000"/>
                </a:solidFill>
                <a:sym typeface="Symbol" pitchFamily="18" charset="2"/>
              </a:rPr>
              <a:t>&gt; 1:  positively correlated</a:t>
            </a:r>
          </a:p>
          <a:p>
            <a:pPr lvl="1">
              <a:defRPr/>
            </a:pPr>
            <a:r>
              <a:rPr lang="en-US" altLang="en-US" kern="0" dirty="0">
                <a:solidFill>
                  <a:srgbClr val="FF0000"/>
                </a:solidFill>
                <a:sym typeface="Symbol" pitchFamily="18" charset="2"/>
              </a:rPr>
              <a:t>&lt; 1: negatively </a:t>
            </a:r>
            <a:r>
              <a:rPr lang="en-US" altLang="en-US" kern="0" dirty="0" smtClean="0">
                <a:solidFill>
                  <a:srgbClr val="FF0000"/>
                </a:solidFill>
                <a:sym typeface="Symbol" pitchFamily="18" charset="2"/>
              </a:rPr>
              <a:t>correlated</a:t>
            </a:r>
            <a:endParaRPr lang="en-US" altLang="en-US" kern="0" dirty="0">
              <a:solidFill>
                <a:srgbClr val="FF0000"/>
              </a:solidFill>
              <a:sym typeface="Symbol" pitchFamily="18" charset="2"/>
            </a:endParaRPr>
          </a:p>
          <a:p>
            <a:pPr>
              <a:defRPr/>
            </a:pPr>
            <a:r>
              <a:rPr lang="en-US" altLang="en-US" kern="0" dirty="0" smtClean="0">
                <a:solidFill>
                  <a:srgbClr val="000000"/>
                </a:solidFill>
                <a:sym typeface="Symbol" pitchFamily="18" charset="2"/>
              </a:rPr>
              <a:t>For our example,</a:t>
            </a:r>
          </a:p>
          <a:p>
            <a:pPr>
              <a:defRPr/>
            </a:pPr>
            <a:endParaRPr lang="en-US" altLang="en-US" kern="0" dirty="0">
              <a:solidFill>
                <a:srgbClr val="000000"/>
              </a:solidFill>
              <a:sym typeface="Symbol" pitchFamily="18" charset="2"/>
            </a:endParaRPr>
          </a:p>
          <a:p>
            <a:pPr>
              <a:defRPr/>
            </a:pPr>
            <a:endParaRPr lang="en-US" altLang="en-US" kern="0" dirty="0" smtClean="0">
              <a:solidFill>
                <a:srgbClr val="000000"/>
              </a:solidFill>
              <a:sym typeface="Symbol" pitchFamily="18" charset="2"/>
            </a:endParaRPr>
          </a:p>
          <a:p>
            <a:pPr>
              <a:defRPr/>
            </a:pPr>
            <a:r>
              <a:rPr lang="en-US" altLang="en-US" kern="0" dirty="0" smtClean="0">
                <a:solidFill>
                  <a:srgbClr val="000000"/>
                </a:solidFill>
                <a:sym typeface="Symbol" pitchFamily="18" charset="2"/>
              </a:rPr>
              <a:t>Thus, B and C are negatively correlated since lift(B, C) &lt; 1; </a:t>
            </a:r>
          </a:p>
          <a:p>
            <a:pPr lvl="1">
              <a:defRPr/>
            </a:pPr>
            <a:r>
              <a:rPr lang="en-US" altLang="en-US" kern="0" dirty="0" smtClean="0">
                <a:solidFill>
                  <a:srgbClr val="000000"/>
                </a:solidFill>
                <a:sym typeface="Symbol" pitchFamily="18" charset="2"/>
              </a:rPr>
              <a:t>B </a:t>
            </a:r>
            <a:r>
              <a:rPr lang="en-US" altLang="en-US" kern="0" dirty="0">
                <a:solidFill>
                  <a:srgbClr val="000000"/>
                </a:solidFill>
                <a:sym typeface="Symbol" pitchFamily="18" charset="2"/>
              </a:rPr>
              <a:t>and </a:t>
            </a:r>
            <a:r>
              <a:rPr lang="en-US" altLang="en-US" kern="0" dirty="0" smtClean="0">
                <a:solidFill>
                  <a:srgbClr val="000000"/>
                </a:solidFill>
                <a:sym typeface="Symbol" pitchFamily="18" charset="2"/>
              </a:rPr>
              <a:t>¬C </a:t>
            </a:r>
            <a:r>
              <a:rPr lang="en-US" altLang="en-US" kern="0" dirty="0">
                <a:solidFill>
                  <a:srgbClr val="000000"/>
                </a:solidFill>
                <a:sym typeface="Symbol" pitchFamily="18" charset="2"/>
              </a:rPr>
              <a:t>are </a:t>
            </a:r>
            <a:r>
              <a:rPr lang="en-US" altLang="en-US" kern="0" dirty="0" smtClean="0">
                <a:solidFill>
                  <a:srgbClr val="000000"/>
                </a:solidFill>
                <a:sym typeface="Symbol" pitchFamily="18" charset="2"/>
              </a:rPr>
              <a:t>positively </a:t>
            </a:r>
            <a:r>
              <a:rPr lang="en-US" altLang="en-US" kern="0" dirty="0">
                <a:solidFill>
                  <a:srgbClr val="000000"/>
                </a:solidFill>
                <a:sym typeface="Symbol" pitchFamily="18" charset="2"/>
              </a:rPr>
              <a:t>correlated </a:t>
            </a:r>
            <a:r>
              <a:rPr lang="en-US" altLang="en-US" kern="0" dirty="0" smtClean="0">
                <a:solidFill>
                  <a:srgbClr val="000000"/>
                </a:solidFill>
                <a:sym typeface="Symbol" pitchFamily="18" charset="2"/>
              </a:rPr>
              <a:t>since </a:t>
            </a:r>
            <a:r>
              <a:rPr lang="en-US" altLang="en-US" kern="0" dirty="0">
                <a:solidFill>
                  <a:srgbClr val="000000"/>
                </a:solidFill>
                <a:sym typeface="Symbol" pitchFamily="18" charset="2"/>
              </a:rPr>
              <a:t>lift(B, </a:t>
            </a:r>
            <a:r>
              <a:rPr lang="en-US" altLang="en-US" kern="0" dirty="0" smtClean="0">
                <a:solidFill>
                  <a:srgbClr val="000000"/>
                </a:solidFill>
                <a:sym typeface="Symbol" pitchFamily="18" charset="2"/>
              </a:rPr>
              <a:t>¬C</a:t>
            </a:r>
            <a:r>
              <a:rPr lang="en-US" altLang="en-US" kern="0" dirty="0">
                <a:solidFill>
                  <a:srgbClr val="000000"/>
                </a:solidFill>
                <a:sym typeface="Symbol" pitchFamily="18" charset="2"/>
              </a:rPr>
              <a:t>) </a:t>
            </a:r>
            <a:r>
              <a:rPr lang="en-US" altLang="en-US" kern="0" dirty="0" smtClean="0">
                <a:solidFill>
                  <a:srgbClr val="000000"/>
                </a:solidFill>
                <a:sym typeface="Symbol" pitchFamily="18" charset="2"/>
              </a:rPr>
              <a:t>&gt; </a:t>
            </a:r>
            <a:r>
              <a:rPr lang="en-US" altLang="en-US" kern="0" dirty="0">
                <a:solidFill>
                  <a:srgbClr val="000000"/>
                </a:solidFill>
                <a:sym typeface="Symbol" pitchFamily="18" charset="2"/>
              </a:rPr>
              <a:t>1</a:t>
            </a:r>
          </a:p>
        </p:txBody>
      </p:sp>
    </p:spTree>
    <p:extLst>
      <p:ext uri="{BB962C8B-B14F-4D97-AF65-F5344CB8AC3E}">
        <p14:creationId xmlns:p14="http://schemas.microsoft.com/office/powerpoint/2010/main" val="1679261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19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19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512619" y="316454"/>
            <a:ext cx="11074400" cy="609600"/>
          </a:xfrm>
        </p:spPr>
        <p:txBody>
          <a:bodyPr>
            <a:normAutofit fontScale="90000"/>
          </a:bodyPr>
          <a:lstStyle/>
          <a:p>
            <a:pPr eaLnBrk="1" hangingPunct="1"/>
            <a:r>
              <a:rPr lang="en-US" altLang="en-US" dirty="0" smtClean="0"/>
              <a:t>Interestingness Measure: </a:t>
            </a:r>
            <a:r>
              <a:rPr lang="el-GR" altLang="en-US" b="1" dirty="0" smtClean="0">
                <a:latin typeface="MingLiU" pitchFamily="49" charset="-120"/>
                <a:ea typeface="MingLiU" pitchFamily="49" charset="-120"/>
              </a:rPr>
              <a:t>χ</a:t>
            </a:r>
            <a:r>
              <a:rPr lang="en-US" altLang="en-US" b="1" baseline="30000" dirty="0" smtClean="0"/>
              <a:t>2</a:t>
            </a:r>
            <a:r>
              <a:rPr lang="en-US" altLang="en-US" dirty="0" smtClean="0"/>
              <a:t> </a:t>
            </a:r>
          </a:p>
        </p:txBody>
      </p:sp>
      <p:sp>
        <p:nvSpPr>
          <p:cNvPr id="9220" name="Rectangle 3"/>
          <p:cNvSpPr>
            <a:spLocks noGrp="1" noChangeArrowheads="1"/>
          </p:cNvSpPr>
          <p:nvPr>
            <p:ph type="body" sz="half" idx="1"/>
          </p:nvPr>
        </p:nvSpPr>
        <p:spPr>
          <a:xfrm>
            <a:off x="406400" y="1236245"/>
            <a:ext cx="7213600" cy="533400"/>
          </a:xfrm>
        </p:spPr>
        <p:txBody>
          <a:bodyPr/>
          <a:lstStyle/>
          <a:p>
            <a:pPr eaLnBrk="1" hangingPunct="1">
              <a:lnSpc>
                <a:spcPct val="130000"/>
              </a:lnSpc>
            </a:pPr>
            <a:r>
              <a:rPr lang="en-US" altLang="en-US" dirty="0" smtClean="0">
                <a:sym typeface="Symbol" pitchFamily="18" charset="2"/>
              </a:rPr>
              <a:t>Another measure to test correlated events: </a:t>
            </a:r>
            <a:r>
              <a:rPr lang="el-GR" altLang="en-US" b="1" dirty="0" smtClean="0">
                <a:ea typeface="MingLiU" pitchFamily="49" charset="-120"/>
              </a:rPr>
              <a:t>χ</a:t>
            </a:r>
            <a:r>
              <a:rPr lang="en-US" altLang="en-US" b="1" baseline="30000" dirty="0" smtClean="0"/>
              <a:t>2</a:t>
            </a:r>
            <a:endParaRPr lang="en-US" altLang="en-US" dirty="0" smtClean="0">
              <a:sym typeface="Symbol" pitchFamily="18" charset="2"/>
            </a:endParaRPr>
          </a:p>
        </p:txBody>
      </p:sp>
      <p:graphicFrame>
        <p:nvGraphicFramePr>
          <p:cNvPr id="9" name="Group 50"/>
          <p:cNvGraphicFramePr>
            <a:graphicFrameLocks noGrp="1"/>
          </p:cNvGraphicFramePr>
          <p:nvPr>
            <p:extLst/>
          </p:nvPr>
        </p:nvGraphicFramePr>
        <p:xfrm>
          <a:off x="7823201" y="1402426"/>
          <a:ext cx="4063999" cy="1385499"/>
        </p:xfrm>
        <a:graphic>
          <a:graphicData uri="http://schemas.openxmlformats.org/drawingml/2006/table">
            <a:tbl>
              <a:tblPr/>
              <a:tblGrid>
                <a:gridCol w="609600"/>
                <a:gridCol w="1320800"/>
                <a:gridCol w="1320800"/>
                <a:gridCol w="812799"/>
              </a:tblGrid>
              <a:tr h="30471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dirty="0" smtClean="0">
                        <a:ln>
                          <a:noFill/>
                        </a:ln>
                        <a:solidFill>
                          <a:schemeClr val="tx1"/>
                        </a:solidFill>
                        <a:effectLst/>
                        <a:latin typeface="Tahoma" pitchFamily="34" charset="0"/>
                      </a:endParaRPr>
                    </a:p>
                  </a:txBody>
                  <a:tcPr marL="121920" marR="121920" marT="45680" marB="4568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B</a:t>
                      </a:r>
                    </a:p>
                  </a:txBody>
                  <a:tcPr marL="121920" marR="121920" marT="45680" marB="4568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¬B</a:t>
                      </a:r>
                    </a:p>
                  </a:txBody>
                  <a:tcPr marL="121920" marR="121920" marT="45680" marB="4568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a:t>
                      </a:r>
                      <a:r>
                        <a:rPr kumimoji="0" lang="en-US" sz="1600" b="0" i="0" u="none" strike="noStrike" cap="none" normalizeH="0" baseline="-25000" dirty="0" smtClean="0">
                          <a:ln>
                            <a:noFill/>
                          </a:ln>
                          <a:solidFill>
                            <a:schemeClr val="tx1"/>
                          </a:solidFill>
                          <a:effectLst/>
                          <a:latin typeface="Tahoma" pitchFamily="34" charset="0"/>
                        </a:rPr>
                        <a:t>row</a:t>
                      </a:r>
                    </a:p>
                  </a:txBody>
                  <a:tcPr marL="121920" marR="121920" marT="45680" marB="4568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40000"/>
                        <a:lumOff val="60000"/>
                      </a:schemeClr>
                    </a:solidFill>
                  </a:tcPr>
                </a:tc>
              </a:tr>
              <a:tr h="30471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C</a:t>
                      </a:r>
                    </a:p>
                  </a:txBody>
                  <a:tcPr marL="121920" marR="121920" marT="45680" marB="4568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400 (450)</a:t>
                      </a:r>
                    </a:p>
                  </a:txBody>
                  <a:tcPr marL="121920" marR="121920" marT="45680" marB="4568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350 (300)</a:t>
                      </a:r>
                    </a:p>
                  </a:txBody>
                  <a:tcPr marL="121920" marR="121920" marT="45680" marB="4568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750</a:t>
                      </a:r>
                    </a:p>
                  </a:txBody>
                  <a:tcPr marL="121920" marR="121920" marT="45680" marB="4568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330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¬C</a:t>
                      </a:r>
                    </a:p>
                  </a:txBody>
                  <a:tcPr marL="121920" marR="121920" marT="45680" marB="4568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200 (150)</a:t>
                      </a:r>
                    </a:p>
                  </a:txBody>
                  <a:tcPr marL="121920" marR="121920" marT="45680" marB="4568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50 (100)</a:t>
                      </a:r>
                    </a:p>
                  </a:txBody>
                  <a:tcPr marL="121920" marR="121920" marT="45680" marB="4568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250</a:t>
                      </a:r>
                    </a:p>
                  </a:txBody>
                  <a:tcPr marL="121920" marR="121920" marT="45680" marB="4568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lumMod val="20000"/>
                        <a:lumOff val="80000"/>
                      </a:schemeClr>
                    </a:solidFill>
                  </a:tcPr>
                </a:tc>
              </a:tr>
              <a:tr h="37989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a:t>
                      </a:r>
                      <a:r>
                        <a:rPr kumimoji="0" lang="en-US" sz="1600" b="0" i="0" u="none" strike="noStrike" cap="none" normalizeH="0" baseline="-25000" dirty="0" smtClean="0">
                          <a:ln>
                            <a:noFill/>
                          </a:ln>
                          <a:solidFill>
                            <a:schemeClr val="tx1"/>
                          </a:solidFill>
                          <a:effectLst/>
                          <a:latin typeface="Tahoma" pitchFamily="34" charset="0"/>
                        </a:rPr>
                        <a:t>col</a:t>
                      </a:r>
                    </a:p>
                  </a:txBody>
                  <a:tcPr marL="121920" marR="121920" marT="45680" marB="4568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600</a:t>
                      </a:r>
                    </a:p>
                  </a:txBody>
                  <a:tcPr marL="121920" marR="121920" marT="45680" marB="4568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400</a:t>
                      </a:r>
                    </a:p>
                  </a:txBody>
                  <a:tcPr marL="121920" marR="121920" marT="45680" marB="4568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1000</a:t>
                      </a:r>
                    </a:p>
                  </a:txBody>
                  <a:tcPr marL="121920" marR="121920" marT="45680" marB="4568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graphicFrame>
        <p:nvGraphicFramePr>
          <p:cNvPr id="9279" name="Object 2"/>
          <p:cNvGraphicFramePr>
            <a:graphicFrameLocks noChangeAspect="1"/>
          </p:cNvGraphicFramePr>
          <p:nvPr>
            <p:extLst/>
          </p:nvPr>
        </p:nvGraphicFramePr>
        <p:xfrm>
          <a:off x="2336800" y="1780309"/>
          <a:ext cx="4470400" cy="746125"/>
        </p:xfrm>
        <a:graphic>
          <a:graphicData uri="http://schemas.openxmlformats.org/presentationml/2006/ole">
            <mc:AlternateContent xmlns:mc="http://schemas.openxmlformats.org/markup-compatibility/2006">
              <mc:Choice xmlns:v="urn:schemas-microsoft-com:vml" Requires="v">
                <p:oleObj spid="_x0000_s3229" name="Equation" r:id="rId4" imgW="2057400" imgH="444240" progId="Equation.3">
                  <p:embed/>
                </p:oleObj>
              </mc:Choice>
              <mc:Fallback>
                <p:oleObj name="Equation" r:id="rId4" imgW="2057400" imgH="444240" progId="Equation.3">
                  <p:embed/>
                  <p:pic>
                    <p:nvPicPr>
                      <p:cNvPr id="0" name=""/>
                      <p:cNvPicPr>
                        <a:picLocks noChangeAspect="1" noChangeArrowheads="1"/>
                      </p:cNvPicPr>
                      <p:nvPr/>
                    </p:nvPicPr>
                    <p:blipFill>
                      <a:blip r:embed="rId5"/>
                      <a:srcRect/>
                      <a:stretch>
                        <a:fillRect/>
                      </a:stretch>
                    </p:blipFill>
                    <p:spPr bwMode="auto">
                      <a:xfrm>
                        <a:off x="2336800" y="1780309"/>
                        <a:ext cx="4470400"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Rectangle 3"/>
          <p:cNvSpPr txBox="1">
            <a:spLocks noChangeArrowheads="1"/>
          </p:cNvSpPr>
          <p:nvPr/>
        </p:nvSpPr>
        <p:spPr>
          <a:xfrm>
            <a:off x="426558" y="2449577"/>
            <a:ext cx="8989046" cy="4140409"/>
          </a:xfrm>
          <a:prstGeom prst="rect">
            <a:avLst/>
          </a:prstGeom>
        </p:spPr>
        <p:txBody>
          <a:bodyPr vert="horz" lIns="91438" tIns="45719" rIns="91438" bIns="45719"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spcAft>
                <a:spcPts val="600"/>
              </a:spcAft>
              <a:defRPr/>
            </a:pPr>
            <a:r>
              <a:rPr lang="en-US" altLang="en-US" dirty="0" smtClean="0">
                <a:solidFill>
                  <a:srgbClr val="000000"/>
                </a:solidFill>
                <a:ea typeface="MingLiU"/>
              </a:rPr>
              <a:t>For the table on the right,</a:t>
            </a:r>
          </a:p>
          <a:p>
            <a:pPr>
              <a:spcAft>
                <a:spcPts val="600"/>
              </a:spcAft>
              <a:defRPr/>
            </a:pPr>
            <a:endParaRPr lang="en-US" altLang="en-US" b="1" dirty="0" smtClean="0">
              <a:solidFill>
                <a:srgbClr val="000000"/>
              </a:solidFill>
              <a:ea typeface="MingLiU"/>
            </a:endParaRPr>
          </a:p>
          <a:p>
            <a:pPr>
              <a:spcAft>
                <a:spcPts val="600"/>
              </a:spcAft>
              <a:defRPr/>
            </a:pPr>
            <a:endParaRPr lang="en-US" altLang="en-US" b="1" dirty="0">
              <a:solidFill>
                <a:srgbClr val="000000"/>
              </a:solidFill>
              <a:ea typeface="MingLiU"/>
            </a:endParaRPr>
          </a:p>
          <a:p>
            <a:pPr>
              <a:spcAft>
                <a:spcPts val="600"/>
              </a:spcAft>
              <a:defRPr/>
            </a:pPr>
            <a:r>
              <a:rPr lang="en-US" altLang="en-US" dirty="0" smtClean="0">
                <a:solidFill>
                  <a:srgbClr val="000000"/>
                </a:solidFill>
                <a:ea typeface="MingLiU"/>
              </a:rPr>
              <a:t>By </a:t>
            </a:r>
            <a:r>
              <a:rPr lang="en-US" dirty="0" smtClean="0">
                <a:solidFill>
                  <a:srgbClr val="000000"/>
                </a:solidFill>
              </a:rPr>
              <a:t>consulting </a:t>
            </a:r>
            <a:r>
              <a:rPr lang="en-US" dirty="0">
                <a:solidFill>
                  <a:srgbClr val="000000"/>
                </a:solidFill>
              </a:rPr>
              <a:t>a table of critical values of the </a:t>
            </a:r>
            <a:r>
              <a:rPr lang="el-GR" altLang="en-US" b="1" dirty="0">
                <a:solidFill>
                  <a:srgbClr val="000000"/>
                </a:solidFill>
                <a:ea typeface="MingLiU" pitchFamily="49" charset="-120"/>
              </a:rPr>
              <a:t>χ</a:t>
            </a:r>
            <a:r>
              <a:rPr lang="en-US" altLang="en-US" b="1" baseline="30000" smtClean="0">
                <a:solidFill>
                  <a:srgbClr val="000000"/>
                </a:solidFill>
              </a:rPr>
              <a:t>2</a:t>
            </a:r>
            <a:r>
              <a:rPr lang="en-US" smtClean="0">
                <a:solidFill>
                  <a:srgbClr val="000000"/>
                </a:solidFill>
              </a:rPr>
              <a:t> </a:t>
            </a:r>
            <a:r>
              <a:rPr lang="en-US" dirty="0" smtClean="0">
                <a:solidFill>
                  <a:srgbClr val="000000"/>
                </a:solidFill>
              </a:rPr>
              <a:t>distribution, one can conclude that the chance for B and C  to be independent is very low (&lt; 0.01)</a:t>
            </a:r>
            <a:endParaRPr lang="en-US" altLang="en-US" dirty="0" smtClean="0">
              <a:solidFill>
                <a:srgbClr val="000000"/>
              </a:solidFill>
              <a:ea typeface="MingLiU"/>
            </a:endParaRPr>
          </a:p>
          <a:p>
            <a:pPr>
              <a:spcAft>
                <a:spcPts val="600"/>
              </a:spcAft>
              <a:defRPr/>
            </a:pPr>
            <a:r>
              <a:rPr lang="el-GR" altLang="en-US" b="1" dirty="0">
                <a:solidFill>
                  <a:srgbClr val="000000"/>
                </a:solidFill>
                <a:ea typeface="MingLiU" pitchFamily="49" charset="-120"/>
              </a:rPr>
              <a:t>χ</a:t>
            </a:r>
            <a:r>
              <a:rPr lang="en-US" altLang="en-US" b="1" baseline="30000" dirty="0" smtClean="0">
                <a:solidFill>
                  <a:srgbClr val="000000"/>
                </a:solidFill>
              </a:rPr>
              <a:t>2</a:t>
            </a:r>
            <a:r>
              <a:rPr lang="en-US" altLang="en-US" dirty="0" smtClean="0">
                <a:solidFill>
                  <a:srgbClr val="000000"/>
                </a:solidFill>
              </a:rPr>
              <a:t>-test</a:t>
            </a:r>
            <a:r>
              <a:rPr lang="en-US" altLang="en-US" b="1" dirty="0" smtClean="0">
                <a:solidFill>
                  <a:srgbClr val="000000"/>
                </a:solidFill>
              </a:rPr>
              <a:t> </a:t>
            </a:r>
            <a:r>
              <a:rPr lang="en-US" altLang="en-US" kern="0" dirty="0" smtClean="0">
                <a:solidFill>
                  <a:srgbClr val="000000"/>
                </a:solidFill>
                <a:sym typeface="Symbol" pitchFamily="18" charset="2"/>
              </a:rPr>
              <a:t>shows </a:t>
            </a:r>
            <a:r>
              <a:rPr lang="en-US" altLang="en-US" kern="0" dirty="0">
                <a:solidFill>
                  <a:srgbClr val="000000"/>
                </a:solidFill>
                <a:sym typeface="Symbol" pitchFamily="18" charset="2"/>
              </a:rPr>
              <a:t>B and C are </a:t>
            </a:r>
            <a:r>
              <a:rPr lang="en-US" altLang="en-US" kern="0" dirty="0" smtClean="0">
                <a:solidFill>
                  <a:srgbClr val="000000"/>
                </a:solidFill>
                <a:sym typeface="Symbol" pitchFamily="18" charset="2"/>
              </a:rPr>
              <a:t>negatively correlated</a:t>
            </a:r>
            <a:r>
              <a:rPr lang="en-US" altLang="en-US" kern="0" dirty="0">
                <a:solidFill>
                  <a:srgbClr val="000000"/>
                </a:solidFill>
                <a:sym typeface="Symbol" pitchFamily="18" charset="2"/>
              </a:rPr>
              <a:t> </a:t>
            </a:r>
            <a:r>
              <a:rPr lang="en-US" altLang="en-US" kern="0" dirty="0" smtClean="0">
                <a:solidFill>
                  <a:srgbClr val="000000"/>
                </a:solidFill>
                <a:sym typeface="Symbol" pitchFamily="18" charset="2"/>
              </a:rPr>
              <a:t>since the expected value is 450 but the observed is only 400</a:t>
            </a:r>
          </a:p>
          <a:p>
            <a:pPr>
              <a:spcAft>
                <a:spcPts val="600"/>
              </a:spcAft>
              <a:defRPr/>
            </a:pPr>
            <a:r>
              <a:rPr lang="en-US" altLang="en-US" dirty="0" smtClean="0">
                <a:solidFill>
                  <a:srgbClr val="000000"/>
                </a:solidFill>
                <a:ea typeface="MingLiU" pitchFamily="49" charset="-120"/>
              </a:rPr>
              <a:t>Thus, </a:t>
            </a:r>
            <a:r>
              <a:rPr lang="el-GR" altLang="en-US" b="1" dirty="0" smtClean="0">
                <a:solidFill>
                  <a:srgbClr val="000000"/>
                </a:solidFill>
                <a:ea typeface="MingLiU" pitchFamily="49" charset="-120"/>
              </a:rPr>
              <a:t>χ</a:t>
            </a:r>
            <a:r>
              <a:rPr lang="en-US" altLang="en-US" b="1" baseline="30000" dirty="0">
                <a:solidFill>
                  <a:srgbClr val="000000"/>
                </a:solidFill>
              </a:rPr>
              <a:t>2</a:t>
            </a:r>
            <a:r>
              <a:rPr lang="en-US" altLang="en-US" dirty="0">
                <a:solidFill>
                  <a:srgbClr val="000000"/>
                </a:solidFill>
                <a:sym typeface="Symbol" pitchFamily="18" charset="2"/>
              </a:rPr>
              <a:t> </a:t>
            </a:r>
            <a:r>
              <a:rPr lang="en-US" altLang="en-US" dirty="0">
                <a:solidFill>
                  <a:srgbClr val="000000"/>
                </a:solidFill>
              </a:rPr>
              <a:t> </a:t>
            </a:r>
            <a:r>
              <a:rPr lang="en-US" altLang="en-US" dirty="0" smtClean="0">
                <a:solidFill>
                  <a:srgbClr val="000000"/>
                </a:solidFill>
              </a:rPr>
              <a:t>is also more telling than the support-confidence framework</a:t>
            </a:r>
            <a:endParaRPr lang="en-US" altLang="en-US" dirty="0">
              <a:solidFill>
                <a:srgbClr val="000000"/>
              </a:solidFill>
            </a:endParaRPr>
          </a:p>
        </p:txBody>
      </p:sp>
      <p:sp>
        <p:nvSpPr>
          <p:cNvPr id="2" name="TextBox 1"/>
          <p:cNvSpPr txBox="1"/>
          <p:nvPr/>
        </p:nvSpPr>
        <p:spPr>
          <a:xfrm>
            <a:off x="9570097" y="2988756"/>
            <a:ext cx="2065470" cy="461665"/>
          </a:xfrm>
          <a:prstGeom prst="rect">
            <a:avLst/>
          </a:prstGeom>
          <a:solidFill>
            <a:srgbClr val="92D050"/>
          </a:solidFill>
        </p:spPr>
        <p:txBody>
          <a:bodyPr wrap="square" rtlCol="0">
            <a:spAutoFit/>
          </a:bodyPr>
          <a:lstStyle/>
          <a:p>
            <a:r>
              <a:rPr lang="en-US" sz="2400" dirty="0" smtClean="0">
                <a:solidFill>
                  <a:srgbClr val="000000"/>
                </a:solidFill>
              </a:rPr>
              <a:t>Expected value</a:t>
            </a:r>
            <a:endParaRPr lang="en-US" sz="2400" dirty="0">
              <a:solidFill>
                <a:srgbClr val="000000"/>
              </a:solidFill>
            </a:endParaRPr>
          </a:p>
        </p:txBody>
      </p:sp>
      <p:sp>
        <p:nvSpPr>
          <p:cNvPr id="14" name="TextBox 13"/>
          <p:cNvSpPr txBox="1"/>
          <p:nvPr/>
        </p:nvSpPr>
        <p:spPr>
          <a:xfrm>
            <a:off x="9115205" y="3644090"/>
            <a:ext cx="2142186" cy="461665"/>
          </a:xfrm>
          <a:prstGeom prst="rect">
            <a:avLst/>
          </a:prstGeom>
          <a:solidFill>
            <a:srgbClr val="F0CDBC"/>
          </a:solidFill>
        </p:spPr>
        <p:txBody>
          <a:bodyPr wrap="square" rtlCol="0">
            <a:spAutoFit/>
          </a:bodyPr>
          <a:lstStyle/>
          <a:p>
            <a:r>
              <a:rPr lang="en-US" sz="2400" dirty="0" smtClean="0">
                <a:solidFill>
                  <a:srgbClr val="000000"/>
                </a:solidFill>
              </a:rPr>
              <a:t>Observed value</a:t>
            </a:r>
            <a:endParaRPr lang="en-US" sz="2400" dirty="0">
              <a:solidFill>
                <a:srgbClr val="000000"/>
              </a:solidFill>
            </a:endParaRPr>
          </a:p>
        </p:txBody>
      </p:sp>
      <p:sp>
        <p:nvSpPr>
          <p:cNvPr id="4" name="Curved Left Arrow 3"/>
          <p:cNvSpPr/>
          <p:nvPr/>
        </p:nvSpPr>
        <p:spPr>
          <a:xfrm rot="9641858">
            <a:off x="8817023" y="1862440"/>
            <a:ext cx="607481" cy="1768105"/>
          </a:xfrm>
          <a:prstGeom prst="curvedLef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16" name="Curved Left Arrow 15"/>
          <p:cNvSpPr/>
          <p:nvPr/>
        </p:nvSpPr>
        <p:spPr>
          <a:xfrm rot="9843011">
            <a:off x="8436211" y="1836710"/>
            <a:ext cx="473759" cy="2084117"/>
          </a:xfrm>
          <a:prstGeom prst="curvedLeftArrow">
            <a:avLst/>
          </a:prstGeom>
          <a:solidFill>
            <a:srgbClr val="F0CDB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graphicFrame>
        <p:nvGraphicFramePr>
          <p:cNvPr id="12" name="Object 3"/>
          <p:cNvGraphicFramePr>
            <a:graphicFrameLocks noChangeAspect="1"/>
          </p:cNvGraphicFramePr>
          <p:nvPr>
            <p:extLst/>
          </p:nvPr>
        </p:nvGraphicFramePr>
        <p:xfrm>
          <a:off x="1010745" y="3024262"/>
          <a:ext cx="8294687" cy="614362"/>
        </p:xfrm>
        <a:graphic>
          <a:graphicData uri="http://schemas.openxmlformats.org/presentationml/2006/ole">
            <mc:AlternateContent xmlns:mc="http://schemas.openxmlformats.org/markup-compatibility/2006">
              <mc:Choice xmlns:v="urn:schemas-microsoft-com:vml" Requires="v">
                <p:oleObj spid="_x0000_s3230" name="Equation" r:id="rId6" imgW="4241800" imgH="406400" progId="Equation.3">
                  <p:embed/>
                </p:oleObj>
              </mc:Choice>
              <mc:Fallback>
                <p:oleObj name="Equation" r:id="rId6" imgW="4241800" imgH="406400" progId="Equation.3">
                  <p:embed/>
                  <p:pic>
                    <p:nvPicPr>
                      <p:cNvPr id="0" name=""/>
                      <p:cNvPicPr>
                        <a:picLocks noChangeAspect="1" noChangeArrowheads="1"/>
                      </p:cNvPicPr>
                      <p:nvPr/>
                    </p:nvPicPr>
                    <p:blipFill>
                      <a:blip r:embed="rId7"/>
                      <a:srcRect/>
                      <a:stretch>
                        <a:fillRect/>
                      </a:stretch>
                    </p:blipFill>
                    <p:spPr bwMode="auto">
                      <a:xfrm>
                        <a:off x="1010745" y="3024262"/>
                        <a:ext cx="8294687" cy="614362"/>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2519526186"/>
      </p:ext>
    </p:extLst>
  </p:cSld>
  <p:clrMapOvr>
    <a:masterClrMapping/>
  </p:clrMapOvr>
  <p:transition xmlns:p14="http://schemas.microsoft.com/office/powerpoint/2010/main" spd="med">
    <p:zoom/>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20">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2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build="p"/>
      <p:bldP spid="2" grpId="0" animBg="1"/>
      <p:bldP spid="14" grpId="0" animBg="1"/>
      <p:bldP spid="4"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0" y="228600"/>
            <a:ext cx="12192000" cy="762000"/>
          </a:xfrm>
        </p:spPr>
        <p:txBody>
          <a:bodyPr/>
          <a:lstStyle/>
          <a:p>
            <a:pPr eaLnBrk="1" hangingPunct="1"/>
            <a:r>
              <a:rPr lang="en-US" altLang="en-US" smtClean="0"/>
              <a:t>Pattern Discovery: Why Is It Important?</a:t>
            </a:r>
          </a:p>
        </p:txBody>
      </p:sp>
      <p:sp>
        <p:nvSpPr>
          <p:cNvPr id="5124" name="Rectangle 3"/>
          <p:cNvSpPr>
            <a:spLocks noGrp="1" noChangeArrowheads="1"/>
          </p:cNvSpPr>
          <p:nvPr>
            <p:ph idx="1"/>
          </p:nvPr>
        </p:nvSpPr>
        <p:spPr>
          <a:xfrm>
            <a:off x="406400" y="1186880"/>
            <a:ext cx="10634639" cy="5407884"/>
          </a:xfrm>
        </p:spPr>
        <p:txBody>
          <a:bodyPr/>
          <a:lstStyle/>
          <a:p>
            <a:pPr eaLnBrk="1" hangingPunct="1">
              <a:spcBef>
                <a:spcPts val="600"/>
              </a:spcBef>
            </a:pPr>
            <a:r>
              <a:rPr lang="en-US" altLang="en-US" dirty="0" smtClean="0">
                <a:latin typeface="Calibri" pitchFamily="34" charset="0"/>
              </a:rPr>
              <a:t>Finding </a:t>
            </a:r>
            <a:r>
              <a:rPr lang="en-US" altLang="en-US" dirty="0" smtClean="0">
                <a:solidFill>
                  <a:srgbClr val="FF0000"/>
                </a:solidFill>
                <a:latin typeface="Calibri" pitchFamily="34" charset="0"/>
              </a:rPr>
              <a:t>inherent regularities </a:t>
            </a:r>
            <a:r>
              <a:rPr lang="en-US" altLang="en-US" dirty="0" smtClean="0">
                <a:latin typeface="Calibri" pitchFamily="34" charset="0"/>
              </a:rPr>
              <a:t>in a data set </a:t>
            </a:r>
          </a:p>
          <a:p>
            <a:pPr eaLnBrk="1" hangingPunct="1">
              <a:spcBef>
                <a:spcPts val="600"/>
              </a:spcBef>
            </a:pPr>
            <a:r>
              <a:rPr lang="en-US" altLang="en-US" dirty="0" smtClean="0">
                <a:solidFill>
                  <a:srgbClr val="FF0000"/>
                </a:solidFill>
                <a:latin typeface="Calibri" pitchFamily="34" charset="0"/>
              </a:rPr>
              <a:t>Foundation</a:t>
            </a:r>
            <a:r>
              <a:rPr lang="en-US" altLang="en-US" dirty="0" smtClean="0">
                <a:latin typeface="Calibri" pitchFamily="34" charset="0"/>
              </a:rPr>
              <a:t> for many essential data mining tasks</a:t>
            </a:r>
          </a:p>
          <a:p>
            <a:pPr lvl="1" eaLnBrk="1" hangingPunct="1">
              <a:spcBef>
                <a:spcPts val="600"/>
              </a:spcBef>
            </a:pPr>
            <a:r>
              <a:rPr lang="en-US" altLang="en-US" dirty="0" smtClean="0">
                <a:latin typeface="Calibri" pitchFamily="34" charset="0"/>
              </a:rPr>
              <a:t>Association, correlation, and causality analysis</a:t>
            </a:r>
          </a:p>
          <a:p>
            <a:pPr lvl="1" eaLnBrk="1" hangingPunct="1">
              <a:spcBef>
                <a:spcPts val="600"/>
              </a:spcBef>
            </a:pPr>
            <a:r>
              <a:rPr lang="en-US" altLang="en-US" dirty="0" smtClean="0">
                <a:latin typeface="Calibri" pitchFamily="34" charset="0"/>
              </a:rPr>
              <a:t>Mining sequential, structural (e.g., sub-graph) patterns</a:t>
            </a:r>
          </a:p>
          <a:p>
            <a:pPr lvl="1" eaLnBrk="1" hangingPunct="1">
              <a:spcBef>
                <a:spcPts val="600"/>
              </a:spcBef>
            </a:pPr>
            <a:r>
              <a:rPr lang="en-US" altLang="en-US" dirty="0" smtClean="0">
                <a:latin typeface="Calibri" pitchFamily="34" charset="0"/>
              </a:rPr>
              <a:t>Pattern analysis in spatiotemporal, multimedia, time-series, and stream data </a:t>
            </a:r>
          </a:p>
          <a:p>
            <a:pPr lvl="1" eaLnBrk="1" hangingPunct="1">
              <a:spcBef>
                <a:spcPts val="600"/>
              </a:spcBef>
            </a:pPr>
            <a:r>
              <a:rPr lang="en-US" altLang="en-US" dirty="0" smtClean="0">
                <a:latin typeface="Calibri" pitchFamily="34" charset="0"/>
              </a:rPr>
              <a:t>Classification: Discriminative pattern-based analysis</a:t>
            </a:r>
          </a:p>
          <a:p>
            <a:pPr lvl="1" eaLnBrk="1" hangingPunct="1">
              <a:spcBef>
                <a:spcPts val="600"/>
              </a:spcBef>
            </a:pPr>
            <a:r>
              <a:rPr lang="en-US" altLang="en-US" dirty="0" smtClean="0">
                <a:latin typeface="Calibri" pitchFamily="34" charset="0"/>
              </a:rPr>
              <a:t>Cluster analysis: Pattern-based subspace clustering</a:t>
            </a:r>
          </a:p>
          <a:p>
            <a:pPr eaLnBrk="1" hangingPunct="1">
              <a:spcBef>
                <a:spcPts val="600"/>
              </a:spcBef>
            </a:pPr>
            <a:r>
              <a:rPr lang="en-US" altLang="en-US" dirty="0" smtClean="0">
                <a:latin typeface="Calibri" pitchFamily="34" charset="0"/>
              </a:rPr>
              <a:t>Broad applications</a:t>
            </a:r>
          </a:p>
          <a:p>
            <a:pPr lvl="1" eaLnBrk="1" hangingPunct="1">
              <a:spcBef>
                <a:spcPts val="600"/>
              </a:spcBef>
            </a:pPr>
            <a:r>
              <a:rPr lang="en-US" altLang="en-US" dirty="0" smtClean="0">
                <a:latin typeface="Calibri" pitchFamily="34" charset="0"/>
              </a:rPr>
              <a:t>Market basket analysis, cross-marketing, catalog design, sale campaign analysis, Web log analysis, biological sequence analysis</a:t>
            </a:r>
          </a:p>
        </p:txBody>
      </p:sp>
    </p:spTree>
    <p:extLst>
      <p:ext uri="{BB962C8B-B14F-4D97-AF65-F5344CB8AC3E}">
        <p14:creationId xmlns:p14="http://schemas.microsoft.com/office/powerpoint/2010/main" val="5213276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2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12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12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508000" y="314040"/>
            <a:ext cx="11074400" cy="667323"/>
          </a:xfrm>
        </p:spPr>
        <p:txBody>
          <a:bodyPr>
            <a:normAutofit fontScale="90000"/>
          </a:bodyPr>
          <a:lstStyle/>
          <a:p>
            <a:r>
              <a:rPr lang="en-US" altLang="en-US" b="1" dirty="0" smtClean="0"/>
              <a:t>Lift and </a:t>
            </a:r>
            <a:r>
              <a:rPr lang="el-GR" altLang="en-US" b="1" dirty="0">
                <a:latin typeface="MingLiU" pitchFamily="49" charset="-120"/>
                <a:ea typeface="MingLiU" pitchFamily="49" charset="-120"/>
              </a:rPr>
              <a:t>χ</a:t>
            </a:r>
            <a:r>
              <a:rPr lang="en-US" altLang="en-US" b="1" baseline="30000" dirty="0" smtClean="0"/>
              <a:t>2</a:t>
            </a:r>
            <a:r>
              <a:rPr lang="en-US" altLang="en-US" b="1" dirty="0" smtClean="0"/>
              <a:t> : Are They Always Good Measures?</a:t>
            </a:r>
          </a:p>
        </p:txBody>
      </p:sp>
      <p:sp>
        <p:nvSpPr>
          <p:cNvPr id="8196" name="Rectangle 3"/>
          <p:cNvSpPr>
            <a:spLocks noGrp="1" noChangeArrowheads="1"/>
          </p:cNvSpPr>
          <p:nvPr>
            <p:ph type="body" sz="half" idx="1"/>
          </p:nvPr>
        </p:nvSpPr>
        <p:spPr>
          <a:xfrm>
            <a:off x="424877" y="1227128"/>
            <a:ext cx="6862619" cy="5312932"/>
          </a:xfrm>
        </p:spPr>
        <p:txBody>
          <a:bodyPr/>
          <a:lstStyle/>
          <a:p>
            <a:pPr eaLnBrk="1" hangingPunct="1">
              <a:lnSpc>
                <a:spcPct val="130000"/>
              </a:lnSpc>
            </a:pPr>
            <a:r>
              <a:rPr lang="en-US" altLang="en-US" dirty="0" smtClean="0">
                <a:latin typeface="Calibri" pitchFamily="34" charset="0"/>
                <a:sym typeface="Symbol" pitchFamily="18" charset="2"/>
              </a:rPr>
              <a:t>Null transactions:  Transactions that contain neither B nor C</a:t>
            </a:r>
          </a:p>
          <a:p>
            <a:pPr marL="341313" lvl="1" indent="-341313">
              <a:lnSpc>
                <a:spcPct val="130000"/>
              </a:lnSpc>
              <a:buClr>
                <a:srgbClr val="0000CC"/>
              </a:buClr>
            </a:pPr>
            <a:r>
              <a:rPr lang="en-US" altLang="en-US" dirty="0" smtClean="0">
                <a:latin typeface="Calibri" pitchFamily="34" charset="0"/>
                <a:sym typeface="Symbol" pitchFamily="18" charset="2"/>
              </a:rPr>
              <a:t>Let’s examine the new dataset D</a:t>
            </a:r>
          </a:p>
          <a:p>
            <a:pPr lvl="1">
              <a:lnSpc>
                <a:spcPct val="130000"/>
              </a:lnSpc>
            </a:pPr>
            <a:r>
              <a:rPr lang="en-US" altLang="en-US" dirty="0" smtClean="0">
                <a:latin typeface="Calibri" pitchFamily="34" charset="0"/>
                <a:sym typeface="Symbol" pitchFamily="18" charset="2"/>
              </a:rPr>
              <a:t>BC (100) is much rarer than </a:t>
            </a:r>
            <a:r>
              <a:rPr lang="en-US" dirty="0" smtClean="0">
                <a:latin typeface="Calibri" panose="020F0502020204030204" pitchFamily="34" charset="0"/>
              </a:rPr>
              <a:t>B¬C (1000) and ¬BC (1000), but there are many ¬B¬C (100000)</a:t>
            </a:r>
          </a:p>
          <a:p>
            <a:pPr lvl="1">
              <a:lnSpc>
                <a:spcPct val="130000"/>
              </a:lnSpc>
            </a:pPr>
            <a:r>
              <a:rPr lang="en-US" altLang="en-US" kern="0" dirty="0">
                <a:latin typeface="Calibri" pitchFamily="34" charset="0"/>
                <a:sym typeface="Symbol" pitchFamily="18" charset="2"/>
              </a:rPr>
              <a:t>Unlikely B &amp; C will happen together</a:t>
            </a:r>
            <a:r>
              <a:rPr lang="en-US" altLang="en-US" kern="0" dirty="0" smtClean="0">
                <a:latin typeface="Calibri" pitchFamily="34" charset="0"/>
                <a:sym typeface="Symbol" pitchFamily="18" charset="2"/>
              </a:rPr>
              <a:t>!</a:t>
            </a:r>
            <a:endParaRPr lang="en-US" dirty="0" smtClean="0">
              <a:latin typeface="Calibri" panose="020F0502020204030204" pitchFamily="34" charset="0"/>
            </a:endParaRPr>
          </a:p>
          <a:p>
            <a:pPr>
              <a:lnSpc>
                <a:spcPct val="130000"/>
              </a:lnSpc>
            </a:pPr>
            <a:r>
              <a:rPr lang="en-US" altLang="en-US" kern="0" dirty="0" smtClean="0">
                <a:latin typeface="Calibri" pitchFamily="34" charset="0"/>
                <a:sym typeface="Symbol" pitchFamily="18" charset="2"/>
              </a:rPr>
              <a:t>But, Lift(B</a:t>
            </a:r>
            <a:r>
              <a:rPr lang="en-US" altLang="en-US" kern="0" dirty="0">
                <a:latin typeface="Calibri" pitchFamily="34" charset="0"/>
                <a:sym typeface="Symbol" pitchFamily="18" charset="2"/>
              </a:rPr>
              <a:t>, C) = 8.44 &gt;&gt; 1 </a:t>
            </a:r>
            <a:r>
              <a:rPr lang="en-US" altLang="en-US" kern="0" dirty="0" smtClean="0">
                <a:latin typeface="Calibri" pitchFamily="34" charset="0"/>
                <a:sym typeface="Symbol" pitchFamily="18" charset="2"/>
              </a:rPr>
              <a:t>(Lift shows B and C are strongly positively correlated!)</a:t>
            </a:r>
          </a:p>
          <a:p>
            <a:pPr marL="341313" lvl="1" indent="-341313">
              <a:lnSpc>
                <a:spcPct val="130000"/>
              </a:lnSpc>
              <a:buClr>
                <a:srgbClr val="0000CC"/>
              </a:buClr>
            </a:pPr>
            <a:r>
              <a:rPr lang="el-GR" altLang="en-US" b="1" dirty="0">
                <a:ea typeface="MingLiU"/>
              </a:rPr>
              <a:t>χ</a:t>
            </a:r>
            <a:r>
              <a:rPr lang="en-US" altLang="en-US" b="1" baseline="30000" dirty="0"/>
              <a:t>2 </a:t>
            </a:r>
            <a:r>
              <a:rPr lang="en-US" altLang="en-US" kern="0" dirty="0">
                <a:sym typeface="Symbol" pitchFamily="18" charset="2"/>
              </a:rPr>
              <a:t>= </a:t>
            </a:r>
            <a:r>
              <a:rPr lang="en-US" altLang="en-US" kern="0" dirty="0" smtClean="0">
                <a:sym typeface="Symbol" pitchFamily="18" charset="2"/>
              </a:rPr>
              <a:t>670: Observed(BC) &gt;&gt; expected value (11.85)</a:t>
            </a:r>
            <a:endParaRPr lang="en-US" altLang="en-US" kern="0" dirty="0">
              <a:sym typeface="Symbol" pitchFamily="18" charset="2"/>
            </a:endParaRPr>
          </a:p>
          <a:p>
            <a:pPr>
              <a:lnSpc>
                <a:spcPct val="130000"/>
              </a:lnSpc>
            </a:pPr>
            <a:r>
              <a:rPr lang="en-US" altLang="en-US" i="1" dirty="0">
                <a:latin typeface="Calibri" pitchFamily="34" charset="0"/>
              </a:rPr>
              <a:t>Too many null transactions may </a:t>
            </a:r>
            <a:r>
              <a:rPr lang="en-US" altLang="en-US" i="1" dirty="0" smtClean="0">
                <a:latin typeface="Calibri" pitchFamily="34" charset="0"/>
              </a:rPr>
              <a:t>“spoil </a:t>
            </a:r>
            <a:r>
              <a:rPr lang="en-US" altLang="en-US" i="1" dirty="0">
                <a:latin typeface="Calibri" pitchFamily="34" charset="0"/>
              </a:rPr>
              <a:t>the </a:t>
            </a:r>
            <a:r>
              <a:rPr lang="en-US" altLang="en-US" i="1" dirty="0" smtClean="0">
                <a:latin typeface="Calibri" pitchFamily="34" charset="0"/>
              </a:rPr>
              <a:t>soup”!</a:t>
            </a:r>
            <a:endParaRPr lang="en-US" altLang="en-US" kern="0" dirty="0">
              <a:latin typeface="Calibri" pitchFamily="34" charset="0"/>
              <a:sym typeface="Symbol" pitchFamily="18" charset="2"/>
            </a:endParaRPr>
          </a:p>
        </p:txBody>
      </p:sp>
      <p:graphicFrame>
        <p:nvGraphicFramePr>
          <p:cNvPr id="12" name="Group 50"/>
          <p:cNvGraphicFramePr>
            <a:graphicFrameLocks noGrp="1"/>
          </p:cNvGraphicFramePr>
          <p:nvPr>
            <p:extLst/>
          </p:nvPr>
        </p:nvGraphicFramePr>
        <p:xfrm>
          <a:off x="7398328" y="1230835"/>
          <a:ext cx="4063999" cy="1350327"/>
        </p:xfrm>
        <a:graphic>
          <a:graphicData uri="http://schemas.openxmlformats.org/drawingml/2006/table">
            <a:tbl>
              <a:tblPr/>
              <a:tblGrid>
                <a:gridCol w="711200"/>
                <a:gridCol w="1016000"/>
                <a:gridCol w="1117600"/>
                <a:gridCol w="1219199"/>
              </a:tblGrid>
              <a:tr h="2286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dirty="0" smtClean="0">
                        <a:ln>
                          <a:noFill/>
                        </a:ln>
                        <a:solidFill>
                          <a:schemeClr val="tx1"/>
                        </a:solidFill>
                        <a:effectLst/>
                        <a:latin typeface="Tahoma" pitchFamily="34" charset="0"/>
                      </a:endParaRPr>
                    </a:p>
                  </a:txBody>
                  <a:tcPr marL="121920" marR="12192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B</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¬B</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a:t>
                      </a:r>
                      <a:r>
                        <a:rPr kumimoji="0" lang="en-US" sz="1600" b="0" i="0" u="none" strike="noStrike" cap="none" normalizeH="0" baseline="-25000" dirty="0" smtClean="0">
                          <a:ln>
                            <a:noFill/>
                          </a:ln>
                          <a:solidFill>
                            <a:schemeClr val="tx1"/>
                          </a:solidFill>
                          <a:effectLst/>
                          <a:latin typeface="Tahoma" pitchFamily="34" charset="0"/>
                        </a:rPr>
                        <a:t>row</a:t>
                      </a:r>
                    </a:p>
                  </a:txBody>
                  <a:tcPr marL="121920" marR="12192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40000"/>
                        <a:lumOff val="60000"/>
                      </a:schemeClr>
                    </a:solidFill>
                  </a:tcPr>
                </a:tc>
              </a:tr>
              <a:tr h="3048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C</a:t>
                      </a:r>
                    </a:p>
                  </a:txBody>
                  <a:tcPr marL="121920" marR="12192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100</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1000</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1100</a:t>
                      </a:r>
                    </a:p>
                  </a:txBody>
                  <a:tcPr marL="121920" marR="12192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4448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¬C</a:t>
                      </a:r>
                    </a:p>
                  </a:txBody>
                  <a:tcPr marL="121920" marR="12192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1000</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100000</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101000</a:t>
                      </a:r>
                    </a:p>
                  </a:txBody>
                  <a:tcPr marL="121920" marR="12192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lumMod val="20000"/>
                        <a:lumOff val="80000"/>
                      </a:schemeClr>
                    </a:solidFill>
                  </a:tcPr>
                </a:tc>
              </a:tr>
              <a:tr h="30797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a:t>
                      </a:r>
                      <a:r>
                        <a:rPr kumimoji="0" lang="en-US" sz="1600" b="0" i="0" u="none" strike="noStrike" cap="none" normalizeH="0" baseline="-25000" dirty="0" smtClean="0">
                          <a:ln>
                            <a:noFill/>
                          </a:ln>
                          <a:solidFill>
                            <a:schemeClr val="tx1"/>
                          </a:solidFill>
                          <a:effectLst/>
                          <a:latin typeface="Tahoma" pitchFamily="34" charset="0"/>
                        </a:rPr>
                        <a:t>col.</a:t>
                      </a:r>
                    </a:p>
                  </a:txBody>
                  <a:tcPr marL="121920" marR="12192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1100</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101000</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102100</a:t>
                      </a:r>
                    </a:p>
                  </a:txBody>
                  <a:tcPr marL="121920" marR="12192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graphicFrame>
        <p:nvGraphicFramePr>
          <p:cNvPr id="16" name="Group 50"/>
          <p:cNvGraphicFramePr>
            <a:graphicFrameLocks noGrp="1"/>
          </p:cNvGraphicFramePr>
          <p:nvPr>
            <p:extLst/>
          </p:nvPr>
        </p:nvGraphicFramePr>
        <p:xfrm>
          <a:off x="7329056" y="3936991"/>
          <a:ext cx="4368799" cy="1350327"/>
        </p:xfrm>
        <a:graphic>
          <a:graphicData uri="http://schemas.openxmlformats.org/drawingml/2006/table">
            <a:tbl>
              <a:tblPr/>
              <a:tblGrid>
                <a:gridCol w="764540"/>
                <a:gridCol w="1572260"/>
                <a:gridCol w="1016000"/>
                <a:gridCol w="1015999"/>
              </a:tblGrid>
              <a:tr h="2286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dirty="0" smtClean="0">
                        <a:ln>
                          <a:noFill/>
                        </a:ln>
                        <a:solidFill>
                          <a:schemeClr val="tx1"/>
                        </a:solidFill>
                        <a:effectLst/>
                        <a:latin typeface="Tahoma" pitchFamily="34" charset="0"/>
                      </a:endParaRPr>
                    </a:p>
                  </a:txBody>
                  <a:tcPr marL="121920" marR="12192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B</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¬B</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a:t>
                      </a:r>
                      <a:r>
                        <a:rPr kumimoji="0" lang="en-US" sz="1600" b="0" i="0" u="none" strike="noStrike" cap="none" normalizeH="0" baseline="-25000" dirty="0" smtClean="0">
                          <a:ln>
                            <a:noFill/>
                          </a:ln>
                          <a:solidFill>
                            <a:schemeClr val="tx1"/>
                          </a:solidFill>
                          <a:effectLst/>
                          <a:latin typeface="Tahoma" pitchFamily="34" charset="0"/>
                        </a:rPr>
                        <a:t>row</a:t>
                      </a:r>
                    </a:p>
                  </a:txBody>
                  <a:tcPr marL="121920" marR="12192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40000"/>
                        <a:lumOff val="60000"/>
                      </a:schemeClr>
                    </a:solidFill>
                  </a:tcPr>
                </a:tc>
              </a:tr>
              <a:tr h="3048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C</a:t>
                      </a:r>
                    </a:p>
                  </a:txBody>
                  <a:tcPr marL="121920" marR="12192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100 (11.85)</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1000</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1100</a:t>
                      </a:r>
                    </a:p>
                  </a:txBody>
                  <a:tcPr marL="121920" marR="12192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4448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¬C</a:t>
                      </a:r>
                    </a:p>
                  </a:txBody>
                  <a:tcPr marL="121920" marR="12192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1000 (988.15)</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100000</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101000</a:t>
                      </a:r>
                    </a:p>
                  </a:txBody>
                  <a:tcPr marL="121920" marR="12192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lumMod val="20000"/>
                        <a:lumOff val="80000"/>
                      </a:schemeClr>
                    </a:solidFill>
                  </a:tcPr>
                </a:tc>
              </a:tr>
              <a:tr h="30797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a:t>
                      </a:r>
                      <a:r>
                        <a:rPr kumimoji="0" lang="en-US" sz="1600" b="0" i="0" u="none" strike="noStrike" cap="none" normalizeH="0" baseline="-25000" dirty="0" smtClean="0">
                          <a:ln>
                            <a:noFill/>
                          </a:ln>
                          <a:solidFill>
                            <a:schemeClr val="tx1"/>
                          </a:solidFill>
                          <a:effectLst/>
                          <a:latin typeface="Tahoma" pitchFamily="34" charset="0"/>
                        </a:rPr>
                        <a:t>col.</a:t>
                      </a:r>
                    </a:p>
                  </a:txBody>
                  <a:tcPr marL="121920" marR="12192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1100</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101000</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102100</a:t>
                      </a:r>
                    </a:p>
                  </a:txBody>
                  <a:tcPr marL="121920" marR="12192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
        <p:nvSpPr>
          <p:cNvPr id="17" name="TextBox 12"/>
          <p:cNvSpPr txBox="1">
            <a:spLocks noChangeArrowheads="1"/>
          </p:cNvSpPr>
          <p:nvPr/>
        </p:nvSpPr>
        <p:spPr bwMode="auto">
          <a:xfrm>
            <a:off x="9492673" y="2614580"/>
            <a:ext cx="1936377" cy="40011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eaLnBrk="1" hangingPunct="1">
              <a:spcBef>
                <a:spcPct val="0"/>
              </a:spcBef>
              <a:buClrTx/>
              <a:buSzTx/>
              <a:buFontTx/>
              <a:buNone/>
            </a:pPr>
            <a:r>
              <a:rPr lang="en-US" altLang="en-US" sz="2000" i="1" dirty="0" smtClean="0">
                <a:solidFill>
                  <a:srgbClr val="000000"/>
                </a:solidFill>
                <a:latin typeface="Calibri" pitchFamily="34" charset="0"/>
              </a:rPr>
              <a:t>null transactions</a:t>
            </a:r>
            <a:endParaRPr lang="en-US" altLang="en-US" sz="2000" dirty="0">
              <a:solidFill>
                <a:srgbClr val="000000"/>
              </a:solidFill>
              <a:latin typeface="Calibri" pitchFamily="34" charset="0"/>
            </a:endParaRPr>
          </a:p>
        </p:txBody>
      </p:sp>
      <p:sp>
        <p:nvSpPr>
          <p:cNvPr id="18" name="TextBox 12"/>
          <p:cNvSpPr txBox="1">
            <a:spLocks noChangeArrowheads="1"/>
          </p:cNvSpPr>
          <p:nvPr/>
        </p:nvSpPr>
        <p:spPr bwMode="auto">
          <a:xfrm>
            <a:off x="7303491" y="3509556"/>
            <a:ext cx="4378363" cy="338554"/>
          </a:xfrm>
          <a:prstGeom prst="rect">
            <a:avLst/>
          </a:prstGeom>
          <a:solidFill>
            <a:srgbClr val="92D050"/>
          </a:solidFill>
          <a:ln>
            <a:noFill/>
          </a:ln>
          <a:extLst/>
        </p:spPr>
        <p:txBody>
          <a:bodyPr wrap="square">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eaLnBrk="1" hangingPunct="1">
              <a:spcBef>
                <a:spcPct val="0"/>
              </a:spcBef>
              <a:buClrTx/>
              <a:buSzTx/>
              <a:buFontTx/>
              <a:buNone/>
            </a:pPr>
            <a:r>
              <a:rPr lang="en-US" altLang="en-US" sz="1600" b="1" dirty="0" smtClean="0">
                <a:solidFill>
                  <a:srgbClr val="000000"/>
                </a:solidFill>
                <a:latin typeface="Calibri"/>
                <a:ea typeface="MingLiU"/>
              </a:rPr>
              <a:t>Contingency table with expected values added</a:t>
            </a:r>
            <a:endParaRPr lang="en-US" altLang="en-US" sz="1600" b="1" dirty="0">
              <a:solidFill>
                <a:srgbClr val="000000"/>
              </a:solidFill>
              <a:latin typeface="Calibri"/>
            </a:endParaRPr>
          </a:p>
        </p:txBody>
      </p:sp>
      <p:sp>
        <p:nvSpPr>
          <p:cNvPr id="2" name="Curved Left Arrow 1"/>
          <p:cNvSpPr/>
          <p:nvPr/>
        </p:nvSpPr>
        <p:spPr>
          <a:xfrm rot="10272491">
            <a:off x="9069399" y="2153572"/>
            <a:ext cx="368027" cy="751197"/>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3" name="Right Arrow 2"/>
          <p:cNvSpPr/>
          <p:nvPr/>
        </p:nvSpPr>
        <p:spPr>
          <a:xfrm rot="20927834">
            <a:off x="5635296" y="2158243"/>
            <a:ext cx="819807" cy="270773"/>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6986464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19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196">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19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196">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196">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19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 grpId="0" animBg="1"/>
      <p:bldP spid="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177239" y="2348253"/>
            <a:ext cx="9483126" cy="4139597"/>
          </a:xfrm>
          <a:prstGeom prst="rect">
            <a:avLst/>
          </a:prstGeom>
        </p:spPr>
      </p:pic>
      <p:sp>
        <p:nvSpPr>
          <p:cNvPr id="10243" name="Rectangle 2"/>
          <p:cNvSpPr>
            <a:spLocks noGrp="1" noChangeArrowheads="1"/>
          </p:cNvSpPr>
          <p:nvPr>
            <p:ph type="title"/>
          </p:nvPr>
        </p:nvSpPr>
        <p:spPr>
          <a:xfrm>
            <a:off x="0" y="304800"/>
            <a:ext cx="12192000" cy="609600"/>
          </a:xfrm>
        </p:spPr>
        <p:txBody>
          <a:bodyPr>
            <a:normAutofit fontScale="90000"/>
          </a:bodyPr>
          <a:lstStyle/>
          <a:p>
            <a:pPr eaLnBrk="1" hangingPunct="1"/>
            <a:r>
              <a:rPr lang="en-US" altLang="en-US" smtClean="0"/>
              <a:t>Interestingness Measures &amp; Null-Invariance</a:t>
            </a:r>
          </a:p>
        </p:txBody>
      </p:sp>
      <p:sp>
        <p:nvSpPr>
          <p:cNvPr id="10244" name="Rectangle 3"/>
          <p:cNvSpPr>
            <a:spLocks noGrp="1" noChangeArrowheads="1"/>
          </p:cNvSpPr>
          <p:nvPr>
            <p:ph type="body" sz="half" idx="1"/>
          </p:nvPr>
        </p:nvSpPr>
        <p:spPr>
          <a:xfrm>
            <a:off x="645391" y="1320800"/>
            <a:ext cx="9843315" cy="914400"/>
          </a:xfrm>
        </p:spPr>
        <p:txBody>
          <a:bodyPr/>
          <a:lstStyle/>
          <a:p>
            <a:pPr eaLnBrk="1" hangingPunct="1">
              <a:spcBef>
                <a:spcPts val="600"/>
              </a:spcBef>
            </a:pPr>
            <a:r>
              <a:rPr lang="en-US" altLang="en-US" sz="2400" i="1" dirty="0" smtClean="0">
                <a:solidFill>
                  <a:srgbClr val="FF0000"/>
                </a:solidFill>
                <a:latin typeface="Calibri" pitchFamily="34" charset="0"/>
                <a:sym typeface="Symbol" pitchFamily="18" charset="2"/>
              </a:rPr>
              <a:t>Null invariance</a:t>
            </a:r>
            <a:r>
              <a:rPr lang="en-US" altLang="en-US" sz="2400" i="1" dirty="0" smtClean="0">
                <a:latin typeface="Calibri" pitchFamily="34" charset="0"/>
                <a:sym typeface="Symbol" pitchFamily="18" charset="2"/>
              </a:rPr>
              <a:t>: </a:t>
            </a:r>
            <a:r>
              <a:rPr lang="en-US" altLang="en-US" sz="2400" dirty="0" smtClean="0">
                <a:latin typeface="Calibri" pitchFamily="34" charset="0"/>
                <a:sym typeface="Symbol" pitchFamily="18" charset="2"/>
              </a:rPr>
              <a:t>Value does not change with the # of null-transactions</a:t>
            </a:r>
          </a:p>
          <a:p>
            <a:pPr eaLnBrk="1" hangingPunct="1">
              <a:spcBef>
                <a:spcPts val="600"/>
              </a:spcBef>
            </a:pPr>
            <a:r>
              <a:rPr lang="en-US" altLang="en-US" sz="2400" dirty="0" smtClean="0">
                <a:latin typeface="Calibri" pitchFamily="34" charset="0"/>
                <a:sym typeface="Symbol" pitchFamily="18" charset="2"/>
              </a:rPr>
              <a:t>A few interestingness measures:  Some are null invariant</a:t>
            </a:r>
          </a:p>
        </p:txBody>
      </p:sp>
      <p:sp>
        <p:nvSpPr>
          <p:cNvPr id="3" name="TextBox 2"/>
          <p:cNvSpPr txBox="1"/>
          <p:nvPr/>
        </p:nvSpPr>
        <p:spPr>
          <a:xfrm>
            <a:off x="9660367" y="2829261"/>
            <a:ext cx="2377440" cy="830997"/>
          </a:xfrm>
          <a:prstGeom prst="rect">
            <a:avLst/>
          </a:prstGeom>
          <a:solidFill>
            <a:srgbClr val="92D050"/>
          </a:solidFill>
        </p:spPr>
        <p:txBody>
          <a:bodyPr wrap="square" rtlCol="0">
            <a:spAutoFit/>
          </a:bodyPr>
          <a:lstStyle/>
          <a:p>
            <a:pPr algn="ctr"/>
            <a:r>
              <a:rPr lang="el-GR" altLang="en-US" sz="2400" b="1" dirty="0" smtClean="0">
                <a:solidFill>
                  <a:srgbClr val="000000"/>
                </a:solidFill>
                <a:ea typeface="MingLiU"/>
              </a:rPr>
              <a:t>Χ</a:t>
            </a:r>
            <a:r>
              <a:rPr lang="en-US" altLang="en-US" sz="2400" b="1" baseline="30000" dirty="0" smtClean="0">
                <a:solidFill>
                  <a:srgbClr val="000000"/>
                </a:solidFill>
              </a:rPr>
              <a:t>2 </a:t>
            </a:r>
            <a:r>
              <a:rPr lang="en-US" altLang="en-US" sz="2400" i="1" dirty="0" smtClean="0">
                <a:solidFill>
                  <a:srgbClr val="000000"/>
                </a:solidFill>
                <a:sym typeface="Symbol" pitchFamily="18" charset="2"/>
              </a:rPr>
              <a:t>and lift are not null-invariant</a:t>
            </a:r>
            <a:endParaRPr lang="en-US" sz="2400" dirty="0">
              <a:solidFill>
                <a:srgbClr val="000000"/>
              </a:solidFill>
            </a:endParaRPr>
          </a:p>
        </p:txBody>
      </p:sp>
      <p:sp>
        <p:nvSpPr>
          <p:cNvPr id="7" name="TextBox 6"/>
          <p:cNvSpPr txBox="1"/>
          <p:nvPr/>
        </p:nvSpPr>
        <p:spPr>
          <a:xfrm>
            <a:off x="9660367" y="4077465"/>
            <a:ext cx="2377440" cy="1938992"/>
          </a:xfrm>
          <a:prstGeom prst="rect">
            <a:avLst/>
          </a:prstGeom>
          <a:solidFill>
            <a:srgbClr val="FFFF00"/>
          </a:solidFill>
        </p:spPr>
        <p:txBody>
          <a:bodyPr wrap="square" rtlCol="0">
            <a:spAutoFit/>
          </a:bodyPr>
          <a:lstStyle/>
          <a:p>
            <a:pPr algn="ctr"/>
            <a:r>
              <a:rPr lang="en-US" altLang="en-US" sz="2400" i="1" dirty="0" err="1" smtClean="0">
                <a:solidFill>
                  <a:srgbClr val="000000"/>
                </a:solidFill>
                <a:ea typeface="MingLiU"/>
              </a:rPr>
              <a:t>Jaccard</a:t>
            </a:r>
            <a:r>
              <a:rPr lang="en-US" altLang="en-US" sz="2400" i="1" dirty="0" smtClean="0">
                <a:solidFill>
                  <a:srgbClr val="000000"/>
                </a:solidFill>
                <a:ea typeface="MingLiU"/>
              </a:rPr>
              <a:t>, </a:t>
            </a:r>
            <a:r>
              <a:rPr lang="en-US" altLang="en-US" sz="2400" i="1" dirty="0" err="1" smtClean="0">
                <a:solidFill>
                  <a:srgbClr val="000000"/>
                </a:solidFill>
                <a:ea typeface="MingLiU"/>
              </a:rPr>
              <a:t>consine</a:t>
            </a:r>
            <a:r>
              <a:rPr lang="en-US" altLang="en-US" sz="2400" i="1" dirty="0" smtClean="0">
                <a:solidFill>
                  <a:srgbClr val="000000"/>
                </a:solidFill>
                <a:ea typeface="MingLiU"/>
              </a:rPr>
              <a:t>, </a:t>
            </a:r>
            <a:r>
              <a:rPr lang="en-US" altLang="en-US" sz="2400" i="1" dirty="0" err="1" smtClean="0">
                <a:solidFill>
                  <a:srgbClr val="000000"/>
                </a:solidFill>
                <a:ea typeface="MingLiU"/>
              </a:rPr>
              <a:t>AllConf</a:t>
            </a:r>
            <a:r>
              <a:rPr lang="en-US" altLang="en-US" sz="2400" i="1" dirty="0" smtClean="0">
                <a:solidFill>
                  <a:srgbClr val="000000"/>
                </a:solidFill>
                <a:ea typeface="MingLiU"/>
              </a:rPr>
              <a:t>, </a:t>
            </a:r>
            <a:r>
              <a:rPr lang="en-US" altLang="en-US" sz="2400" i="1" dirty="0" err="1" smtClean="0">
                <a:solidFill>
                  <a:srgbClr val="000000"/>
                </a:solidFill>
                <a:ea typeface="MingLiU"/>
              </a:rPr>
              <a:t>MaxConf</a:t>
            </a:r>
            <a:r>
              <a:rPr lang="en-US" altLang="en-US" sz="2400" i="1" dirty="0" smtClean="0">
                <a:solidFill>
                  <a:srgbClr val="000000"/>
                </a:solidFill>
                <a:ea typeface="MingLiU"/>
              </a:rPr>
              <a:t>, </a:t>
            </a:r>
            <a:r>
              <a:rPr lang="en-US" altLang="en-US" sz="2400" dirty="0" smtClean="0">
                <a:solidFill>
                  <a:srgbClr val="000000"/>
                </a:solidFill>
                <a:ea typeface="MingLiU"/>
              </a:rPr>
              <a:t>and </a:t>
            </a:r>
            <a:r>
              <a:rPr lang="en-US" altLang="en-US" sz="2400" i="1" dirty="0" err="1" smtClean="0">
                <a:solidFill>
                  <a:srgbClr val="000000"/>
                </a:solidFill>
                <a:ea typeface="MingLiU"/>
              </a:rPr>
              <a:t>Kulczynski</a:t>
            </a:r>
            <a:r>
              <a:rPr lang="en-US" altLang="en-US" sz="2400" dirty="0" smtClean="0">
                <a:solidFill>
                  <a:srgbClr val="000000"/>
                </a:solidFill>
                <a:ea typeface="MingLiU"/>
              </a:rPr>
              <a:t> are </a:t>
            </a:r>
            <a:r>
              <a:rPr lang="en-US" altLang="en-US" sz="2400" i="1" dirty="0" smtClean="0">
                <a:solidFill>
                  <a:srgbClr val="000000"/>
                </a:solidFill>
                <a:sym typeface="Symbol" pitchFamily="18" charset="2"/>
              </a:rPr>
              <a:t>null-invariant measures</a:t>
            </a:r>
            <a:endParaRPr lang="en-US" sz="2400" dirty="0">
              <a:solidFill>
                <a:srgbClr val="000000"/>
              </a:solidFill>
            </a:endParaRPr>
          </a:p>
        </p:txBody>
      </p:sp>
      <p:sp>
        <p:nvSpPr>
          <p:cNvPr id="5" name="Right Arrow 4"/>
          <p:cNvSpPr/>
          <p:nvPr/>
        </p:nvSpPr>
        <p:spPr>
          <a:xfrm rot="10800000">
            <a:off x="9251573" y="2829260"/>
            <a:ext cx="408790" cy="830997"/>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ight Arrow 9"/>
          <p:cNvSpPr/>
          <p:nvPr/>
        </p:nvSpPr>
        <p:spPr>
          <a:xfrm rot="10800000">
            <a:off x="9251574" y="3843138"/>
            <a:ext cx="408791" cy="2485599"/>
          </a:xfrm>
          <a:prstGeom prst="rightArrow">
            <a:avLst>
              <a:gd name="adj1" fmla="val 50000"/>
              <a:gd name="adj2" fmla="val 47368"/>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6197881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5" grpId="0" animBg="1"/>
      <p:bldP spid="1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203200" y="381000"/>
            <a:ext cx="11785600" cy="609600"/>
          </a:xfrm>
        </p:spPr>
        <p:txBody>
          <a:bodyPr>
            <a:normAutofit fontScale="90000"/>
          </a:bodyPr>
          <a:lstStyle/>
          <a:p>
            <a:pPr eaLnBrk="1" hangingPunct="1"/>
            <a:r>
              <a:rPr lang="en-US" altLang="en-US" dirty="0" smtClean="0"/>
              <a:t>Null Invariance: An Important Property</a:t>
            </a:r>
          </a:p>
        </p:txBody>
      </p:sp>
      <p:sp>
        <p:nvSpPr>
          <p:cNvPr id="11268" name="Rectangle 3"/>
          <p:cNvSpPr>
            <a:spLocks noGrp="1" noChangeArrowheads="1"/>
          </p:cNvSpPr>
          <p:nvPr>
            <p:ph type="body" sz="half" idx="1"/>
          </p:nvPr>
        </p:nvSpPr>
        <p:spPr>
          <a:xfrm>
            <a:off x="508000" y="1223818"/>
            <a:ext cx="10233891" cy="919018"/>
          </a:xfrm>
        </p:spPr>
        <p:txBody>
          <a:bodyPr/>
          <a:lstStyle/>
          <a:p>
            <a:pPr eaLnBrk="1" hangingPunct="1"/>
            <a:r>
              <a:rPr lang="en-US" altLang="en-US" sz="2400" dirty="0" smtClean="0">
                <a:latin typeface="Calibri" pitchFamily="34" charset="0"/>
              </a:rPr>
              <a:t>Why is null invariance crucial for the analysis of massive transaction data? </a:t>
            </a:r>
          </a:p>
          <a:p>
            <a:pPr lvl="1"/>
            <a:r>
              <a:rPr lang="en-US" altLang="en-US" dirty="0" smtClean="0">
                <a:latin typeface="Calibri" pitchFamily="34" charset="0"/>
              </a:rPr>
              <a:t>Many transactions may contain neither milk nor coffee!</a:t>
            </a:r>
          </a:p>
        </p:txBody>
      </p:sp>
      <p:pic>
        <p:nvPicPr>
          <p:cNvPr id="1126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795735"/>
            <a:ext cx="3731491" cy="146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71" name="Picture 7"/>
          <p:cNvPicPr>
            <a:picLocks noChangeAspect="1" noChangeArrowheads="1"/>
          </p:cNvPicPr>
          <p:nvPr/>
        </p:nvPicPr>
        <p:blipFill>
          <a:blip r:embed="rId4"/>
          <a:srcRect/>
          <a:stretch>
            <a:fillRect/>
          </a:stretch>
        </p:blipFill>
        <p:spPr bwMode="auto">
          <a:xfrm>
            <a:off x="720436" y="4378326"/>
            <a:ext cx="10594110" cy="2212975"/>
          </a:xfrm>
          <a:prstGeom prst="rect">
            <a:avLst/>
          </a:prstGeom>
          <a:solidFill>
            <a:schemeClr val="accent2">
              <a:lumMod val="40000"/>
              <a:lumOff val="60000"/>
            </a:schemeClr>
          </a:solidFill>
          <a:ln>
            <a:noFill/>
          </a:ln>
        </p:spPr>
      </p:pic>
      <p:sp>
        <p:nvSpPr>
          <p:cNvPr id="8" name="Rectangle 3"/>
          <p:cNvSpPr txBox="1">
            <a:spLocks noChangeArrowheads="1"/>
          </p:cNvSpPr>
          <p:nvPr/>
        </p:nvSpPr>
        <p:spPr bwMode="auto">
          <a:xfrm>
            <a:off x="4936357" y="2152364"/>
            <a:ext cx="6101097" cy="1495279"/>
          </a:xfrm>
          <a:prstGeom prst="rect">
            <a:avLst/>
          </a:prstGeom>
          <a:solidFill>
            <a:srgbClr val="F6E6EA"/>
          </a:solidFill>
          <a:ln>
            <a:noFill/>
          </a:ln>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eaLnBrk="1" hangingPunct="1">
              <a:spcBef>
                <a:spcPts val="300"/>
              </a:spcBef>
              <a:buClr>
                <a:srgbClr val="0000CC"/>
              </a:buClr>
              <a:buSzPct val="80000"/>
              <a:buFont typeface="Wingdings" pitchFamily="2" charset="2"/>
              <a:buChar char="q"/>
              <a:defRPr/>
            </a:pPr>
            <a:r>
              <a:rPr lang="en-US" altLang="en-US" sz="2400" kern="0" dirty="0" smtClean="0">
                <a:solidFill>
                  <a:srgbClr val="000000"/>
                </a:solidFill>
              </a:rPr>
              <a:t>Lift and </a:t>
            </a:r>
            <a:r>
              <a:rPr lang="en-US" altLang="en-US" sz="2400" b="1" kern="0" dirty="0" smtClean="0">
                <a:solidFill>
                  <a:srgbClr val="000000"/>
                </a:solidFill>
                <a:sym typeface="Symbol" pitchFamily="18" charset="2"/>
              </a:rPr>
              <a:t></a:t>
            </a:r>
            <a:r>
              <a:rPr lang="en-US" altLang="en-US" sz="2400" b="1" kern="0" baseline="30000" dirty="0" smtClean="0">
                <a:solidFill>
                  <a:srgbClr val="000000"/>
                </a:solidFill>
                <a:sym typeface="Symbol" pitchFamily="18" charset="2"/>
              </a:rPr>
              <a:t>2</a:t>
            </a:r>
            <a:r>
              <a:rPr lang="en-US" altLang="en-US" sz="2400" b="1" kern="0" dirty="0" smtClean="0">
                <a:solidFill>
                  <a:srgbClr val="000000"/>
                </a:solidFill>
                <a:sym typeface="Symbol" pitchFamily="18" charset="2"/>
              </a:rPr>
              <a:t> </a:t>
            </a:r>
            <a:r>
              <a:rPr lang="en-US" altLang="en-US" sz="2400" kern="0" dirty="0" smtClean="0">
                <a:solidFill>
                  <a:srgbClr val="000000"/>
                </a:solidFill>
                <a:sym typeface="Symbol" pitchFamily="18" charset="2"/>
              </a:rPr>
              <a:t>are not </a:t>
            </a:r>
            <a:r>
              <a:rPr lang="en-US" altLang="en-US" sz="2400" kern="0" dirty="0" smtClean="0">
                <a:solidFill>
                  <a:srgbClr val="000000"/>
                </a:solidFill>
              </a:rPr>
              <a:t>null-invariant: not good to evaluate data </a:t>
            </a:r>
            <a:r>
              <a:rPr lang="en-US" altLang="en-US" sz="2400" kern="0" smtClean="0">
                <a:solidFill>
                  <a:srgbClr val="000000"/>
                </a:solidFill>
              </a:rPr>
              <a:t>that contain </a:t>
            </a:r>
            <a:r>
              <a:rPr lang="en-US" altLang="en-US" sz="2400" kern="0" dirty="0" smtClean="0">
                <a:solidFill>
                  <a:srgbClr val="000000"/>
                </a:solidFill>
              </a:rPr>
              <a:t>too many or too few null transactions!</a:t>
            </a:r>
          </a:p>
          <a:p>
            <a:pPr eaLnBrk="1" hangingPunct="1">
              <a:spcBef>
                <a:spcPts val="300"/>
              </a:spcBef>
              <a:buClr>
                <a:srgbClr val="0000CC"/>
              </a:buClr>
              <a:buSzPct val="80000"/>
              <a:buFont typeface="Wingdings" pitchFamily="2" charset="2"/>
              <a:buChar char="q"/>
              <a:defRPr/>
            </a:pPr>
            <a:r>
              <a:rPr lang="en-US" altLang="en-US" sz="2400" kern="0" dirty="0" smtClean="0">
                <a:solidFill>
                  <a:srgbClr val="000000"/>
                </a:solidFill>
              </a:rPr>
              <a:t>Many measures are not null-invariant! </a:t>
            </a:r>
          </a:p>
        </p:txBody>
      </p:sp>
      <p:sp>
        <p:nvSpPr>
          <p:cNvPr id="9" name="AutoShape 108"/>
          <p:cNvSpPr>
            <a:spLocks noChangeArrowheads="1"/>
          </p:cNvSpPr>
          <p:nvPr/>
        </p:nvSpPr>
        <p:spPr bwMode="auto">
          <a:xfrm>
            <a:off x="5115984" y="3730626"/>
            <a:ext cx="2707216" cy="638175"/>
          </a:xfrm>
          <a:prstGeom prst="wedgeRoundRectCallout">
            <a:avLst>
              <a:gd name="adj1" fmla="val 45823"/>
              <a:gd name="adj2" fmla="val 108808"/>
              <a:gd name="adj3" fmla="val 16667"/>
            </a:avLst>
          </a:prstGeom>
          <a:solidFill>
            <a:schemeClr val="accent2">
              <a:lumMod val="40000"/>
              <a:lumOff val="60000"/>
            </a:schemeClr>
          </a:solidFill>
          <a:ln w="28575">
            <a:solidFill>
              <a:srgbClr val="FF0000"/>
            </a:solidFill>
            <a:miter lim="800000"/>
            <a:headEnd/>
            <a:tailEnd/>
          </a:ln>
        </p:spPr>
        <p:txBody>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eaLnBrk="1" hangingPunct="1">
              <a:spcBef>
                <a:spcPct val="0"/>
              </a:spcBef>
              <a:buClrTx/>
              <a:buSzTx/>
              <a:buFontTx/>
              <a:buNone/>
              <a:defRPr/>
            </a:pPr>
            <a:r>
              <a:rPr lang="en-US" altLang="en-US" sz="1600" dirty="0" smtClean="0">
                <a:solidFill>
                  <a:srgbClr val="000000"/>
                </a:solidFill>
                <a:latin typeface="Verdana" pitchFamily="34" charset="0"/>
                <a:cs typeface="Arial" charset="0"/>
              </a:rPr>
              <a:t>Null-transactions </a:t>
            </a:r>
          </a:p>
          <a:p>
            <a:pPr algn="ctr" eaLnBrk="1" hangingPunct="1">
              <a:spcBef>
                <a:spcPct val="0"/>
              </a:spcBef>
              <a:buClrTx/>
              <a:buSzTx/>
              <a:buFontTx/>
              <a:buNone/>
              <a:defRPr/>
            </a:pPr>
            <a:r>
              <a:rPr lang="en-US" altLang="en-US" sz="1600" dirty="0" smtClean="0">
                <a:solidFill>
                  <a:srgbClr val="000000"/>
                </a:solidFill>
                <a:latin typeface="Verdana" pitchFamily="34" charset="0"/>
                <a:cs typeface="Arial" charset="0"/>
              </a:rPr>
              <a:t>w.r.t. m and c</a:t>
            </a:r>
          </a:p>
        </p:txBody>
      </p:sp>
      <p:sp>
        <p:nvSpPr>
          <p:cNvPr id="11273" name="Oval 107"/>
          <p:cNvSpPr>
            <a:spLocks noChangeArrowheads="1"/>
          </p:cNvSpPr>
          <p:nvPr/>
        </p:nvSpPr>
        <p:spPr bwMode="auto">
          <a:xfrm>
            <a:off x="7010400" y="4724399"/>
            <a:ext cx="1625600" cy="1041699"/>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sz="2400">
              <a:solidFill>
                <a:srgbClr val="000000"/>
              </a:solidFill>
            </a:endParaRPr>
          </a:p>
        </p:txBody>
      </p:sp>
      <p:sp>
        <p:nvSpPr>
          <p:cNvPr id="10" name="TextBox 9"/>
          <p:cNvSpPr txBox="1">
            <a:spLocks noChangeArrowheads="1"/>
          </p:cNvSpPr>
          <p:nvPr/>
        </p:nvSpPr>
        <p:spPr bwMode="auto">
          <a:xfrm>
            <a:off x="341746" y="2306362"/>
            <a:ext cx="4202546" cy="46166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eaLnBrk="1" hangingPunct="1">
              <a:spcBef>
                <a:spcPct val="0"/>
              </a:spcBef>
              <a:buClrTx/>
              <a:buSzTx/>
              <a:buFontTx/>
              <a:buNone/>
            </a:pPr>
            <a:r>
              <a:rPr lang="en-US" altLang="en-US" sz="2400" dirty="0">
                <a:solidFill>
                  <a:srgbClr val="000000"/>
                </a:solidFill>
                <a:latin typeface="Calibri" pitchFamily="34" charset="0"/>
              </a:rPr>
              <a:t>milk vs. coffee contingency table</a:t>
            </a:r>
          </a:p>
        </p:txBody>
      </p:sp>
    </p:spTree>
    <p:extLst>
      <p:ext uri="{BB962C8B-B14F-4D97-AF65-F5344CB8AC3E}">
        <p14:creationId xmlns:p14="http://schemas.microsoft.com/office/powerpoint/2010/main" val="4246762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7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27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273" grpId="0" animBg="1"/>
      <p:bldP spid="1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962400"/>
            <a:ext cx="11933381"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292" name="Rectangle 2"/>
          <p:cNvSpPr>
            <a:spLocks noGrp="1" noChangeArrowheads="1"/>
          </p:cNvSpPr>
          <p:nvPr>
            <p:ph type="title"/>
          </p:nvPr>
        </p:nvSpPr>
        <p:spPr>
          <a:xfrm>
            <a:off x="234951" y="381000"/>
            <a:ext cx="11785600" cy="609600"/>
          </a:xfrm>
        </p:spPr>
        <p:txBody>
          <a:bodyPr>
            <a:normAutofit fontScale="90000"/>
          </a:bodyPr>
          <a:lstStyle/>
          <a:p>
            <a:pPr eaLnBrk="1" hangingPunct="1"/>
            <a:r>
              <a:rPr lang="en-US" altLang="en-US" dirty="0" smtClean="0"/>
              <a:t>Comparison of Null-Invariant Measures</a:t>
            </a:r>
          </a:p>
        </p:txBody>
      </p:sp>
      <p:sp>
        <p:nvSpPr>
          <p:cNvPr id="12293" name="Rectangle 3"/>
          <p:cNvSpPr>
            <a:spLocks noGrp="1" noChangeArrowheads="1"/>
          </p:cNvSpPr>
          <p:nvPr>
            <p:ph type="body" sz="half" idx="1"/>
          </p:nvPr>
        </p:nvSpPr>
        <p:spPr>
          <a:xfrm>
            <a:off x="508000" y="1220354"/>
            <a:ext cx="7407275" cy="2150919"/>
          </a:xfrm>
        </p:spPr>
        <p:txBody>
          <a:bodyPr/>
          <a:lstStyle/>
          <a:p>
            <a:pPr eaLnBrk="1" hangingPunct="1"/>
            <a:r>
              <a:rPr lang="en-US" altLang="en-US" sz="2400" dirty="0" smtClean="0">
                <a:latin typeface="Calibri" pitchFamily="34" charset="0"/>
              </a:rPr>
              <a:t>Not all null-invariant measures are created equal</a:t>
            </a:r>
          </a:p>
          <a:p>
            <a:pPr eaLnBrk="1" hangingPunct="1"/>
            <a:r>
              <a:rPr lang="en-US" altLang="en-US" sz="2400" dirty="0" smtClean="0">
                <a:latin typeface="Calibri" pitchFamily="34" charset="0"/>
              </a:rPr>
              <a:t>Which one is better?</a:t>
            </a:r>
          </a:p>
          <a:p>
            <a:pPr lvl="1" eaLnBrk="1" hangingPunct="1"/>
            <a:r>
              <a:rPr lang="en-US" altLang="en-US" sz="2400" dirty="0" smtClean="0">
                <a:latin typeface="Calibri" pitchFamily="34" charset="0"/>
              </a:rPr>
              <a:t>D</a:t>
            </a:r>
            <a:r>
              <a:rPr lang="en-US" altLang="en-US" sz="2400" baseline="-25000" dirty="0" smtClean="0">
                <a:latin typeface="Calibri" pitchFamily="34" charset="0"/>
              </a:rPr>
              <a:t>4</a:t>
            </a:r>
            <a:r>
              <a:rPr lang="en-US" altLang="en-US" sz="2400" dirty="0" smtClean="0">
                <a:latin typeface="Calibri" pitchFamily="34" charset="0"/>
              </a:rPr>
              <a:t>—D</a:t>
            </a:r>
            <a:r>
              <a:rPr lang="en-US" altLang="en-US" sz="2400" baseline="-25000" dirty="0" smtClean="0">
                <a:latin typeface="Calibri" pitchFamily="34" charset="0"/>
              </a:rPr>
              <a:t>6</a:t>
            </a:r>
            <a:r>
              <a:rPr lang="en-US" altLang="en-US" sz="2400" dirty="0" smtClean="0">
                <a:latin typeface="Calibri" pitchFamily="34" charset="0"/>
              </a:rPr>
              <a:t> differentiate the null-invariant measures</a:t>
            </a:r>
          </a:p>
          <a:p>
            <a:pPr lvl="1" eaLnBrk="1" hangingPunct="1"/>
            <a:r>
              <a:rPr lang="en-US" altLang="en-US" sz="2400" dirty="0" err="1" smtClean="0">
                <a:latin typeface="Calibri" pitchFamily="34" charset="0"/>
              </a:rPr>
              <a:t>Kulc</a:t>
            </a:r>
            <a:r>
              <a:rPr lang="en-US" altLang="en-US" sz="2400" dirty="0" smtClean="0">
                <a:latin typeface="Calibri" pitchFamily="34" charset="0"/>
              </a:rPr>
              <a:t> (</a:t>
            </a:r>
            <a:r>
              <a:rPr lang="en-US" altLang="en-US" sz="2400" dirty="0" err="1" smtClean="0">
                <a:latin typeface="Calibri" pitchFamily="34" charset="0"/>
              </a:rPr>
              <a:t>Kulczynski</a:t>
            </a:r>
            <a:r>
              <a:rPr lang="en-US" altLang="en-US" sz="2400" dirty="0" smtClean="0">
                <a:latin typeface="Calibri" pitchFamily="34" charset="0"/>
              </a:rPr>
              <a:t> 1927) holds firm and is in balance of both directional implications</a:t>
            </a:r>
          </a:p>
        </p:txBody>
      </p:sp>
      <p:pic>
        <p:nvPicPr>
          <p:cNvPr id="1229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1200" y="2133600"/>
            <a:ext cx="3602182" cy="1562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295" name="Oval 115"/>
          <p:cNvSpPr>
            <a:spLocks noChangeArrowheads="1"/>
          </p:cNvSpPr>
          <p:nvPr/>
        </p:nvSpPr>
        <p:spPr bwMode="auto">
          <a:xfrm>
            <a:off x="812800" y="4800600"/>
            <a:ext cx="5054600" cy="1143000"/>
          </a:xfrm>
          <a:prstGeom prst="ellipse">
            <a:avLst/>
          </a:pr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sz="2400">
              <a:solidFill>
                <a:srgbClr val="000000"/>
              </a:solidFill>
            </a:endParaRPr>
          </a:p>
        </p:txBody>
      </p:sp>
      <p:sp>
        <p:nvSpPr>
          <p:cNvPr id="12296" name="AutoShape 109"/>
          <p:cNvSpPr>
            <a:spLocks noChangeArrowheads="1"/>
          </p:cNvSpPr>
          <p:nvPr/>
        </p:nvSpPr>
        <p:spPr bwMode="auto">
          <a:xfrm>
            <a:off x="4064001" y="3505200"/>
            <a:ext cx="3416300" cy="381000"/>
          </a:xfrm>
          <a:prstGeom prst="wedgeRoundRectCallout">
            <a:avLst>
              <a:gd name="adj1" fmla="val 59056"/>
              <a:gd name="adj2" fmla="val 152083"/>
              <a:gd name="adj3" fmla="val 16667"/>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eaLnBrk="1" hangingPunct="1">
              <a:spcBef>
                <a:spcPct val="0"/>
              </a:spcBef>
              <a:buClrTx/>
              <a:buSzTx/>
              <a:buFontTx/>
              <a:buNone/>
            </a:pPr>
            <a:r>
              <a:rPr lang="en-US" altLang="en-US" sz="1600">
                <a:solidFill>
                  <a:srgbClr val="000000"/>
                </a:solidFill>
                <a:latin typeface="Verdana" pitchFamily="34" charset="0"/>
                <a:cs typeface="Arial" pitchFamily="34" charset="0"/>
              </a:rPr>
              <a:t>All 5 are null-invariant</a:t>
            </a:r>
          </a:p>
        </p:txBody>
      </p:sp>
      <p:sp>
        <p:nvSpPr>
          <p:cNvPr id="12297" name="Oval 110"/>
          <p:cNvSpPr>
            <a:spLocks noChangeArrowheads="1"/>
          </p:cNvSpPr>
          <p:nvPr/>
        </p:nvSpPr>
        <p:spPr bwMode="auto">
          <a:xfrm>
            <a:off x="6096000" y="4267200"/>
            <a:ext cx="828675" cy="5334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sz="2400">
              <a:solidFill>
                <a:srgbClr val="000000"/>
              </a:solidFill>
            </a:endParaRPr>
          </a:p>
        </p:txBody>
      </p:sp>
      <p:sp>
        <p:nvSpPr>
          <p:cNvPr id="12298" name="Oval 110"/>
          <p:cNvSpPr>
            <a:spLocks noChangeArrowheads="1"/>
          </p:cNvSpPr>
          <p:nvPr/>
        </p:nvSpPr>
        <p:spPr bwMode="auto">
          <a:xfrm>
            <a:off x="7296150" y="4295775"/>
            <a:ext cx="933450" cy="5334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sz="2400">
              <a:solidFill>
                <a:srgbClr val="000000"/>
              </a:solidFill>
            </a:endParaRPr>
          </a:p>
        </p:txBody>
      </p:sp>
      <p:sp>
        <p:nvSpPr>
          <p:cNvPr id="12299" name="Oval 110"/>
          <p:cNvSpPr>
            <a:spLocks noChangeArrowheads="1"/>
          </p:cNvSpPr>
          <p:nvPr/>
        </p:nvSpPr>
        <p:spPr bwMode="auto">
          <a:xfrm>
            <a:off x="8401050" y="4267200"/>
            <a:ext cx="1057275" cy="5334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sz="2400">
              <a:solidFill>
                <a:srgbClr val="000000"/>
              </a:solidFill>
            </a:endParaRPr>
          </a:p>
        </p:txBody>
      </p:sp>
      <p:sp>
        <p:nvSpPr>
          <p:cNvPr id="12300" name="Oval 110"/>
          <p:cNvSpPr>
            <a:spLocks noChangeArrowheads="1"/>
          </p:cNvSpPr>
          <p:nvPr/>
        </p:nvSpPr>
        <p:spPr bwMode="auto">
          <a:xfrm>
            <a:off x="9575800" y="4295775"/>
            <a:ext cx="873125" cy="5334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sz="2400">
              <a:solidFill>
                <a:srgbClr val="000000"/>
              </a:solidFill>
            </a:endParaRPr>
          </a:p>
        </p:txBody>
      </p:sp>
      <p:sp>
        <p:nvSpPr>
          <p:cNvPr id="12301" name="Oval 110"/>
          <p:cNvSpPr>
            <a:spLocks noChangeArrowheads="1"/>
          </p:cNvSpPr>
          <p:nvPr/>
        </p:nvSpPr>
        <p:spPr bwMode="auto">
          <a:xfrm>
            <a:off x="10524837" y="4295775"/>
            <a:ext cx="1320800" cy="5334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sz="2400">
              <a:solidFill>
                <a:srgbClr val="000000"/>
              </a:solidFill>
            </a:endParaRPr>
          </a:p>
        </p:txBody>
      </p:sp>
      <p:sp>
        <p:nvSpPr>
          <p:cNvPr id="12302" name="Oval 116"/>
          <p:cNvSpPr>
            <a:spLocks noChangeArrowheads="1"/>
          </p:cNvSpPr>
          <p:nvPr/>
        </p:nvSpPr>
        <p:spPr bwMode="auto">
          <a:xfrm>
            <a:off x="5966691" y="4838700"/>
            <a:ext cx="6225309" cy="1104900"/>
          </a:xfrm>
          <a:prstGeom prst="ellipse">
            <a:avLst/>
          </a:pr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sz="2400">
              <a:solidFill>
                <a:srgbClr val="000000"/>
              </a:solidFill>
            </a:endParaRPr>
          </a:p>
        </p:txBody>
      </p:sp>
      <p:sp>
        <p:nvSpPr>
          <p:cNvPr id="12303" name="AutoShape 117"/>
          <p:cNvSpPr>
            <a:spLocks noChangeArrowheads="1"/>
          </p:cNvSpPr>
          <p:nvPr/>
        </p:nvSpPr>
        <p:spPr bwMode="auto">
          <a:xfrm>
            <a:off x="3302001" y="6086475"/>
            <a:ext cx="7023100" cy="304800"/>
          </a:xfrm>
          <a:prstGeom prst="wedgeRoundRectCallout">
            <a:avLst>
              <a:gd name="adj1" fmla="val 30634"/>
              <a:gd name="adj2" fmla="val -93750"/>
              <a:gd name="adj3" fmla="val 16667"/>
            </a:avLst>
          </a:prstGeom>
          <a:solidFill>
            <a:srgbClr val="FFFF00"/>
          </a:solidFill>
          <a:ln w="28575">
            <a:solidFill>
              <a:srgbClr val="0000FF"/>
            </a:solidFill>
            <a:miter lim="800000"/>
            <a:headEnd/>
            <a:tailEnd/>
          </a:ln>
        </p:spPr>
        <p:txBody>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eaLnBrk="1" hangingPunct="1">
              <a:spcBef>
                <a:spcPct val="0"/>
              </a:spcBef>
              <a:buClrTx/>
              <a:buSzTx/>
              <a:buFontTx/>
              <a:buNone/>
            </a:pPr>
            <a:r>
              <a:rPr lang="en-US" altLang="en-US" sz="1600" dirty="0">
                <a:solidFill>
                  <a:srgbClr val="0000FF"/>
                </a:solidFill>
                <a:latin typeface="Verdana" pitchFamily="34" charset="0"/>
                <a:cs typeface="Arial" pitchFamily="34" charset="0"/>
              </a:rPr>
              <a:t>Subtle: They disagree on those cases</a:t>
            </a:r>
          </a:p>
        </p:txBody>
      </p:sp>
      <p:sp>
        <p:nvSpPr>
          <p:cNvPr id="12304" name="Oval 110"/>
          <p:cNvSpPr>
            <a:spLocks noChangeArrowheads="1"/>
          </p:cNvSpPr>
          <p:nvPr/>
        </p:nvSpPr>
        <p:spPr bwMode="auto">
          <a:xfrm>
            <a:off x="4673600" y="4267200"/>
            <a:ext cx="1098551" cy="561975"/>
          </a:xfrm>
          <a:prstGeom prst="ellipse">
            <a:avLst/>
          </a:prstGeom>
          <a:noFill/>
          <a:ln w="19050">
            <a:solidFill>
              <a:srgbClr val="00B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sz="2400">
              <a:solidFill>
                <a:srgbClr val="000000"/>
              </a:solidFill>
            </a:endParaRPr>
          </a:p>
        </p:txBody>
      </p:sp>
      <p:sp>
        <p:nvSpPr>
          <p:cNvPr id="17" name="TextBox 16"/>
          <p:cNvSpPr txBox="1">
            <a:spLocks noChangeArrowheads="1"/>
          </p:cNvSpPr>
          <p:nvPr/>
        </p:nvSpPr>
        <p:spPr bwMode="auto">
          <a:xfrm>
            <a:off x="8331200" y="1671935"/>
            <a:ext cx="3759200" cy="46166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eaLnBrk="1" hangingPunct="1">
              <a:spcBef>
                <a:spcPct val="0"/>
              </a:spcBef>
              <a:buClrTx/>
              <a:buSzTx/>
              <a:buFontTx/>
              <a:buNone/>
            </a:pPr>
            <a:r>
              <a:rPr lang="en-US" altLang="en-US" sz="2400" dirty="0">
                <a:solidFill>
                  <a:srgbClr val="000000"/>
                </a:solidFill>
                <a:latin typeface="Calibri" pitchFamily="34" charset="0"/>
              </a:rPr>
              <a:t>2-variable contingency table</a:t>
            </a:r>
          </a:p>
        </p:txBody>
      </p:sp>
    </p:spTree>
    <p:extLst>
      <p:ext uri="{BB962C8B-B14F-4D97-AF65-F5344CB8AC3E}">
        <p14:creationId xmlns:p14="http://schemas.microsoft.com/office/powerpoint/2010/main" val="38903640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9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29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29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29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29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29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29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29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30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30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30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30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30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293">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229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5" grpId="0" animBg="1"/>
      <p:bldP spid="12296" grpId="0" animBg="1"/>
      <p:bldP spid="12297" grpId="0" animBg="1"/>
      <p:bldP spid="12298" grpId="0" animBg="1"/>
      <p:bldP spid="12299" grpId="0" animBg="1"/>
      <p:bldP spid="12300" grpId="0" animBg="1"/>
      <p:bldP spid="12301" grpId="0" animBg="1"/>
      <p:bldP spid="12302" grpId="0" animBg="1"/>
      <p:bldP spid="12303" grpId="0" animBg="1"/>
      <p:bldP spid="12304" grpId="0" animBg="1"/>
      <p:bldP spid="1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2"/>
          <p:cNvSpPr>
            <a:spLocks noGrp="1" noChangeArrowheads="1"/>
          </p:cNvSpPr>
          <p:nvPr>
            <p:ph type="title"/>
          </p:nvPr>
        </p:nvSpPr>
        <p:spPr>
          <a:xfrm>
            <a:off x="0" y="381000"/>
            <a:ext cx="12192000" cy="609600"/>
          </a:xfrm>
        </p:spPr>
        <p:txBody>
          <a:bodyPr>
            <a:normAutofit fontScale="90000"/>
          </a:bodyPr>
          <a:lstStyle/>
          <a:p>
            <a:pPr eaLnBrk="1" hangingPunct="1"/>
            <a:r>
              <a:rPr lang="en-US" altLang="en-US" smtClean="0"/>
              <a:t>Analysis of DBLP Coauthor Relationships</a:t>
            </a:r>
          </a:p>
        </p:txBody>
      </p:sp>
      <p:sp>
        <p:nvSpPr>
          <p:cNvPr id="13325" name="Content Placeholder 1"/>
          <p:cNvSpPr>
            <a:spLocks noGrp="1"/>
          </p:cNvSpPr>
          <p:nvPr>
            <p:ph idx="1"/>
          </p:nvPr>
        </p:nvSpPr>
        <p:spPr>
          <a:xfrm>
            <a:off x="682865" y="5573977"/>
            <a:ext cx="11176000" cy="990600"/>
          </a:xfrm>
        </p:spPr>
        <p:txBody>
          <a:bodyPr/>
          <a:lstStyle/>
          <a:p>
            <a:r>
              <a:rPr lang="en-US" altLang="en-US" sz="2400" dirty="0" smtClean="0"/>
              <a:t>Which pairs of authors are strongly related?</a:t>
            </a:r>
          </a:p>
          <a:p>
            <a:pPr lvl="1"/>
            <a:r>
              <a:rPr lang="en-US" altLang="en-US" sz="2400" dirty="0" smtClean="0"/>
              <a:t>Use </a:t>
            </a:r>
            <a:r>
              <a:rPr lang="en-US" altLang="en-US" sz="2400" dirty="0" err="1" smtClean="0"/>
              <a:t>Kulc</a:t>
            </a:r>
            <a:r>
              <a:rPr lang="en-US" altLang="en-US" sz="2400" dirty="0" smtClean="0"/>
              <a:t> to find Advisor-advisee, close collaborators</a:t>
            </a:r>
          </a:p>
        </p:txBody>
      </p:sp>
      <p:sp>
        <p:nvSpPr>
          <p:cNvPr id="13318" name="Oval 5"/>
          <p:cNvSpPr>
            <a:spLocks noChangeArrowheads="1"/>
          </p:cNvSpPr>
          <p:nvPr/>
        </p:nvSpPr>
        <p:spPr bwMode="auto">
          <a:xfrm>
            <a:off x="8207974" y="3660354"/>
            <a:ext cx="4064000" cy="304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sz="2400">
              <a:solidFill>
                <a:srgbClr val="000000"/>
              </a:solidFill>
            </a:endParaRPr>
          </a:p>
        </p:txBody>
      </p:sp>
      <p:sp>
        <p:nvSpPr>
          <p:cNvPr id="14" name="Content Placeholder 1"/>
          <p:cNvSpPr txBox="1">
            <a:spLocks/>
          </p:cNvSpPr>
          <p:nvPr/>
        </p:nvSpPr>
        <p:spPr>
          <a:xfrm>
            <a:off x="587974" y="1120236"/>
            <a:ext cx="11176000" cy="734443"/>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spcBef>
                <a:spcPts val="300"/>
              </a:spcBef>
            </a:pPr>
            <a:r>
              <a:rPr lang="en-US" altLang="en-US" sz="2400" dirty="0" smtClean="0">
                <a:solidFill>
                  <a:srgbClr val="000000"/>
                </a:solidFill>
                <a:cs typeface="Arial" pitchFamily="34" charset="0"/>
              </a:rPr>
              <a:t>DBLP</a:t>
            </a:r>
            <a:r>
              <a:rPr lang="en-US" altLang="en-US" sz="2400" dirty="0">
                <a:solidFill>
                  <a:srgbClr val="000000"/>
                </a:solidFill>
                <a:cs typeface="Arial" pitchFamily="34" charset="0"/>
              </a:rPr>
              <a:t>: Computer </a:t>
            </a:r>
            <a:r>
              <a:rPr lang="en-US" altLang="en-US" sz="2400" dirty="0" smtClean="0">
                <a:solidFill>
                  <a:srgbClr val="000000"/>
                </a:solidFill>
                <a:cs typeface="Arial" pitchFamily="34" charset="0"/>
              </a:rPr>
              <a:t>science research publication </a:t>
            </a:r>
            <a:r>
              <a:rPr lang="en-US" altLang="en-US" sz="2400" dirty="0">
                <a:solidFill>
                  <a:srgbClr val="000000"/>
                </a:solidFill>
                <a:cs typeface="Arial" pitchFamily="34" charset="0"/>
              </a:rPr>
              <a:t>bibliographic </a:t>
            </a:r>
            <a:r>
              <a:rPr lang="en-US" altLang="en-US" sz="2400" dirty="0" smtClean="0">
                <a:solidFill>
                  <a:srgbClr val="000000"/>
                </a:solidFill>
                <a:cs typeface="Arial" pitchFamily="34" charset="0"/>
              </a:rPr>
              <a:t>database</a:t>
            </a:r>
          </a:p>
          <a:p>
            <a:pPr lvl="1">
              <a:spcBef>
                <a:spcPts val="300"/>
              </a:spcBef>
            </a:pPr>
            <a:r>
              <a:rPr lang="en-US" altLang="en-US" sz="2400" dirty="0" smtClean="0">
                <a:solidFill>
                  <a:srgbClr val="000000"/>
                </a:solidFill>
                <a:cs typeface="Arial" pitchFamily="34" charset="0"/>
              </a:rPr>
              <a:t>&gt; 3.8 million entries on authors, paper, venue, year, and other information</a:t>
            </a:r>
          </a:p>
        </p:txBody>
      </p:sp>
      <p:grpSp>
        <p:nvGrpSpPr>
          <p:cNvPr id="4" name="Group 3"/>
          <p:cNvGrpSpPr/>
          <p:nvPr/>
        </p:nvGrpSpPr>
        <p:grpSpPr>
          <a:xfrm>
            <a:off x="79974" y="1956756"/>
            <a:ext cx="12058651" cy="3532398"/>
            <a:chOff x="79974" y="1956756"/>
            <a:chExt cx="12058651" cy="3532398"/>
          </a:xfrm>
        </p:grpSpPr>
        <p:pic>
          <p:nvPicPr>
            <p:cNvPr id="13314"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74" y="1956756"/>
              <a:ext cx="12058651" cy="278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317" name="Oval 4"/>
            <p:cNvSpPr>
              <a:spLocks noChangeArrowheads="1"/>
            </p:cNvSpPr>
            <p:nvPr/>
          </p:nvSpPr>
          <p:spPr bwMode="auto">
            <a:xfrm>
              <a:off x="8106374" y="3203154"/>
              <a:ext cx="3962400" cy="304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sz="2400">
                <a:solidFill>
                  <a:srgbClr val="000000"/>
                </a:solidFill>
              </a:endParaRPr>
            </a:p>
          </p:txBody>
        </p:sp>
        <p:sp>
          <p:nvSpPr>
            <p:cNvPr id="13319" name="Oval 6"/>
            <p:cNvSpPr>
              <a:spLocks noChangeArrowheads="1"/>
            </p:cNvSpPr>
            <p:nvPr/>
          </p:nvSpPr>
          <p:spPr bwMode="auto">
            <a:xfrm>
              <a:off x="8207974" y="4117554"/>
              <a:ext cx="3860800" cy="304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sz="2400">
                <a:solidFill>
                  <a:srgbClr val="000000"/>
                </a:solidFill>
              </a:endParaRPr>
            </a:p>
          </p:txBody>
        </p:sp>
        <p:sp>
          <p:nvSpPr>
            <p:cNvPr id="13320" name="AutoShape 7"/>
            <p:cNvSpPr>
              <a:spLocks noChangeArrowheads="1"/>
            </p:cNvSpPr>
            <p:nvPr/>
          </p:nvSpPr>
          <p:spPr bwMode="auto">
            <a:xfrm>
              <a:off x="5566374" y="4879554"/>
              <a:ext cx="6502400" cy="609600"/>
            </a:xfrm>
            <a:prstGeom prst="wedgeRoundRectCallout">
              <a:avLst>
                <a:gd name="adj1" fmla="val 28978"/>
                <a:gd name="adj2" fmla="val -49186"/>
                <a:gd name="adj3" fmla="val 16667"/>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eaLnBrk="1" hangingPunct="1">
                <a:spcBef>
                  <a:spcPct val="0"/>
                </a:spcBef>
                <a:buClrTx/>
                <a:buSzTx/>
                <a:buFontTx/>
                <a:buNone/>
              </a:pPr>
              <a:r>
                <a:rPr lang="en-US" altLang="en-US" sz="1800" dirty="0">
                  <a:solidFill>
                    <a:srgbClr val="000000"/>
                  </a:solidFill>
                  <a:latin typeface="Verdana" pitchFamily="34" charset="0"/>
                  <a:cs typeface="Arial" pitchFamily="34" charset="0"/>
                </a:rPr>
                <a:t>Advisor-advisee relation: </a:t>
              </a:r>
              <a:r>
                <a:rPr lang="en-US" altLang="en-US" sz="1800" dirty="0" err="1">
                  <a:solidFill>
                    <a:srgbClr val="000000"/>
                  </a:solidFill>
                  <a:latin typeface="Verdana" pitchFamily="34" charset="0"/>
                  <a:cs typeface="Arial" pitchFamily="34" charset="0"/>
                </a:rPr>
                <a:t>Kulc</a:t>
              </a:r>
              <a:r>
                <a:rPr lang="en-US" altLang="en-US" sz="1800" dirty="0">
                  <a:solidFill>
                    <a:srgbClr val="000000"/>
                  </a:solidFill>
                  <a:latin typeface="Verdana" pitchFamily="34" charset="0"/>
                  <a:cs typeface="Arial" pitchFamily="34" charset="0"/>
                </a:rPr>
                <a:t>: high, </a:t>
              </a:r>
              <a:r>
                <a:rPr lang="en-US" altLang="en-US" sz="1800" dirty="0" err="1">
                  <a:solidFill>
                    <a:srgbClr val="000000"/>
                  </a:solidFill>
                  <a:latin typeface="Verdana" pitchFamily="34" charset="0"/>
                  <a:cs typeface="Arial" pitchFamily="34" charset="0"/>
                </a:rPr>
                <a:t>Jaccard</a:t>
              </a:r>
              <a:r>
                <a:rPr lang="en-US" altLang="en-US" sz="1800" dirty="0">
                  <a:solidFill>
                    <a:srgbClr val="000000"/>
                  </a:solidFill>
                  <a:latin typeface="Verdana" pitchFamily="34" charset="0"/>
                  <a:cs typeface="Arial" pitchFamily="34" charset="0"/>
                </a:rPr>
                <a:t>: low, cosine: middle</a:t>
              </a:r>
            </a:p>
          </p:txBody>
        </p:sp>
        <p:sp>
          <p:nvSpPr>
            <p:cNvPr id="13321" name="Oval 8"/>
            <p:cNvSpPr>
              <a:spLocks noChangeArrowheads="1"/>
            </p:cNvSpPr>
            <p:nvPr/>
          </p:nvSpPr>
          <p:spPr bwMode="auto">
            <a:xfrm>
              <a:off x="5769574" y="4193754"/>
              <a:ext cx="2438400" cy="2286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sz="2400">
                <a:solidFill>
                  <a:srgbClr val="000000"/>
                </a:solidFill>
              </a:endParaRPr>
            </a:p>
          </p:txBody>
        </p:sp>
        <p:sp>
          <p:nvSpPr>
            <p:cNvPr id="13322" name="Oval 9"/>
            <p:cNvSpPr>
              <a:spLocks noChangeArrowheads="1"/>
            </p:cNvSpPr>
            <p:nvPr/>
          </p:nvSpPr>
          <p:spPr bwMode="auto">
            <a:xfrm>
              <a:off x="5871174" y="3660354"/>
              <a:ext cx="2336800" cy="304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sz="2400">
                <a:solidFill>
                  <a:srgbClr val="000000"/>
                </a:solidFill>
              </a:endParaRPr>
            </a:p>
          </p:txBody>
        </p:sp>
        <p:sp>
          <p:nvSpPr>
            <p:cNvPr id="13323" name="Oval 10"/>
            <p:cNvSpPr>
              <a:spLocks noChangeArrowheads="1"/>
            </p:cNvSpPr>
            <p:nvPr/>
          </p:nvSpPr>
          <p:spPr bwMode="auto">
            <a:xfrm>
              <a:off x="5871174" y="3203154"/>
              <a:ext cx="2133600" cy="304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sz="2400">
                <a:solidFill>
                  <a:srgbClr val="000000"/>
                </a:solidFill>
              </a:endParaRPr>
            </a:p>
          </p:txBody>
        </p:sp>
        <p:sp>
          <p:nvSpPr>
            <p:cNvPr id="3" name="Right Arrow 2"/>
            <p:cNvSpPr/>
            <p:nvPr/>
          </p:nvSpPr>
          <p:spPr>
            <a:xfrm rot="17985244">
              <a:off x="10640938" y="4463819"/>
              <a:ext cx="365089" cy="457200"/>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42911648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381000"/>
            <a:ext cx="12192000" cy="609600"/>
          </a:xfrm>
        </p:spPr>
        <p:txBody>
          <a:bodyPr>
            <a:normAutofit/>
          </a:bodyPr>
          <a:lstStyle/>
          <a:p>
            <a:r>
              <a:rPr lang="en-US" altLang="en-US" sz="4000" dirty="0" smtClean="0"/>
              <a:t>Imbalance Ratio with </a:t>
            </a:r>
            <a:r>
              <a:rPr lang="en-US" altLang="en-US" sz="4000" dirty="0" err="1" smtClean="0"/>
              <a:t>Kulczynski</a:t>
            </a:r>
            <a:r>
              <a:rPr lang="en-US" altLang="en-US" sz="4000" dirty="0" smtClean="0"/>
              <a:t> Measure</a:t>
            </a:r>
          </a:p>
        </p:txBody>
      </p:sp>
      <p:sp>
        <p:nvSpPr>
          <p:cNvPr id="14339" name="Rectangle 3"/>
          <p:cNvSpPr>
            <a:spLocks noGrp="1" noChangeArrowheads="1"/>
          </p:cNvSpPr>
          <p:nvPr>
            <p:ph idx="1"/>
          </p:nvPr>
        </p:nvSpPr>
        <p:spPr>
          <a:xfrm>
            <a:off x="438151" y="1220094"/>
            <a:ext cx="11379200" cy="3581400"/>
          </a:xfrm>
        </p:spPr>
        <p:txBody>
          <a:bodyPr/>
          <a:lstStyle/>
          <a:p>
            <a:pPr>
              <a:spcBef>
                <a:spcPts val="600"/>
              </a:spcBef>
              <a:spcAft>
                <a:spcPts val="300"/>
              </a:spcAft>
            </a:pPr>
            <a:r>
              <a:rPr lang="en-US" altLang="en-US" dirty="0" smtClean="0"/>
              <a:t>IR (Imbalance Ratio): measure the imbalance of two </a:t>
            </a:r>
            <a:r>
              <a:rPr lang="en-US" altLang="en-US" dirty="0" err="1" smtClean="0"/>
              <a:t>itemsets</a:t>
            </a:r>
            <a:r>
              <a:rPr lang="en-US" altLang="en-US" dirty="0" smtClean="0"/>
              <a:t> A and B in rule implications:</a:t>
            </a:r>
          </a:p>
          <a:p>
            <a:pPr marL="200025" lvl="1" indent="0">
              <a:spcBef>
                <a:spcPts val="600"/>
              </a:spcBef>
              <a:spcAft>
                <a:spcPts val="300"/>
              </a:spcAft>
              <a:buNone/>
            </a:pPr>
            <a:r>
              <a:rPr lang="en-US" altLang="en-US" dirty="0" smtClean="0"/>
              <a:t> </a:t>
            </a:r>
          </a:p>
          <a:p>
            <a:pPr>
              <a:spcBef>
                <a:spcPts val="600"/>
              </a:spcBef>
              <a:spcAft>
                <a:spcPts val="300"/>
              </a:spcAft>
            </a:pPr>
            <a:r>
              <a:rPr lang="en-US" altLang="en-US" dirty="0" err="1" smtClean="0"/>
              <a:t>Kulczynski</a:t>
            </a:r>
            <a:r>
              <a:rPr lang="en-US" altLang="en-US" dirty="0" smtClean="0"/>
              <a:t> and Imbalance Ratio (IR) together present a clear picture for all the three datasets D</a:t>
            </a:r>
            <a:r>
              <a:rPr lang="en-US" altLang="en-US" baseline="-25000" dirty="0" smtClean="0"/>
              <a:t>4</a:t>
            </a:r>
            <a:r>
              <a:rPr lang="en-US" altLang="en-US" dirty="0" smtClean="0"/>
              <a:t> through D</a:t>
            </a:r>
            <a:r>
              <a:rPr lang="en-US" altLang="en-US" baseline="-25000" dirty="0" smtClean="0"/>
              <a:t>6</a:t>
            </a:r>
          </a:p>
          <a:p>
            <a:pPr lvl="1">
              <a:spcBef>
                <a:spcPts val="600"/>
              </a:spcBef>
            </a:pPr>
            <a:r>
              <a:rPr lang="en-US" altLang="en-US" dirty="0" smtClean="0"/>
              <a:t>D</a:t>
            </a:r>
            <a:r>
              <a:rPr lang="en-US" altLang="en-US" baseline="-25000" dirty="0" smtClean="0"/>
              <a:t>4  </a:t>
            </a:r>
            <a:r>
              <a:rPr lang="en-US" altLang="en-US" dirty="0" smtClean="0"/>
              <a:t>is neutral &amp; balanced;  D</a:t>
            </a:r>
            <a:r>
              <a:rPr lang="en-US" altLang="en-US" baseline="-25000" dirty="0" smtClean="0"/>
              <a:t>5  </a:t>
            </a:r>
            <a:r>
              <a:rPr lang="en-US" altLang="en-US" dirty="0" smtClean="0"/>
              <a:t>is neutral but imbalanced </a:t>
            </a:r>
          </a:p>
          <a:p>
            <a:pPr lvl="1">
              <a:spcBef>
                <a:spcPts val="600"/>
              </a:spcBef>
            </a:pPr>
            <a:r>
              <a:rPr lang="en-US" altLang="en-US" dirty="0" smtClean="0"/>
              <a:t>D</a:t>
            </a:r>
            <a:r>
              <a:rPr lang="en-US" altLang="en-US" baseline="-25000" dirty="0" smtClean="0"/>
              <a:t>6  </a:t>
            </a:r>
            <a:r>
              <a:rPr lang="en-US" altLang="en-US" dirty="0" smtClean="0"/>
              <a:t>is neutral but very imbalanced </a:t>
            </a:r>
          </a:p>
        </p:txBody>
      </p:sp>
      <p:pic>
        <p:nvPicPr>
          <p:cNvPr id="1434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3759" y="1887478"/>
            <a:ext cx="5772727" cy="7735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9" name="Group 8"/>
          <p:cNvGrpSpPr/>
          <p:nvPr/>
        </p:nvGrpSpPr>
        <p:grpSpPr>
          <a:xfrm>
            <a:off x="584493" y="4721213"/>
            <a:ext cx="11023014" cy="1966129"/>
            <a:chOff x="438151" y="4413540"/>
            <a:chExt cx="11023014" cy="1966129"/>
          </a:xfrm>
        </p:grpSpPr>
        <p:pic>
          <p:nvPicPr>
            <p:cNvPr id="1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151" y="4413540"/>
              <a:ext cx="11018982" cy="1966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Oval 10"/>
            <p:cNvSpPr/>
            <p:nvPr/>
          </p:nvSpPr>
          <p:spPr>
            <a:xfrm>
              <a:off x="9514935" y="5787615"/>
              <a:ext cx="1934135" cy="279699"/>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Oval 11"/>
            <p:cNvSpPr/>
            <p:nvPr/>
          </p:nvSpPr>
          <p:spPr>
            <a:xfrm>
              <a:off x="9527029" y="6067314"/>
              <a:ext cx="1934136" cy="279699"/>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Oval 12"/>
            <p:cNvSpPr/>
            <p:nvPr/>
          </p:nvSpPr>
          <p:spPr>
            <a:xfrm>
              <a:off x="9514934" y="5507916"/>
              <a:ext cx="1934136" cy="279699"/>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3172192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339">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3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xfrm>
            <a:off x="121718" y="254252"/>
            <a:ext cx="11925426" cy="609600"/>
          </a:xfrm>
        </p:spPr>
        <p:txBody>
          <a:bodyPr>
            <a:normAutofit fontScale="90000"/>
          </a:bodyPr>
          <a:lstStyle/>
          <a:p>
            <a:pPr eaLnBrk="1" hangingPunct="1"/>
            <a:r>
              <a:rPr lang="en-US" altLang="en-US" sz="4000" dirty="0" smtClean="0"/>
              <a:t>What Measures to Choose for Effective Pattern Evaluation?</a:t>
            </a:r>
          </a:p>
        </p:txBody>
      </p:sp>
      <p:sp>
        <p:nvSpPr>
          <p:cNvPr id="6148" name="Rectangle 3"/>
          <p:cNvSpPr>
            <a:spLocks noGrp="1" noChangeArrowheads="1"/>
          </p:cNvSpPr>
          <p:nvPr>
            <p:ph type="body" sz="half" idx="1"/>
          </p:nvPr>
        </p:nvSpPr>
        <p:spPr>
          <a:xfrm>
            <a:off x="498946" y="1148609"/>
            <a:ext cx="11170969" cy="5549020"/>
          </a:xfrm>
        </p:spPr>
        <p:txBody>
          <a:bodyPr/>
          <a:lstStyle/>
          <a:p>
            <a:r>
              <a:rPr lang="en-US" altLang="en-US" dirty="0" smtClean="0">
                <a:latin typeface="Calibri" pitchFamily="34" charset="0"/>
              </a:rPr>
              <a:t>Null value cases are predominant in many large datasets </a:t>
            </a:r>
          </a:p>
          <a:p>
            <a:pPr lvl="1"/>
            <a:r>
              <a:rPr lang="en-US" altLang="en-US" dirty="0" smtClean="0">
                <a:latin typeface="Calibri" pitchFamily="34" charset="0"/>
              </a:rPr>
              <a:t>Neither milk nor coffee is in most of the baskets;</a:t>
            </a:r>
            <a:r>
              <a:rPr lang="en-US" altLang="en-US" dirty="0">
                <a:latin typeface="Calibri" pitchFamily="34" charset="0"/>
              </a:rPr>
              <a:t> </a:t>
            </a:r>
            <a:r>
              <a:rPr lang="en-US" altLang="en-US" dirty="0" smtClean="0">
                <a:latin typeface="Calibri" pitchFamily="34" charset="0"/>
              </a:rPr>
              <a:t>neither Mike nor Jim is an author in most of the papers; ……</a:t>
            </a:r>
          </a:p>
          <a:p>
            <a:r>
              <a:rPr lang="en-US" altLang="en-US" i="1" dirty="0" smtClean="0">
                <a:latin typeface="Calibri" pitchFamily="34" charset="0"/>
              </a:rPr>
              <a:t>Null-invariance</a:t>
            </a:r>
            <a:r>
              <a:rPr lang="en-US" altLang="en-US" dirty="0" smtClean="0">
                <a:latin typeface="Calibri" pitchFamily="34" charset="0"/>
              </a:rPr>
              <a:t> is an important property</a:t>
            </a:r>
          </a:p>
          <a:p>
            <a:r>
              <a:rPr lang="en-US" altLang="en-US" dirty="0" smtClean="0">
                <a:latin typeface="Calibri" pitchFamily="34" charset="0"/>
              </a:rPr>
              <a:t>Lift, </a:t>
            </a:r>
            <a:r>
              <a:rPr lang="el-GR" altLang="en-US" b="1" dirty="0">
                <a:ea typeface="MingLiU"/>
              </a:rPr>
              <a:t>χ</a:t>
            </a:r>
            <a:r>
              <a:rPr lang="en-US" altLang="en-US" b="1" baseline="30000" dirty="0" smtClean="0"/>
              <a:t>2</a:t>
            </a:r>
            <a:r>
              <a:rPr lang="en-US" altLang="en-US" dirty="0" smtClean="0">
                <a:latin typeface="Calibri" pitchFamily="34" charset="0"/>
              </a:rPr>
              <a:t> and cosine are good measures if null transactions are not predominant</a:t>
            </a:r>
          </a:p>
          <a:p>
            <a:pPr lvl="1"/>
            <a:r>
              <a:rPr lang="en-US" altLang="en-US" dirty="0" smtClean="0">
                <a:latin typeface="Calibri" pitchFamily="34" charset="0"/>
              </a:rPr>
              <a:t>Otherwise,</a:t>
            </a:r>
            <a:r>
              <a:rPr lang="en-US" altLang="en-US" dirty="0">
                <a:latin typeface="Calibri" pitchFamily="34" charset="0"/>
              </a:rPr>
              <a:t> </a:t>
            </a:r>
            <a:r>
              <a:rPr lang="en-US" altLang="en-US" i="1" dirty="0" err="1" smtClean="0">
                <a:latin typeface="Calibri" pitchFamily="34" charset="0"/>
              </a:rPr>
              <a:t>Kulczynski</a:t>
            </a:r>
            <a:r>
              <a:rPr lang="en-US" altLang="en-US" i="1" dirty="0" smtClean="0">
                <a:latin typeface="Calibri" pitchFamily="34" charset="0"/>
              </a:rPr>
              <a:t> </a:t>
            </a:r>
            <a:r>
              <a:rPr lang="en-US" altLang="en-US" dirty="0" smtClean="0">
                <a:latin typeface="Calibri" pitchFamily="34" charset="0"/>
              </a:rPr>
              <a:t>+</a:t>
            </a:r>
            <a:r>
              <a:rPr lang="en-US" altLang="en-US" i="1" dirty="0" smtClean="0">
                <a:latin typeface="Calibri" pitchFamily="34" charset="0"/>
              </a:rPr>
              <a:t> </a:t>
            </a:r>
            <a:r>
              <a:rPr lang="en-US" altLang="en-US" i="1" dirty="0" smtClean="0"/>
              <a:t>Imbalance Ratio </a:t>
            </a:r>
            <a:r>
              <a:rPr lang="en-US" altLang="en-US" dirty="0" smtClean="0"/>
              <a:t>should be used to judge </a:t>
            </a:r>
            <a:r>
              <a:rPr lang="en-US" altLang="en-US" dirty="0"/>
              <a:t>the interestingness of a pattern </a:t>
            </a:r>
            <a:endParaRPr lang="en-US" altLang="en-US" dirty="0" smtClean="0"/>
          </a:p>
          <a:p>
            <a:r>
              <a:rPr lang="en-US" altLang="en-US" dirty="0" smtClean="0">
                <a:latin typeface="Calibri" pitchFamily="34" charset="0"/>
              </a:rPr>
              <a:t>Exercise: </a:t>
            </a:r>
            <a:r>
              <a:rPr lang="en-US" altLang="en-US" dirty="0" smtClean="0">
                <a:ea typeface="MS PGothic" pitchFamily="34" charset="-128"/>
              </a:rPr>
              <a:t>Mining research collaborations from </a:t>
            </a:r>
            <a:r>
              <a:rPr lang="en-US" altLang="en-US" dirty="0">
                <a:latin typeface="Calibri" pitchFamily="34" charset="0"/>
                <a:ea typeface="MS PGothic" pitchFamily="34" charset="-128"/>
              </a:rPr>
              <a:t>research bibliographic data </a:t>
            </a:r>
            <a:endParaRPr lang="en-US" altLang="en-US" dirty="0" smtClean="0">
              <a:ea typeface="MS PGothic" pitchFamily="34" charset="-128"/>
            </a:endParaRPr>
          </a:p>
          <a:p>
            <a:pPr lvl="1"/>
            <a:r>
              <a:rPr lang="en-US" altLang="en-US" dirty="0" smtClean="0">
                <a:latin typeface="Calibri" pitchFamily="34" charset="0"/>
                <a:ea typeface="MS PGothic" pitchFamily="34" charset="-128"/>
              </a:rPr>
              <a:t>Find a group of frequent collaborators from research bibliographic data (e.g., DBLP)</a:t>
            </a:r>
          </a:p>
          <a:p>
            <a:pPr lvl="1"/>
            <a:r>
              <a:rPr lang="en-US" altLang="en-US" dirty="0" smtClean="0">
                <a:latin typeface="Calibri" pitchFamily="34" charset="0"/>
                <a:ea typeface="MS PGothic" pitchFamily="34" charset="-128"/>
              </a:rPr>
              <a:t>Can you find the likely advisor-advisee relationship and during which </a:t>
            </a:r>
            <a:r>
              <a:rPr lang="en-US" altLang="en-US" dirty="0">
                <a:latin typeface="Calibri" pitchFamily="34" charset="0"/>
                <a:ea typeface="MS PGothic" pitchFamily="34" charset="-128"/>
              </a:rPr>
              <a:t>years </a:t>
            </a:r>
            <a:r>
              <a:rPr lang="en-US" altLang="en-US" dirty="0" smtClean="0">
                <a:latin typeface="Calibri" pitchFamily="34" charset="0"/>
                <a:ea typeface="MS PGothic" pitchFamily="34" charset="-128"/>
              </a:rPr>
              <a:t>such a relationship happened?</a:t>
            </a:r>
          </a:p>
          <a:p>
            <a:pPr lvl="1"/>
            <a:r>
              <a:rPr lang="en-US" altLang="en-US" dirty="0" smtClean="0">
                <a:latin typeface="Calibri" pitchFamily="34" charset="0"/>
                <a:ea typeface="MS PGothic" pitchFamily="34" charset="-128"/>
              </a:rPr>
              <a:t>Ref.: </a:t>
            </a:r>
            <a:r>
              <a:rPr lang="en-US" dirty="0" smtClean="0"/>
              <a:t>C. </a:t>
            </a:r>
            <a:r>
              <a:rPr lang="en-US" dirty="0"/>
              <a:t>Wang, </a:t>
            </a:r>
            <a:r>
              <a:rPr lang="en-US" dirty="0" smtClean="0"/>
              <a:t>J. </a:t>
            </a:r>
            <a:r>
              <a:rPr lang="en-US" dirty="0"/>
              <a:t>Han, </a:t>
            </a:r>
            <a:r>
              <a:rPr lang="en-US" dirty="0" smtClean="0"/>
              <a:t>Y. </a:t>
            </a:r>
            <a:r>
              <a:rPr lang="en-US" dirty="0" err="1" smtClean="0"/>
              <a:t>Jia</a:t>
            </a:r>
            <a:r>
              <a:rPr lang="en-US" dirty="0"/>
              <a:t>, </a:t>
            </a:r>
            <a:r>
              <a:rPr lang="en-US" dirty="0" smtClean="0"/>
              <a:t>J. </a:t>
            </a:r>
            <a:r>
              <a:rPr lang="en-US" dirty="0"/>
              <a:t>Tang, </a:t>
            </a:r>
            <a:r>
              <a:rPr lang="en-US" dirty="0" smtClean="0"/>
              <a:t>D. </a:t>
            </a:r>
            <a:r>
              <a:rPr lang="en-US" dirty="0"/>
              <a:t>Zhang, </a:t>
            </a:r>
            <a:r>
              <a:rPr lang="en-US" dirty="0" smtClean="0"/>
              <a:t>Y. </a:t>
            </a:r>
            <a:r>
              <a:rPr lang="en-US" dirty="0"/>
              <a:t>Yu, and </a:t>
            </a:r>
            <a:r>
              <a:rPr lang="en-US" dirty="0" smtClean="0"/>
              <a:t>J. </a:t>
            </a:r>
            <a:r>
              <a:rPr lang="en-US" dirty="0" err="1"/>
              <a:t>Guo</a:t>
            </a:r>
            <a:r>
              <a:rPr lang="en-US" dirty="0"/>
              <a:t>, "Mining Advisor-Advisee Relationships from Research Publication Networks", </a:t>
            </a:r>
            <a:r>
              <a:rPr lang="en-US" dirty="0" smtClean="0"/>
              <a:t> KDD'10</a:t>
            </a:r>
            <a:endParaRPr lang="en-US" altLang="en-US" dirty="0" smtClean="0">
              <a:latin typeface="Calibri" pitchFamily="34" charset="0"/>
            </a:endParaRPr>
          </a:p>
        </p:txBody>
      </p:sp>
    </p:spTree>
    <p:extLst>
      <p:ext uri="{BB962C8B-B14F-4D97-AF65-F5344CB8AC3E}">
        <p14:creationId xmlns:p14="http://schemas.microsoft.com/office/powerpoint/2010/main" val="2897538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4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14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4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14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14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0" y="0"/>
            <a:ext cx="12192000" cy="1066800"/>
          </a:xfrm>
          <a:noFill/>
        </p:spPr>
        <p:txBody>
          <a:bodyPr vert="horz" lIns="92075" tIns="46038" rIns="92075" bIns="46038" rtlCol="0" anchor="ctr">
            <a:noAutofit/>
          </a:bodyPr>
          <a:lstStyle/>
          <a:p>
            <a:pPr eaLnBrk="1" hangingPunct="1"/>
            <a:r>
              <a:rPr lang="en-US" altLang="en-US" sz="4000" dirty="0"/>
              <a:t>Chapter 6: Mining Frequent Patterns, Association and Correlations: Basic Concepts and Methods</a:t>
            </a:r>
          </a:p>
        </p:txBody>
      </p:sp>
      <p:sp>
        <p:nvSpPr>
          <p:cNvPr id="5124" name="Rectangle 3"/>
          <p:cNvSpPr>
            <a:spLocks noGrp="1" noChangeArrowheads="1"/>
          </p:cNvSpPr>
          <p:nvPr>
            <p:ph type="body" sz="half" idx="1"/>
          </p:nvPr>
        </p:nvSpPr>
        <p:spPr>
          <a:xfrm>
            <a:off x="691978" y="1371600"/>
            <a:ext cx="9747422" cy="5105400"/>
          </a:xfrm>
          <a:noFill/>
        </p:spPr>
        <p:txBody>
          <a:bodyPr vert="horz" lIns="92075" tIns="46038" rIns="92075" bIns="46038" rtlCol="0">
            <a:noAutofit/>
          </a:bodyPr>
          <a:lstStyle/>
          <a:p>
            <a:pPr marL="457200" indent="-457200">
              <a:lnSpc>
                <a:spcPct val="200000"/>
              </a:lnSpc>
              <a:buSzTx/>
            </a:pPr>
            <a:r>
              <a:rPr lang="en-US" altLang="en-US" sz="2800" dirty="0" smtClean="0"/>
              <a:t>Basic Concepts</a:t>
            </a:r>
          </a:p>
          <a:p>
            <a:pPr marL="457200" indent="-457200">
              <a:lnSpc>
                <a:spcPct val="200000"/>
              </a:lnSpc>
              <a:buSzTx/>
            </a:pPr>
            <a:r>
              <a:rPr lang="en-US" altLang="en-US" sz="2800" kern="0" dirty="0"/>
              <a:t>Efficient Pattern Mining </a:t>
            </a:r>
            <a:r>
              <a:rPr lang="en-US" altLang="en-US" sz="2800" kern="0" dirty="0" smtClean="0"/>
              <a:t>Methods</a:t>
            </a:r>
          </a:p>
          <a:p>
            <a:pPr marL="457200" indent="-457200">
              <a:lnSpc>
                <a:spcPct val="200000"/>
              </a:lnSpc>
              <a:buSzTx/>
            </a:pPr>
            <a:r>
              <a:rPr lang="en-US" altLang="en-US" sz="2800" dirty="0" smtClean="0"/>
              <a:t>Pattern Evaluation </a:t>
            </a:r>
          </a:p>
          <a:p>
            <a:pPr marL="457200" indent="-457200">
              <a:lnSpc>
                <a:spcPct val="200000"/>
              </a:lnSpc>
              <a:buSzTx/>
            </a:pPr>
            <a:r>
              <a:rPr lang="en-US" altLang="en-US" sz="2800" dirty="0" smtClean="0"/>
              <a:t>Summary</a:t>
            </a:r>
          </a:p>
        </p:txBody>
      </p:sp>
      <p:sp>
        <p:nvSpPr>
          <p:cNvPr id="6" name="AutoShape 4"/>
          <p:cNvSpPr>
            <a:spLocks noChangeArrowheads="1"/>
          </p:cNvSpPr>
          <p:nvPr/>
        </p:nvSpPr>
        <p:spPr bwMode="auto">
          <a:xfrm rot="9430553">
            <a:off x="2917750" y="4320773"/>
            <a:ext cx="522288" cy="485775"/>
          </a:xfrm>
          <a:prstGeom prst="notchedRightArrow">
            <a:avLst>
              <a:gd name="adj1" fmla="val 50000"/>
              <a:gd name="adj2" fmla="val 26879"/>
            </a:avLst>
          </a:prstGeom>
          <a:solidFill>
            <a:srgbClr val="E48312"/>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defTabSz="457178" eaLnBrk="1" hangingPunct="1"/>
            <a:endParaRPr lang="en-US" altLang="en-US">
              <a:solidFill>
                <a:srgbClr val="000000"/>
              </a:solidFill>
            </a:endParaRPr>
          </a:p>
        </p:txBody>
      </p:sp>
    </p:spTree>
    <p:extLst>
      <p:ext uri="{BB962C8B-B14F-4D97-AF65-F5344CB8AC3E}">
        <p14:creationId xmlns:p14="http://schemas.microsoft.com/office/powerpoint/2010/main" val="1682701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kern="0" dirty="0" smtClean="0"/>
              <a:t>Summary</a:t>
            </a:r>
            <a:endParaRPr lang="en-US" dirty="0"/>
          </a:p>
        </p:txBody>
      </p:sp>
      <p:sp>
        <p:nvSpPr>
          <p:cNvPr id="3" name="Content Placeholder 2"/>
          <p:cNvSpPr>
            <a:spLocks noGrp="1"/>
          </p:cNvSpPr>
          <p:nvPr>
            <p:ph idx="1"/>
          </p:nvPr>
        </p:nvSpPr>
        <p:spPr>
          <a:xfrm>
            <a:off x="582383" y="1200363"/>
            <a:ext cx="9304001" cy="5472042"/>
          </a:xfrm>
        </p:spPr>
        <p:txBody>
          <a:bodyPr/>
          <a:lstStyle/>
          <a:p>
            <a:pPr marL="457200" indent="-457200">
              <a:spcBef>
                <a:spcPts val="300"/>
              </a:spcBef>
              <a:buSzTx/>
            </a:pPr>
            <a:r>
              <a:rPr lang="en-US" altLang="en-US" sz="2000" dirty="0"/>
              <a:t>Basic </a:t>
            </a:r>
            <a:r>
              <a:rPr lang="en-US" altLang="en-US" sz="2000" dirty="0" smtClean="0"/>
              <a:t>Concepts</a:t>
            </a:r>
          </a:p>
          <a:p>
            <a:pPr lvl="2">
              <a:spcBef>
                <a:spcPts val="300"/>
              </a:spcBef>
            </a:pPr>
            <a:r>
              <a:rPr lang="en-US" altLang="en-US" sz="2000" dirty="0"/>
              <a:t>What Is Pattern Discovery?   Why Is It Important?	</a:t>
            </a:r>
            <a:endParaRPr lang="en-US" altLang="en-US" sz="2000" dirty="0" smtClean="0"/>
          </a:p>
          <a:p>
            <a:pPr lvl="2">
              <a:spcBef>
                <a:spcPts val="300"/>
              </a:spcBef>
            </a:pPr>
            <a:r>
              <a:rPr lang="en-US" altLang="en-US" sz="2000" dirty="0" smtClean="0"/>
              <a:t>Basic </a:t>
            </a:r>
            <a:r>
              <a:rPr lang="en-US" altLang="en-US" sz="2000" dirty="0"/>
              <a:t>Concepts: Frequent Patterns and Association </a:t>
            </a:r>
            <a:r>
              <a:rPr lang="en-US" altLang="en-US" sz="2000" dirty="0" smtClean="0"/>
              <a:t>Rules</a:t>
            </a:r>
          </a:p>
          <a:p>
            <a:pPr lvl="2">
              <a:spcBef>
                <a:spcPts val="300"/>
              </a:spcBef>
            </a:pPr>
            <a:r>
              <a:rPr lang="en-US" altLang="en-US" sz="2000" dirty="0" smtClean="0">
                <a:solidFill>
                  <a:prstClr val="black"/>
                </a:solidFill>
              </a:rPr>
              <a:t>Compressed </a:t>
            </a:r>
            <a:r>
              <a:rPr lang="en-US" altLang="en-US" sz="2000" dirty="0">
                <a:solidFill>
                  <a:prstClr val="black"/>
                </a:solidFill>
              </a:rPr>
              <a:t>Representation: Closed Patterns and </a:t>
            </a:r>
            <a:r>
              <a:rPr lang="en-US" altLang="en-US" sz="2000" dirty="0" smtClean="0">
                <a:solidFill>
                  <a:prstClr val="black"/>
                </a:solidFill>
              </a:rPr>
              <a:t>Max-Patterns</a:t>
            </a:r>
            <a:endParaRPr lang="en-US" altLang="en-US" sz="2000" dirty="0"/>
          </a:p>
          <a:p>
            <a:pPr marL="457200" indent="-457200">
              <a:spcBef>
                <a:spcPts val="300"/>
              </a:spcBef>
              <a:buSzTx/>
            </a:pPr>
            <a:r>
              <a:rPr lang="en-US" altLang="en-US" sz="2000" kern="0" dirty="0"/>
              <a:t>Efficient Pattern Mining </a:t>
            </a:r>
            <a:r>
              <a:rPr lang="en-US" altLang="en-US" sz="2000" kern="0" dirty="0" smtClean="0"/>
              <a:t>Methods</a:t>
            </a:r>
          </a:p>
          <a:p>
            <a:pPr lvl="2">
              <a:spcBef>
                <a:spcPts val="300"/>
              </a:spcBef>
            </a:pPr>
            <a:r>
              <a:rPr lang="en-US" altLang="en-US" sz="2000" dirty="0"/>
              <a:t>The Downward Closure Property of Frequent Patterns</a:t>
            </a:r>
          </a:p>
          <a:p>
            <a:pPr lvl="2">
              <a:spcBef>
                <a:spcPts val="300"/>
              </a:spcBef>
            </a:pPr>
            <a:r>
              <a:rPr lang="en-US" altLang="en-US" sz="2000" dirty="0"/>
              <a:t>The </a:t>
            </a:r>
            <a:r>
              <a:rPr lang="en-US" altLang="en-US" sz="2000" dirty="0" err="1"/>
              <a:t>Apriori</a:t>
            </a:r>
            <a:r>
              <a:rPr lang="en-US" altLang="en-US" sz="2000" dirty="0"/>
              <a:t> Algorithm</a:t>
            </a:r>
          </a:p>
          <a:p>
            <a:pPr lvl="2" defTabSz="1219110">
              <a:spcBef>
                <a:spcPts val="300"/>
              </a:spcBef>
            </a:pPr>
            <a:r>
              <a:rPr lang="en-US" altLang="en-US" sz="2000" dirty="0">
                <a:solidFill>
                  <a:prstClr val="black"/>
                </a:solidFill>
              </a:rPr>
              <a:t>Extensions or Improvements of </a:t>
            </a:r>
            <a:r>
              <a:rPr lang="en-US" altLang="en-US" sz="2000" dirty="0" err="1">
                <a:solidFill>
                  <a:prstClr val="black"/>
                </a:solidFill>
              </a:rPr>
              <a:t>Apriori</a:t>
            </a:r>
            <a:endParaRPr lang="en-US" sz="2000" dirty="0">
              <a:solidFill>
                <a:prstClr val="black"/>
              </a:solidFill>
            </a:endParaRPr>
          </a:p>
          <a:p>
            <a:pPr lvl="2">
              <a:spcBef>
                <a:spcPts val="300"/>
              </a:spcBef>
            </a:pPr>
            <a:r>
              <a:rPr lang="en-US" altLang="en-US" sz="2000" dirty="0">
                <a:solidFill>
                  <a:prstClr val="black"/>
                </a:solidFill>
              </a:rPr>
              <a:t>Mining Frequent Patterns by Exploring Vertical Data Format</a:t>
            </a:r>
            <a:endParaRPr lang="en-US" altLang="en-US" sz="2000" dirty="0"/>
          </a:p>
          <a:p>
            <a:pPr lvl="2">
              <a:spcBef>
                <a:spcPts val="300"/>
              </a:spcBef>
            </a:pPr>
            <a:r>
              <a:rPr lang="en-US" altLang="en-US" sz="2000" dirty="0" err="1"/>
              <a:t>FPGrowth</a:t>
            </a:r>
            <a:r>
              <a:rPr lang="en-US" altLang="en-US" sz="2000" dirty="0"/>
              <a:t>:  A Frequent Pattern-Growth Approach</a:t>
            </a:r>
          </a:p>
          <a:p>
            <a:pPr lvl="2">
              <a:spcBef>
                <a:spcPts val="300"/>
              </a:spcBef>
            </a:pPr>
            <a:r>
              <a:rPr lang="en-US" altLang="en-US" sz="2000" dirty="0"/>
              <a:t>Mining Closed Patterns </a:t>
            </a:r>
            <a:endParaRPr lang="en-US" altLang="en-US" sz="2000" kern="0" dirty="0" smtClean="0"/>
          </a:p>
          <a:p>
            <a:pPr>
              <a:spcBef>
                <a:spcPts val="300"/>
              </a:spcBef>
            </a:pPr>
            <a:r>
              <a:rPr lang="en-US" altLang="en-US" sz="2000" kern="0" dirty="0" smtClean="0"/>
              <a:t>Pattern Evaluation</a:t>
            </a:r>
          </a:p>
          <a:p>
            <a:pPr lvl="2">
              <a:spcBef>
                <a:spcPts val="300"/>
              </a:spcBef>
            </a:pPr>
            <a:r>
              <a:rPr lang="en-US" altLang="en-US" sz="2000" dirty="0" smtClean="0"/>
              <a:t>Interestingness Measures in Pattern Mining </a:t>
            </a:r>
            <a:endParaRPr lang="en-US" altLang="en-US" sz="2000" dirty="0"/>
          </a:p>
          <a:p>
            <a:pPr lvl="2">
              <a:spcBef>
                <a:spcPts val="300"/>
              </a:spcBef>
            </a:pPr>
            <a:r>
              <a:rPr lang="en-US" altLang="en-US" sz="2000" dirty="0"/>
              <a:t>Interestingness </a:t>
            </a:r>
            <a:r>
              <a:rPr lang="en-US" altLang="en-US" sz="2000" dirty="0" smtClean="0"/>
              <a:t>Measures: Lift and</a:t>
            </a:r>
            <a:r>
              <a:rPr lang="en-US" altLang="en-US" sz="2000" dirty="0"/>
              <a:t> </a:t>
            </a:r>
            <a:r>
              <a:rPr lang="el-GR" altLang="en-US" sz="2000" dirty="0" smtClean="0">
                <a:ea typeface="MingLiU" pitchFamily="49" charset="-120"/>
              </a:rPr>
              <a:t>χ</a:t>
            </a:r>
            <a:r>
              <a:rPr lang="en-US" altLang="en-US" sz="2000" baseline="30000" dirty="0"/>
              <a:t>2</a:t>
            </a:r>
            <a:r>
              <a:rPr lang="en-US" altLang="en-US" sz="2000" dirty="0"/>
              <a:t> </a:t>
            </a:r>
          </a:p>
          <a:p>
            <a:pPr lvl="2">
              <a:spcBef>
                <a:spcPts val="300"/>
              </a:spcBef>
            </a:pPr>
            <a:r>
              <a:rPr lang="en-US" altLang="en-US" sz="2000" dirty="0"/>
              <a:t>Null-Invariant Measures</a:t>
            </a:r>
          </a:p>
          <a:p>
            <a:pPr lvl="2">
              <a:spcBef>
                <a:spcPts val="300"/>
              </a:spcBef>
            </a:pPr>
            <a:r>
              <a:rPr lang="en-US" altLang="en-US" sz="2000" dirty="0"/>
              <a:t>Comparison of Interestingness </a:t>
            </a:r>
            <a:r>
              <a:rPr lang="en-US" altLang="en-US" sz="2000" dirty="0" smtClean="0"/>
              <a:t>Measures</a:t>
            </a:r>
          </a:p>
        </p:txBody>
      </p:sp>
    </p:spTree>
    <p:extLst>
      <p:ext uri="{BB962C8B-B14F-4D97-AF65-F5344CB8AC3E}">
        <p14:creationId xmlns:p14="http://schemas.microsoft.com/office/powerpoint/2010/main" val="4226410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0" y="381000"/>
            <a:ext cx="12192000" cy="609600"/>
          </a:xfrm>
        </p:spPr>
        <p:txBody>
          <a:bodyPr>
            <a:normAutofit fontScale="90000"/>
          </a:bodyPr>
          <a:lstStyle/>
          <a:p>
            <a:pPr eaLnBrk="1" hangingPunct="1"/>
            <a:r>
              <a:rPr lang="en-US" altLang="en-US" dirty="0" smtClean="0"/>
              <a:t>Recommended Readings (Basic Concepts)</a:t>
            </a:r>
          </a:p>
        </p:txBody>
      </p:sp>
      <p:sp>
        <p:nvSpPr>
          <p:cNvPr id="13316" name="Rectangle 3"/>
          <p:cNvSpPr>
            <a:spLocks noGrp="1" noChangeArrowheads="1"/>
          </p:cNvSpPr>
          <p:nvPr>
            <p:ph idx="1"/>
          </p:nvPr>
        </p:nvSpPr>
        <p:spPr>
          <a:xfrm>
            <a:off x="508000" y="1447800"/>
            <a:ext cx="11111345" cy="4602018"/>
          </a:xfrm>
        </p:spPr>
        <p:txBody>
          <a:bodyPr/>
          <a:lstStyle/>
          <a:p>
            <a:pPr eaLnBrk="1" hangingPunct="1">
              <a:spcBef>
                <a:spcPts val="600"/>
              </a:spcBef>
              <a:spcAft>
                <a:spcPts val="600"/>
              </a:spcAft>
            </a:pPr>
            <a:r>
              <a:rPr lang="en-US" altLang="en-US" sz="2400" dirty="0" smtClean="0">
                <a:latin typeface="Calibri" pitchFamily="34" charset="0"/>
              </a:rPr>
              <a:t>R. Agrawal, T. </a:t>
            </a:r>
            <a:r>
              <a:rPr lang="en-US" altLang="en-US" sz="2400" dirty="0" err="1" smtClean="0">
                <a:latin typeface="Calibri" pitchFamily="34" charset="0"/>
              </a:rPr>
              <a:t>Imielinski</a:t>
            </a:r>
            <a:r>
              <a:rPr lang="en-US" altLang="en-US" sz="2400" dirty="0" smtClean="0">
                <a:latin typeface="Calibri" pitchFamily="34" charset="0"/>
              </a:rPr>
              <a:t>, and A. Swami, “Mining association rules between sets of items in large databases”,  in Proc. of SIGMOD'93</a:t>
            </a:r>
          </a:p>
          <a:p>
            <a:pPr eaLnBrk="1" hangingPunct="1">
              <a:spcBef>
                <a:spcPts val="600"/>
              </a:spcBef>
              <a:spcAft>
                <a:spcPts val="600"/>
              </a:spcAft>
            </a:pPr>
            <a:r>
              <a:rPr lang="en-US" altLang="en-US" sz="2400" dirty="0" smtClean="0">
                <a:latin typeface="Calibri" pitchFamily="34" charset="0"/>
              </a:rPr>
              <a:t>R. J. </a:t>
            </a:r>
            <a:r>
              <a:rPr lang="en-US" altLang="en-US" sz="2400" dirty="0" err="1" smtClean="0">
                <a:latin typeface="Calibri" pitchFamily="34" charset="0"/>
              </a:rPr>
              <a:t>Bayardo</a:t>
            </a:r>
            <a:r>
              <a:rPr lang="en-US" altLang="en-US" sz="2400" dirty="0" smtClean="0">
                <a:latin typeface="Calibri" pitchFamily="34" charset="0"/>
              </a:rPr>
              <a:t>, “Efficiently mining long patterns from databases”, in Proc. of SIGMOD'98</a:t>
            </a:r>
          </a:p>
          <a:p>
            <a:pPr eaLnBrk="1" hangingPunct="1">
              <a:spcBef>
                <a:spcPts val="600"/>
              </a:spcBef>
              <a:spcAft>
                <a:spcPts val="600"/>
              </a:spcAft>
            </a:pPr>
            <a:r>
              <a:rPr lang="en-US" altLang="en-US" sz="2400" dirty="0" smtClean="0">
                <a:latin typeface="Calibri" pitchFamily="34" charset="0"/>
              </a:rPr>
              <a:t>N. </a:t>
            </a:r>
            <a:r>
              <a:rPr lang="en-US" altLang="en-US" sz="2400" dirty="0" err="1" smtClean="0">
                <a:latin typeface="Calibri" pitchFamily="34" charset="0"/>
              </a:rPr>
              <a:t>Pasquier</a:t>
            </a:r>
            <a:r>
              <a:rPr lang="en-US" altLang="en-US" sz="2400" dirty="0" smtClean="0">
                <a:latin typeface="Calibri" pitchFamily="34" charset="0"/>
              </a:rPr>
              <a:t>, Y. </a:t>
            </a:r>
            <a:r>
              <a:rPr lang="en-US" altLang="en-US" sz="2400" dirty="0" err="1" smtClean="0">
                <a:latin typeface="Calibri" pitchFamily="34" charset="0"/>
              </a:rPr>
              <a:t>Bastide</a:t>
            </a:r>
            <a:r>
              <a:rPr lang="en-US" altLang="en-US" sz="2400" dirty="0" smtClean="0">
                <a:latin typeface="Calibri" pitchFamily="34" charset="0"/>
              </a:rPr>
              <a:t>, R. </a:t>
            </a:r>
            <a:r>
              <a:rPr lang="en-US" altLang="en-US" sz="2400" dirty="0" err="1" smtClean="0">
                <a:latin typeface="Calibri" pitchFamily="34" charset="0"/>
              </a:rPr>
              <a:t>Taouil</a:t>
            </a:r>
            <a:r>
              <a:rPr lang="en-US" altLang="en-US" sz="2400" dirty="0" smtClean="0">
                <a:latin typeface="Calibri" pitchFamily="34" charset="0"/>
              </a:rPr>
              <a:t>, and L. </a:t>
            </a:r>
            <a:r>
              <a:rPr lang="en-US" altLang="en-US" sz="2400" dirty="0" err="1" smtClean="0">
                <a:latin typeface="Calibri" pitchFamily="34" charset="0"/>
              </a:rPr>
              <a:t>Lakhal</a:t>
            </a:r>
            <a:r>
              <a:rPr lang="en-US" altLang="en-US" sz="2400" dirty="0" smtClean="0">
                <a:latin typeface="Calibri" pitchFamily="34" charset="0"/>
              </a:rPr>
              <a:t>, “Discovering frequent closed </a:t>
            </a:r>
            <a:r>
              <a:rPr lang="en-US" altLang="en-US" sz="2400" dirty="0" err="1" smtClean="0">
                <a:latin typeface="Calibri" pitchFamily="34" charset="0"/>
              </a:rPr>
              <a:t>itemsets</a:t>
            </a:r>
            <a:r>
              <a:rPr lang="en-US" altLang="en-US" sz="2400" dirty="0" smtClean="0">
                <a:latin typeface="Calibri" pitchFamily="34" charset="0"/>
              </a:rPr>
              <a:t> for association rules”, in Proc. of ICDT'99</a:t>
            </a:r>
          </a:p>
          <a:p>
            <a:pPr eaLnBrk="1" hangingPunct="1">
              <a:spcBef>
                <a:spcPts val="600"/>
              </a:spcBef>
              <a:spcAft>
                <a:spcPts val="600"/>
              </a:spcAft>
            </a:pPr>
            <a:r>
              <a:rPr lang="en-US" altLang="en-US" sz="2400" dirty="0" smtClean="0">
                <a:latin typeface="Calibri" pitchFamily="34" charset="0"/>
              </a:rPr>
              <a:t>J. Han, H. Cheng, D. Xin, and X. Yan, “Frequent Pattern Mining: Current Status and Future Directions”, Data Mining and Knowledge Discovery, 15(1): 55-86, 2007</a:t>
            </a:r>
          </a:p>
        </p:txBody>
      </p:sp>
    </p:spTree>
    <p:extLst>
      <p:ext uri="{BB962C8B-B14F-4D97-AF65-F5344CB8AC3E}">
        <p14:creationId xmlns:p14="http://schemas.microsoft.com/office/powerpoint/2010/main" val="10551746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xfrm>
            <a:off x="434109" y="228600"/>
            <a:ext cx="11148291" cy="762000"/>
          </a:xfrm>
        </p:spPr>
        <p:txBody>
          <a:bodyPr>
            <a:normAutofit fontScale="90000"/>
          </a:bodyPr>
          <a:lstStyle/>
          <a:p>
            <a:r>
              <a:rPr lang="en-US" altLang="en-US" dirty="0" smtClean="0"/>
              <a:t>Basic Concepts: k-</a:t>
            </a:r>
            <a:r>
              <a:rPr lang="en-US" altLang="en-US" dirty="0" err="1" smtClean="0"/>
              <a:t>Itemsets</a:t>
            </a:r>
            <a:r>
              <a:rPr lang="en-US" altLang="en-US" dirty="0" smtClean="0"/>
              <a:t> and Their Supports</a:t>
            </a:r>
          </a:p>
        </p:txBody>
      </p:sp>
      <p:graphicFrame>
        <p:nvGraphicFramePr>
          <p:cNvPr id="1767468" name="Group 44"/>
          <p:cNvGraphicFramePr>
            <a:graphicFrameLocks noGrp="1"/>
          </p:cNvGraphicFramePr>
          <p:nvPr>
            <p:extLst>
              <p:ext uri="{D42A27DB-BD31-4B8C-83A1-F6EECF244321}">
                <p14:modId xmlns:p14="http://schemas.microsoft.com/office/powerpoint/2010/main" val="3231917636"/>
              </p:ext>
            </p:extLst>
          </p:nvPr>
        </p:nvGraphicFramePr>
        <p:xfrm>
          <a:off x="2722101" y="2006218"/>
          <a:ext cx="7404537" cy="3534834"/>
        </p:xfrm>
        <a:graphic>
          <a:graphicData uri="http://schemas.openxmlformats.org/drawingml/2006/table">
            <a:tbl>
              <a:tblPr/>
              <a:tblGrid>
                <a:gridCol w="1016309"/>
                <a:gridCol w="6388228"/>
              </a:tblGrid>
              <a:tr h="58913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1" i="0" u="none" strike="noStrike" cap="none" normalizeH="0" baseline="0" dirty="0" err="1" smtClean="0">
                          <a:ln>
                            <a:noFill/>
                          </a:ln>
                          <a:solidFill>
                            <a:schemeClr val="tx1"/>
                          </a:solidFill>
                          <a:effectLst/>
                          <a:latin typeface="Calibri" panose="020F0502020204030204" pitchFamily="34" charset="0"/>
                        </a:rPr>
                        <a:t>Tid</a:t>
                      </a:r>
                      <a:endParaRPr kumimoji="0" lang="en-US" sz="2800" b="1" i="0" u="none" strike="noStrike" cap="none" normalizeH="0" baseline="0" dirty="0" smtClean="0">
                        <a:ln>
                          <a:noFill/>
                        </a:ln>
                        <a:solidFill>
                          <a:schemeClr val="tx1"/>
                        </a:solidFill>
                        <a:effectLst/>
                        <a:latin typeface="Calibri" panose="020F0502020204030204" pitchFamily="34" charset="0"/>
                      </a:endParaRPr>
                    </a:p>
                  </a:txBody>
                  <a:tcPr marL="121920" marR="121920"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1" i="0" u="none" strike="noStrike" cap="none" normalizeH="0" baseline="0" dirty="0" smtClean="0">
                          <a:ln>
                            <a:noFill/>
                          </a:ln>
                          <a:solidFill>
                            <a:schemeClr val="tx1"/>
                          </a:solidFill>
                          <a:effectLst/>
                          <a:latin typeface="Calibri" panose="020F0502020204030204" pitchFamily="34" charset="0"/>
                        </a:rPr>
                        <a:t>Items bought</a:t>
                      </a:r>
                    </a:p>
                  </a:txBody>
                  <a:tcPr marL="121920" marR="121920"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1"/>
                    </a:solidFill>
                  </a:tcPr>
                </a:tc>
              </a:tr>
              <a:tr h="58913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smtClean="0">
                          <a:ln>
                            <a:noFill/>
                          </a:ln>
                          <a:solidFill>
                            <a:schemeClr val="tx1"/>
                          </a:solidFill>
                          <a:effectLst/>
                          <a:latin typeface="Calibri" panose="020F0502020204030204" pitchFamily="34" charset="0"/>
                        </a:rPr>
                        <a:t>10</a:t>
                      </a:r>
                    </a:p>
                  </a:txBody>
                  <a:tcPr marL="121920" marR="121920"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dirty="0" smtClean="0">
                          <a:ln>
                            <a:noFill/>
                          </a:ln>
                          <a:solidFill>
                            <a:srgbClr val="FF0000"/>
                          </a:solidFill>
                          <a:effectLst/>
                          <a:latin typeface="Calibri" panose="020F0502020204030204" pitchFamily="34" charset="0"/>
                        </a:rPr>
                        <a:t>Drink,</a:t>
                      </a:r>
                      <a:r>
                        <a:rPr kumimoji="0" lang="en-US" sz="2800" b="0" i="0" u="none" strike="noStrike" cap="none" normalizeH="0" baseline="0" dirty="0" smtClean="0">
                          <a:ln>
                            <a:noFill/>
                          </a:ln>
                          <a:solidFill>
                            <a:schemeClr val="tx1"/>
                          </a:solidFill>
                          <a:effectLst/>
                          <a:latin typeface="Calibri" panose="020F0502020204030204" pitchFamily="34" charset="0"/>
                        </a:rPr>
                        <a:t> </a:t>
                      </a:r>
                      <a:r>
                        <a:rPr kumimoji="0" lang="en-US" sz="2800" b="0" i="0" u="none" strike="noStrike" cap="none" normalizeH="0" baseline="0" dirty="0" smtClean="0">
                          <a:ln>
                            <a:noFill/>
                          </a:ln>
                          <a:solidFill>
                            <a:srgbClr val="BD582C"/>
                          </a:solidFill>
                          <a:effectLst/>
                          <a:latin typeface="Calibri" panose="020F0502020204030204" pitchFamily="34" charset="0"/>
                        </a:rPr>
                        <a:t>Nuts</a:t>
                      </a:r>
                      <a:r>
                        <a:rPr kumimoji="0" lang="en-US" sz="2800" b="0" i="0" u="none" strike="noStrike" cap="none" normalizeH="0" baseline="0" dirty="0" smtClean="0">
                          <a:ln>
                            <a:noFill/>
                          </a:ln>
                          <a:solidFill>
                            <a:schemeClr val="tx1"/>
                          </a:solidFill>
                          <a:effectLst/>
                          <a:latin typeface="Calibri" panose="020F0502020204030204" pitchFamily="34" charset="0"/>
                        </a:rPr>
                        <a:t>, </a:t>
                      </a:r>
                      <a:r>
                        <a:rPr kumimoji="0" lang="en-US" sz="2800" b="0" i="0" u="none" strike="noStrike" cap="none" normalizeH="0" baseline="0" dirty="0" smtClean="0">
                          <a:ln>
                            <a:noFill/>
                          </a:ln>
                          <a:solidFill>
                            <a:srgbClr val="0000CC"/>
                          </a:solidFill>
                          <a:effectLst/>
                          <a:latin typeface="Calibri" panose="020F0502020204030204" pitchFamily="34" charset="0"/>
                        </a:rPr>
                        <a:t>Diaper</a:t>
                      </a:r>
                    </a:p>
                  </a:txBody>
                  <a:tcPr marL="121920" marR="121920"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58913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smtClean="0">
                          <a:ln>
                            <a:noFill/>
                          </a:ln>
                          <a:solidFill>
                            <a:schemeClr val="tx1"/>
                          </a:solidFill>
                          <a:effectLst/>
                          <a:latin typeface="Calibri" panose="020F0502020204030204" pitchFamily="34" charset="0"/>
                        </a:rPr>
                        <a:t>20</a:t>
                      </a:r>
                    </a:p>
                  </a:txBody>
                  <a:tcPr marL="121920" marR="121920"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dirty="0" smtClean="0">
                          <a:ln>
                            <a:noFill/>
                          </a:ln>
                          <a:solidFill>
                            <a:srgbClr val="FF0000"/>
                          </a:solidFill>
                          <a:effectLst/>
                          <a:latin typeface="Calibri" panose="020F0502020204030204" pitchFamily="34" charset="0"/>
                        </a:rPr>
                        <a:t>Drink</a:t>
                      </a:r>
                      <a:r>
                        <a:rPr kumimoji="0" lang="en-US" sz="2800" b="0" i="0" u="none" strike="noStrike" cap="none" normalizeH="0" baseline="0" dirty="0" smtClean="0">
                          <a:ln>
                            <a:noFill/>
                          </a:ln>
                          <a:solidFill>
                            <a:schemeClr val="tx1"/>
                          </a:solidFill>
                          <a:effectLst/>
                          <a:latin typeface="Calibri" panose="020F0502020204030204" pitchFamily="34" charset="0"/>
                        </a:rPr>
                        <a:t>, Coffee, </a:t>
                      </a:r>
                      <a:r>
                        <a:rPr kumimoji="0" lang="en-US" sz="2800" b="0" i="0" u="none" strike="noStrike" cap="none" normalizeH="0" baseline="0" dirty="0" smtClean="0">
                          <a:ln>
                            <a:noFill/>
                          </a:ln>
                          <a:solidFill>
                            <a:srgbClr val="0000CC"/>
                          </a:solidFill>
                          <a:effectLst/>
                          <a:latin typeface="Calibri" panose="020F0502020204030204" pitchFamily="34" charset="0"/>
                        </a:rPr>
                        <a:t>Diaper</a:t>
                      </a:r>
                    </a:p>
                  </a:txBody>
                  <a:tcPr marL="121920" marR="121920"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58913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smtClean="0">
                          <a:ln>
                            <a:noFill/>
                          </a:ln>
                          <a:solidFill>
                            <a:schemeClr val="tx1"/>
                          </a:solidFill>
                          <a:effectLst/>
                          <a:latin typeface="Calibri" panose="020F0502020204030204" pitchFamily="34" charset="0"/>
                        </a:rPr>
                        <a:t>30</a:t>
                      </a:r>
                    </a:p>
                  </a:txBody>
                  <a:tcPr marL="121920" marR="121920"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dirty="0" smtClean="0">
                          <a:ln>
                            <a:noFill/>
                          </a:ln>
                          <a:solidFill>
                            <a:srgbClr val="FF0000"/>
                          </a:solidFill>
                          <a:effectLst/>
                          <a:latin typeface="Calibri" panose="020F0502020204030204" pitchFamily="34" charset="0"/>
                        </a:rPr>
                        <a:t>Drink,</a:t>
                      </a:r>
                      <a:r>
                        <a:rPr kumimoji="0" lang="en-US" sz="2800" b="0" i="0" u="none" strike="noStrike" cap="none" normalizeH="0" baseline="0" dirty="0" smtClean="0">
                          <a:ln>
                            <a:noFill/>
                          </a:ln>
                          <a:solidFill>
                            <a:schemeClr val="tx1"/>
                          </a:solidFill>
                          <a:effectLst/>
                          <a:latin typeface="Calibri" panose="020F0502020204030204" pitchFamily="34" charset="0"/>
                        </a:rPr>
                        <a:t> </a:t>
                      </a:r>
                      <a:r>
                        <a:rPr kumimoji="0" lang="en-US" sz="2800" b="0" i="0" u="none" strike="noStrike" cap="none" normalizeH="0" baseline="0" dirty="0" smtClean="0">
                          <a:ln>
                            <a:noFill/>
                          </a:ln>
                          <a:solidFill>
                            <a:srgbClr val="0000CC"/>
                          </a:solidFill>
                          <a:effectLst/>
                          <a:latin typeface="Calibri" panose="020F0502020204030204" pitchFamily="34" charset="0"/>
                        </a:rPr>
                        <a:t>Diaper</a:t>
                      </a:r>
                      <a:r>
                        <a:rPr kumimoji="0" lang="en-US" sz="2800" b="0" i="0" u="none" strike="noStrike" cap="none" normalizeH="0" baseline="0" dirty="0" smtClean="0">
                          <a:ln>
                            <a:noFill/>
                          </a:ln>
                          <a:solidFill>
                            <a:schemeClr val="tx1"/>
                          </a:solidFill>
                          <a:effectLst/>
                          <a:latin typeface="Calibri" panose="020F0502020204030204" pitchFamily="34" charset="0"/>
                        </a:rPr>
                        <a:t>, </a:t>
                      </a:r>
                      <a:r>
                        <a:rPr kumimoji="0" lang="en-US" sz="2800" b="0" i="0" u="none" strike="noStrike" cap="none" normalizeH="0" baseline="0" dirty="0" smtClean="0">
                          <a:ln>
                            <a:noFill/>
                          </a:ln>
                          <a:solidFill>
                            <a:srgbClr val="00B050"/>
                          </a:solidFill>
                          <a:effectLst/>
                          <a:latin typeface="Calibri" panose="020F0502020204030204" pitchFamily="34" charset="0"/>
                        </a:rPr>
                        <a:t>Eggs</a:t>
                      </a:r>
                    </a:p>
                  </a:txBody>
                  <a:tcPr marL="121920" marR="121920"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58913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smtClean="0">
                          <a:ln>
                            <a:noFill/>
                          </a:ln>
                          <a:solidFill>
                            <a:schemeClr val="tx1"/>
                          </a:solidFill>
                          <a:effectLst/>
                          <a:latin typeface="Calibri" panose="020F0502020204030204" pitchFamily="34" charset="0"/>
                        </a:rPr>
                        <a:t>40</a:t>
                      </a:r>
                    </a:p>
                  </a:txBody>
                  <a:tcPr marL="121920" marR="121920"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dirty="0" smtClean="0">
                          <a:ln>
                            <a:noFill/>
                          </a:ln>
                          <a:solidFill>
                            <a:srgbClr val="BD582C"/>
                          </a:solidFill>
                          <a:effectLst/>
                          <a:latin typeface="Calibri" panose="020F0502020204030204" pitchFamily="34" charset="0"/>
                        </a:rPr>
                        <a:t>Nuts</a:t>
                      </a:r>
                      <a:r>
                        <a:rPr kumimoji="0" lang="en-US" sz="2800" b="0" i="0" u="none" strike="noStrike" cap="none" normalizeH="0" baseline="0" dirty="0" smtClean="0">
                          <a:ln>
                            <a:noFill/>
                          </a:ln>
                          <a:solidFill>
                            <a:schemeClr val="tx1"/>
                          </a:solidFill>
                          <a:effectLst/>
                          <a:latin typeface="Calibri" panose="020F0502020204030204" pitchFamily="34" charset="0"/>
                        </a:rPr>
                        <a:t>, </a:t>
                      </a:r>
                      <a:r>
                        <a:rPr kumimoji="0" lang="en-US" sz="2800" b="0" i="0" u="none" strike="noStrike" cap="none" normalizeH="0" baseline="0" dirty="0" smtClean="0">
                          <a:ln>
                            <a:noFill/>
                          </a:ln>
                          <a:solidFill>
                            <a:srgbClr val="00B050"/>
                          </a:solidFill>
                          <a:effectLst/>
                          <a:latin typeface="Calibri" panose="020F0502020204030204" pitchFamily="34" charset="0"/>
                        </a:rPr>
                        <a:t>Eggs</a:t>
                      </a:r>
                      <a:r>
                        <a:rPr kumimoji="0" lang="en-US" sz="2800" b="0" i="0" u="none" strike="noStrike" cap="none" normalizeH="0" baseline="0" dirty="0" smtClean="0">
                          <a:ln>
                            <a:noFill/>
                          </a:ln>
                          <a:solidFill>
                            <a:schemeClr val="tx1"/>
                          </a:solidFill>
                          <a:effectLst/>
                          <a:latin typeface="Calibri" panose="020F0502020204030204" pitchFamily="34" charset="0"/>
                        </a:rPr>
                        <a:t>, Milk</a:t>
                      </a:r>
                    </a:p>
                  </a:txBody>
                  <a:tcPr marL="121920" marR="121920"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58913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smtClean="0">
                          <a:ln>
                            <a:noFill/>
                          </a:ln>
                          <a:solidFill>
                            <a:schemeClr val="tx1"/>
                          </a:solidFill>
                          <a:effectLst/>
                          <a:latin typeface="Calibri" panose="020F0502020204030204" pitchFamily="34" charset="0"/>
                        </a:rPr>
                        <a:t>50</a:t>
                      </a:r>
                    </a:p>
                  </a:txBody>
                  <a:tcPr marL="121920" marR="121920"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dirty="0" smtClean="0">
                          <a:ln>
                            <a:noFill/>
                          </a:ln>
                          <a:solidFill>
                            <a:srgbClr val="BD582C"/>
                          </a:solidFill>
                          <a:effectLst/>
                          <a:latin typeface="Calibri" panose="020F0502020204030204" pitchFamily="34" charset="0"/>
                        </a:rPr>
                        <a:t>Nuts</a:t>
                      </a:r>
                      <a:r>
                        <a:rPr kumimoji="0" lang="en-US" sz="2800" b="0" i="0" u="none" strike="noStrike" cap="none" normalizeH="0" baseline="0" dirty="0" smtClean="0">
                          <a:ln>
                            <a:noFill/>
                          </a:ln>
                          <a:solidFill>
                            <a:schemeClr val="tx1"/>
                          </a:solidFill>
                          <a:effectLst/>
                          <a:latin typeface="Calibri" panose="020F0502020204030204" pitchFamily="34" charset="0"/>
                        </a:rPr>
                        <a:t>, Coffee, </a:t>
                      </a:r>
                      <a:r>
                        <a:rPr kumimoji="0" lang="en-US" sz="2800" b="0" i="0" u="none" strike="noStrike" cap="none" normalizeH="0" baseline="0" dirty="0" smtClean="0">
                          <a:ln>
                            <a:noFill/>
                          </a:ln>
                          <a:solidFill>
                            <a:srgbClr val="0000CC"/>
                          </a:solidFill>
                          <a:effectLst/>
                          <a:latin typeface="Calibri" panose="020F0502020204030204" pitchFamily="34" charset="0"/>
                        </a:rPr>
                        <a:t>Diaper,</a:t>
                      </a:r>
                      <a:r>
                        <a:rPr kumimoji="0" lang="en-US" sz="2800" b="0" i="0" u="none" strike="noStrike" cap="none" normalizeH="0" baseline="0" dirty="0" smtClean="0">
                          <a:ln>
                            <a:noFill/>
                          </a:ln>
                          <a:solidFill>
                            <a:schemeClr val="tx1"/>
                          </a:solidFill>
                          <a:effectLst/>
                          <a:latin typeface="Calibri" panose="020F0502020204030204" pitchFamily="34" charset="0"/>
                        </a:rPr>
                        <a:t> </a:t>
                      </a:r>
                      <a:r>
                        <a:rPr kumimoji="0" lang="en-US" sz="2800" b="0" i="0" u="none" strike="noStrike" cap="none" normalizeH="0" baseline="0" dirty="0" smtClean="0">
                          <a:ln>
                            <a:noFill/>
                          </a:ln>
                          <a:solidFill>
                            <a:srgbClr val="00B050"/>
                          </a:solidFill>
                          <a:effectLst/>
                          <a:latin typeface="Calibri" panose="020F0502020204030204" pitchFamily="34" charset="0"/>
                        </a:rPr>
                        <a:t>Eggs</a:t>
                      </a:r>
                      <a:r>
                        <a:rPr kumimoji="0" lang="en-US" sz="2800" b="0" i="0" u="none" strike="noStrike" cap="none" normalizeH="0" baseline="0" dirty="0" smtClean="0">
                          <a:ln>
                            <a:noFill/>
                          </a:ln>
                          <a:solidFill>
                            <a:schemeClr val="tx1"/>
                          </a:solidFill>
                          <a:effectLst/>
                          <a:latin typeface="Calibri" panose="020F0502020204030204" pitchFamily="34" charset="0"/>
                        </a:rPr>
                        <a:t>, Milk</a:t>
                      </a:r>
                    </a:p>
                  </a:txBody>
                  <a:tcPr marL="121920" marR="121920"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820165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674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0" y="228600"/>
            <a:ext cx="12192000" cy="741218"/>
          </a:xfrm>
        </p:spPr>
        <p:txBody>
          <a:bodyPr>
            <a:normAutofit fontScale="90000"/>
          </a:bodyPr>
          <a:lstStyle/>
          <a:p>
            <a:r>
              <a:rPr lang="en-US" altLang="en-US" sz="4000" dirty="0" smtClean="0"/>
              <a:t>Recommended Readings (</a:t>
            </a:r>
            <a:r>
              <a:rPr lang="en-US" altLang="en-US" sz="4000" kern="0" dirty="0"/>
              <a:t>Efficient Pattern Mining </a:t>
            </a:r>
            <a:r>
              <a:rPr lang="en-US" altLang="en-US" sz="4000" kern="0" dirty="0" smtClean="0"/>
              <a:t>Methods)</a:t>
            </a:r>
            <a:endParaRPr lang="en-US" altLang="en-US" sz="4000" dirty="0" smtClean="0"/>
          </a:p>
        </p:txBody>
      </p:sp>
      <p:sp>
        <p:nvSpPr>
          <p:cNvPr id="33795" name="Rectangle 3"/>
          <p:cNvSpPr>
            <a:spLocks noGrp="1" noChangeArrowheads="1"/>
          </p:cNvSpPr>
          <p:nvPr>
            <p:ph idx="1"/>
          </p:nvPr>
        </p:nvSpPr>
        <p:spPr>
          <a:xfrm>
            <a:off x="508000" y="1219200"/>
            <a:ext cx="11176000" cy="5410200"/>
          </a:xfrm>
        </p:spPr>
        <p:txBody>
          <a:bodyPr/>
          <a:lstStyle/>
          <a:p>
            <a:pPr eaLnBrk="1" hangingPunct="1">
              <a:spcBef>
                <a:spcPts val="600"/>
              </a:spcBef>
            </a:pPr>
            <a:r>
              <a:rPr lang="en-US" altLang="en-US" sz="2000" dirty="0" smtClean="0"/>
              <a:t>R. Agrawal and R. </a:t>
            </a:r>
            <a:r>
              <a:rPr lang="en-US" altLang="en-US" sz="2000" dirty="0" err="1" smtClean="0"/>
              <a:t>Srikant</a:t>
            </a:r>
            <a:r>
              <a:rPr lang="en-US" altLang="en-US" sz="2000" dirty="0" smtClean="0"/>
              <a:t>, “Fast algorithms for mining association rules”, VLDB'94</a:t>
            </a:r>
          </a:p>
          <a:p>
            <a:pPr eaLnBrk="1" hangingPunct="1">
              <a:spcBef>
                <a:spcPts val="600"/>
              </a:spcBef>
            </a:pPr>
            <a:r>
              <a:rPr lang="en-US" altLang="en-US" sz="2000" dirty="0" smtClean="0"/>
              <a:t>A. </a:t>
            </a:r>
            <a:r>
              <a:rPr lang="en-US" altLang="en-US" sz="2000" dirty="0" err="1" smtClean="0"/>
              <a:t>Savasere</a:t>
            </a:r>
            <a:r>
              <a:rPr lang="en-US" altLang="en-US" sz="2000" dirty="0" smtClean="0"/>
              <a:t>, E. </a:t>
            </a:r>
            <a:r>
              <a:rPr lang="en-US" altLang="en-US" sz="2000" dirty="0" err="1" smtClean="0"/>
              <a:t>Omiecinski</a:t>
            </a:r>
            <a:r>
              <a:rPr lang="en-US" altLang="en-US" sz="2000" dirty="0" smtClean="0"/>
              <a:t>, and S. </a:t>
            </a:r>
            <a:r>
              <a:rPr lang="en-US" altLang="en-US" sz="2000" dirty="0" err="1" smtClean="0"/>
              <a:t>Navathe</a:t>
            </a:r>
            <a:r>
              <a:rPr lang="en-US" altLang="en-US" sz="2000" dirty="0" smtClean="0"/>
              <a:t>, “An efficient algorithm for mining association rules in large databases”, VLDB'95</a:t>
            </a:r>
          </a:p>
          <a:p>
            <a:pPr eaLnBrk="1" hangingPunct="1">
              <a:spcBef>
                <a:spcPts val="600"/>
              </a:spcBef>
            </a:pPr>
            <a:r>
              <a:rPr lang="en-US" altLang="en-US" sz="2000" dirty="0" smtClean="0"/>
              <a:t>J. S. Park, M. S. Chen, and P. S. Yu, “An effective hash-based algorithm for mining association rules”, SIGMOD'95</a:t>
            </a:r>
          </a:p>
          <a:p>
            <a:pPr eaLnBrk="1" hangingPunct="1">
              <a:spcBef>
                <a:spcPts val="600"/>
              </a:spcBef>
            </a:pPr>
            <a:r>
              <a:rPr lang="en-US" altLang="en-US" sz="2000" dirty="0" smtClean="0"/>
              <a:t>S. </a:t>
            </a:r>
            <a:r>
              <a:rPr lang="en-US" altLang="en-US" sz="2000" dirty="0" err="1" smtClean="0"/>
              <a:t>Sarawagi</a:t>
            </a:r>
            <a:r>
              <a:rPr lang="en-US" altLang="en-US" sz="2000" dirty="0" smtClean="0"/>
              <a:t>, S. Thomas, and R. Agrawal, “Integrating association rule mining with relational database systems: Alternatives and implications”, SIGMOD'98</a:t>
            </a:r>
          </a:p>
          <a:p>
            <a:r>
              <a:rPr lang="en-US" altLang="en-US" sz="2000" dirty="0"/>
              <a:t>M. J. </a:t>
            </a:r>
            <a:r>
              <a:rPr lang="en-US" altLang="en-US" sz="2000" dirty="0" err="1"/>
              <a:t>Zaki</a:t>
            </a:r>
            <a:r>
              <a:rPr lang="en-US" altLang="en-US" sz="2000" dirty="0"/>
              <a:t>, S. </a:t>
            </a:r>
            <a:r>
              <a:rPr lang="en-US" altLang="en-US" sz="2000" dirty="0" err="1"/>
              <a:t>Parthasarathy</a:t>
            </a:r>
            <a:r>
              <a:rPr lang="en-US" altLang="en-US" sz="2000" dirty="0"/>
              <a:t>, M. </a:t>
            </a:r>
            <a:r>
              <a:rPr lang="en-US" altLang="en-US" sz="2000" dirty="0" err="1"/>
              <a:t>Ogihara</a:t>
            </a:r>
            <a:r>
              <a:rPr lang="en-US" altLang="en-US" sz="2000" dirty="0"/>
              <a:t>, and W. Li, “Parallel algorithm for discovery of association rules”, Data Mining and Knowledge Discovery, 1997</a:t>
            </a:r>
          </a:p>
          <a:p>
            <a:r>
              <a:rPr lang="en-US" altLang="en-US" sz="2000" dirty="0" smtClean="0"/>
              <a:t>J</a:t>
            </a:r>
            <a:r>
              <a:rPr lang="en-US" altLang="en-US" sz="2000" dirty="0"/>
              <a:t>. Han, J. Pei, and Y. Yin, “Mining frequent patterns without candidate generation”, SIGMOD’00</a:t>
            </a:r>
          </a:p>
          <a:p>
            <a:r>
              <a:rPr lang="en-US" altLang="en-US" sz="2000" dirty="0"/>
              <a:t>M. J. </a:t>
            </a:r>
            <a:r>
              <a:rPr lang="en-US" altLang="en-US" sz="2000" dirty="0" err="1"/>
              <a:t>Zaki</a:t>
            </a:r>
            <a:r>
              <a:rPr lang="en-US" altLang="en-US" sz="2000" dirty="0"/>
              <a:t> and Hsiao, “CHARM: An Efficient Algorithm for Closed </a:t>
            </a:r>
            <a:r>
              <a:rPr lang="en-US" altLang="en-US" sz="2000" dirty="0" err="1"/>
              <a:t>Itemset</a:t>
            </a:r>
            <a:r>
              <a:rPr lang="en-US" altLang="en-US" sz="2000" dirty="0"/>
              <a:t> Mining”, SDM'02</a:t>
            </a:r>
          </a:p>
          <a:p>
            <a:pPr eaLnBrk="1" hangingPunct="1">
              <a:spcBef>
                <a:spcPts val="600"/>
              </a:spcBef>
            </a:pPr>
            <a:r>
              <a:rPr lang="en-US" altLang="en-US" sz="2000" dirty="0" smtClean="0"/>
              <a:t>J. Wang, J. Han, and J. Pei, “CLOSET+: Searching for the Best Strategies for Mining Frequent Closed </a:t>
            </a:r>
            <a:r>
              <a:rPr lang="en-US" altLang="en-US" sz="2000" dirty="0" err="1" smtClean="0"/>
              <a:t>Itemsets</a:t>
            </a:r>
            <a:r>
              <a:rPr lang="en-US" altLang="en-US" sz="2000" dirty="0" smtClean="0"/>
              <a:t>”, KDD'03</a:t>
            </a:r>
          </a:p>
          <a:p>
            <a:r>
              <a:rPr lang="en-US" altLang="en-US" sz="2000" dirty="0"/>
              <a:t>C. C. Aggarwal, M.A., </a:t>
            </a:r>
            <a:r>
              <a:rPr lang="en-US" altLang="en-US" sz="2000" dirty="0" err="1"/>
              <a:t>Bhuiyan</a:t>
            </a:r>
            <a:r>
              <a:rPr lang="en-US" altLang="en-US" sz="2000" dirty="0"/>
              <a:t>, M. A. Hasan, “Frequent Pattern Mining Algorithms: A Survey”, in Aggarwal and Han (eds.): Frequent Pattern Mining, Springer, 2014 </a:t>
            </a:r>
          </a:p>
        </p:txBody>
      </p:sp>
    </p:spTree>
    <p:extLst>
      <p:ext uri="{BB962C8B-B14F-4D97-AF65-F5344CB8AC3E}">
        <p14:creationId xmlns:p14="http://schemas.microsoft.com/office/powerpoint/2010/main" val="422725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203200" y="381000"/>
            <a:ext cx="11684000" cy="609600"/>
          </a:xfrm>
        </p:spPr>
        <p:txBody>
          <a:bodyPr>
            <a:normAutofit fontScale="90000"/>
          </a:bodyPr>
          <a:lstStyle/>
          <a:p>
            <a:r>
              <a:rPr lang="en-US" altLang="en-US" dirty="0" smtClean="0"/>
              <a:t>Recommended </a:t>
            </a:r>
            <a:r>
              <a:rPr lang="en-US" altLang="en-US" dirty="0"/>
              <a:t>Readings </a:t>
            </a:r>
            <a:r>
              <a:rPr lang="en-US" altLang="en-US" dirty="0" smtClean="0"/>
              <a:t>(Pattern Evaluation)</a:t>
            </a:r>
          </a:p>
        </p:txBody>
      </p:sp>
      <p:sp>
        <p:nvSpPr>
          <p:cNvPr id="15364" name="Rectangle 3"/>
          <p:cNvSpPr>
            <a:spLocks noGrp="1" noChangeArrowheads="1"/>
          </p:cNvSpPr>
          <p:nvPr>
            <p:ph type="body" sz="half" idx="1"/>
          </p:nvPr>
        </p:nvSpPr>
        <p:spPr>
          <a:xfrm>
            <a:off x="406400" y="1371600"/>
            <a:ext cx="11277600" cy="5105400"/>
          </a:xfrm>
        </p:spPr>
        <p:txBody>
          <a:bodyPr/>
          <a:lstStyle/>
          <a:p>
            <a:pPr marL="457200" indent="-457200" eaLnBrk="1" hangingPunct="1">
              <a:spcBef>
                <a:spcPts val="600"/>
              </a:spcBef>
              <a:spcAft>
                <a:spcPts val="600"/>
              </a:spcAft>
            </a:pPr>
            <a:r>
              <a:rPr lang="en-US" altLang="en-US" dirty="0" smtClean="0">
                <a:latin typeface="Calibri" pitchFamily="34" charset="0"/>
              </a:rPr>
              <a:t>C. C. Aggarwal and P. S. Yu.  A New Framework for </a:t>
            </a:r>
            <a:r>
              <a:rPr lang="en-US" altLang="en-US" dirty="0" err="1" smtClean="0">
                <a:latin typeface="Calibri" pitchFamily="34" charset="0"/>
              </a:rPr>
              <a:t>Itemset</a:t>
            </a:r>
            <a:r>
              <a:rPr lang="en-US" altLang="en-US" dirty="0" smtClean="0">
                <a:latin typeface="Calibri" pitchFamily="34" charset="0"/>
              </a:rPr>
              <a:t> Generation. PODS’98</a:t>
            </a:r>
          </a:p>
          <a:p>
            <a:pPr marL="457200" indent="-457200" eaLnBrk="1" hangingPunct="1">
              <a:spcBef>
                <a:spcPts val="600"/>
              </a:spcBef>
              <a:spcAft>
                <a:spcPts val="600"/>
              </a:spcAft>
            </a:pPr>
            <a:r>
              <a:rPr lang="en-US" altLang="en-US" dirty="0" smtClean="0">
                <a:latin typeface="Calibri" pitchFamily="34" charset="0"/>
              </a:rPr>
              <a:t>S. </a:t>
            </a:r>
            <a:r>
              <a:rPr lang="en-US" altLang="en-US" dirty="0" err="1" smtClean="0">
                <a:latin typeface="Calibri" pitchFamily="34" charset="0"/>
              </a:rPr>
              <a:t>Brin</a:t>
            </a:r>
            <a:r>
              <a:rPr lang="en-US" altLang="en-US" dirty="0" smtClean="0">
                <a:latin typeface="Calibri" pitchFamily="34" charset="0"/>
              </a:rPr>
              <a:t>, R. </a:t>
            </a:r>
            <a:r>
              <a:rPr lang="en-US" altLang="en-US" dirty="0" err="1" smtClean="0">
                <a:latin typeface="Calibri" pitchFamily="34" charset="0"/>
              </a:rPr>
              <a:t>Motwani</a:t>
            </a:r>
            <a:r>
              <a:rPr lang="en-US" altLang="en-US" dirty="0" smtClean="0">
                <a:latin typeface="Calibri" pitchFamily="34" charset="0"/>
              </a:rPr>
              <a:t>, and C. Silverstein.   Beyond market basket: Generalizing association rules to correlations.  SIGMOD'97</a:t>
            </a:r>
          </a:p>
          <a:p>
            <a:pPr marL="457200" indent="-457200" eaLnBrk="1" hangingPunct="1">
              <a:spcBef>
                <a:spcPts val="600"/>
              </a:spcBef>
              <a:spcAft>
                <a:spcPts val="600"/>
              </a:spcAft>
            </a:pPr>
            <a:r>
              <a:rPr lang="en-US" altLang="en-US" dirty="0" smtClean="0">
                <a:latin typeface="Calibri" pitchFamily="34" charset="0"/>
              </a:rPr>
              <a:t>M. </a:t>
            </a:r>
            <a:r>
              <a:rPr lang="en-US" altLang="en-US" dirty="0" err="1" smtClean="0">
                <a:latin typeface="Calibri" pitchFamily="34" charset="0"/>
              </a:rPr>
              <a:t>Klemettinen</a:t>
            </a:r>
            <a:r>
              <a:rPr lang="en-US" altLang="en-US" dirty="0" smtClean="0">
                <a:latin typeface="Calibri" pitchFamily="34" charset="0"/>
              </a:rPr>
              <a:t>, H. </a:t>
            </a:r>
            <a:r>
              <a:rPr lang="en-US" altLang="en-US" dirty="0" err="1" smtClean="0">
                <a:latin typeface="Calibri" pitchFamily="34" charset="0"/>
              </a:rPr>
              <a:t>Mannila</a:t>
            </a:r>
            <a:r>
              <a:rPr lang="en-US" altLang="en-US" dirty="0" smtClean="0">
                <a:latin typeface="Calibri" pitchFamily="34" charset="0"/>
              </a:rPr>
              <a:t>, P. </a:t>
            </a:r>
            <a:r>
              <a:rPr lang="en-US" altLang="en-US" dirty="0" err="1" smtClean="0">
                <a:latin typeface="Calibri" pitchFamily="34" charset="0"/>
              </a:rPr>
              <a:t>Ronkainen</a:t>
            </a:r>
            <a:r>
              <a:rPr lang="en-US" altLang="en-US" dirty="0" smtClean="0">
                <a:latin typeface="Calibri" pitchFamily="34" charset="0"/>
              </a:rPr>
              <a:t>, H. </a:t>
            </a:r>
            <a:r>
              <a:rPr lang="en-US" altLang="en-US" dirty="0" err="1" smtClean="0">
                <a:latin typeface="Calibri" pitchFamily="34" charset="0"/>
              </a:rPr>
              <a:t>Toivonen</a:t>
            </a:r>
            <a:r>
              <a:rPr lang="en-US" altLang="en-US" dirty="0" smtClean="0">
                <a:latin typeface="Calibri" pitchFamily="34" charset="0"/>
              </a:rPr>
              <a:t>, and A. I. </a:t>
            </a:r>
            <a:r>
              <a:rPr lang="en-US" altLang="en-US" dirty="0" err="1" smtClean="0">
                <a:latin typeface="Calibri" pitchFamily="34" charset="0"/>
              </a:rPr>
              <a:t>Verkamo</a:t>
            </a:r>
            <a:r>
              <a:rPr lang="en-US" altLang="en-US" dirty="0" smtClean="0">
                <a:latin typeface="Calibri" pitchFamily="34" charset="0"/>
              </a:rPr>
              <a:t>.   Finding interesting rules from large sets of discovered association rules.  CIKM'94</a:t>
            </a:r>
          </a:p>
          <a:p>
            <a:pPr marL="457200" indent="-457200" eaLnBrk="1" hangingPunct="1">
              <a:spcBef>
                <a:spcPts val="600"/>
              </a:spcBef>
              <a:spcAft>
                <a:spcPts val="600"/>
              </a:spcAft>
            </a:pPr>
            <a:r>
              <a:rPr lang="en-US" altLang="en-US" dirty="0" smtClean="0">
                <a:latin typeface="Calibri" pitchFamily="34" charset="0"/>
              </a:rPr>
              <a:t>E. </a:t>
            </a:r>
            <a:r>
              <a:rPr lang="en-US" altLang="en-US" dirty="0" err="1" smtClean="0">
                <a:latin typeface="Calibri" pitchFamily="34" charset="0"/>
              </a:rPr>
              <a:t>Omiecinski</a:t>
            </a:r>
            <a:r>
              <a:rPr lang="en-US" altLang="en-US" dirty="0" smtClean="0">
                <a:latin typeface="Calibri" pitchFamily="34" charset="0"/>
              </a:rPr>
              <a:t>.   Alternative Interest Measures for Mining Associations.  TKDE’03</a:t>
            </a:r>
          </a:p>
          <a:p>
            <a:pPr marL="457200" indent="-457200" eaLnBrk="1" hangingPunct="1">
              <a:spcBef>
                <a:spcPts val="600"/>
              </a:spcBef>
              <a:spcAft>
                <a:spcPts val="600"/>
              </a:spcAft>
            </a:pPr>
            <a:r>
              <a:rPr lang="en-US" altLang="en-US" dirty="0" smtClean="0">
                <a:latin typeface="Calibri" pitchFamily="34" charset="0"/>
              </a:rPr>
              <a:t>P.-N. Tan, V. Kumar, and J. Srivastava.   Selecting the Right Interestingness Measure for Association Patterns.  KDD'02</a:t>
            </a:r>
          </a:p>
          <a:p>
            <a:pPr marL="457200" indent="-457200" eaLnBrk="1" hangingPunct="1">
              <a:spcBef>
                <a:spcPts val="600"/>
              </a:spcBef>
              <a:spcAft>
                <a:spcPts val="600"/>
              </a:spcAft>
            </a:pPr>
            <a:r>
              <a:rPr lang="en-US" altLang="en-US" dirty="0" smtClean="0">
                <a:latin typeface="Calibri" pitchFamily="34" charset="0"/>
              </a:rPr>
              <a:t>T. Wu, Y. Chen and J. Han, Re-Examination of Interestingness Measures in Pattern Mining: A Unified Framework, Data Mining and Knowledge Discovery, 21(3):371-397, 2010</a:t>
            </a:r>
          </a:p>
        </p:txBody>
      </p:sp>
    </p:spTree>
    <p:extLst>
      <p:ext uri="{BB962C8B-B14F-4D97-AF65-F5344CB8AC3E}">
        <p14:creationId xmlns:p14="http://schemas.microsoft.com/office/powerpoint/2010/main" val="32829484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xfrm>
            <a:off x="434109" y="228600"/>
            <a:ext cx="11148291" cy="762000"/>
          </a:xfrm>
        </p:spPr>
        <p:txBody>
          <a:bodyPr>
            <a:normAutofit fontScale="90000"/>
          </a:bodyPr>
          <a:lstStyle/>
          <a:p>
            <a:r>
              <a:rPr lang="en-US" altLang="en-US" dirty="0" smtClean="0"/>
              <a:t>Basic Concepts: k-</a:t>
            </a:r>
            <a:r>
              <a:rPr lang="en-US" altLang="en-US" dirty="0" err="1" smtClean="0"/>
              <a:t>Itemsets</a:t>
            </a:r>
            <a:r>
              <a:rPr lang="en-US" altLang="en-US" dirty="0" smtClean="0"/>
              <a:t> and Their Supports</a:t>
            </a:r>
          </a:p>
        </p:txBody>
      </p:sp>
      <p:sp>
        <p:nvSpPr>
          <p:cNvPr id="6148" name="Rectangle 3"/>
          <p:cNvSpPr>
            <a:spLocks noGrp="1" noChangeArrowheads="1"/>
          </p:cNvSpPr>
          <p:nvPr>
            <p:ph idx="1"/>
          </p:nvPr>
        </p:nvSpPr>
        <p:spPr>
          <a:xfrm>
            <a:off x="514299" y="1180000"/>
            <a:ext cx="5524551" cy="5282153"/>
          </a:xfrm>
        </p:spPr>
        <p:txBody>
          <a:bodyPr/>
          <a:lstStyle/>
          <a:p>
            <a:pPr eaLnBrk="1" hangingPunct="1">
              <a:spcBef>
                <a:spcPts val="600"/>
              </a:spcBef>
            </a:pPr>
            <a:r>
              <a:rPr lang="en-US" altLang="en-US" sz="2400" dirty="0" err="1" smtClean="0">
                <a:solidFill>
                  <a:srgbClr val="FF0000"/>
                </a:solidFill>
                <a:latin typeface="Calibri" pitchFamily="34" charset="0"/>
              </a:rPr>
              <a:t>Itemset</a:t>
            </a:r>
            <a:r>
              <a:rPr lang="en-US" altLang="en-US" sz="2400" dirty="0" smtClean="0">
                <a:latin typeface="Calibri" pitchFamily="34" charset="0"/>
              </a:rPr>
              <a:t>: A set of one or more items</a:t>
            </a:r>
          </a:p>
          <a:p>
            <a:pPr eaLnBrk="1" hangingPunct="1">
              <a:spcBef>
                <a:spcPts val="600"/>
              </a:spcBef>
            </a:pPr>
            <a:r>
              <a:rPr lang="en-US" altLang="en-US" sz="2400" dirty="0" smtClean="0">
                <a:solidFill>
                  <a:srgbClr val="FF0000"/>
                </a:solidFill>
                <a:latin typeface="Calibri" pitchFamily="34" charset="0"/>
              </a:rPr>
              <a:t>k-</a:t>
            </a:r>
            <a:r>
              <a:rPr lang="en-US" altLang="en-US" sz="2400" dirty="0" err="1" smtClean="0">
                <a:solidFill>
                  <a:srgbClr val="FF0000"/>
                </a:solidFill>
                <a:latin typeface="Calibri" pitchFamily="34" charset="0"/>
              </a:rPr>
              <a:t>itemset</a:t>
            </a:r>
            <a:r>
              <a:rPr lang="en-US" altLang="en-US" sz="2400" dirty="0">
                <a:latin typeface="Calibri" pitchFamily="34" charset="0"/>
              </a:rPr>
              <a:t>:</a:t>
            </a:r>
            <a:r>
              <a:rPr lang="en-US" altLang="en-US" sz="2400" dirty="0" smtClean="0">
                <a:latin typeface="Calibri" pitchFamily="34" charset="0"/>
              </a:rPr>
              <a:t>  X = {x</a:t>
            </a:r>
            <a:r>
              <a:rPr lang="en-US" altLang="en-US" sz="2400" baseline="-25000" dirty="0" smtClean="0">
                <a:latin typeface="Calibri" pitchFamily="34" charset="0"/>
              </a:rPr>
              <a:t>1</a:t>
            </a:r>
            <a:r>
              <a:rPr lang="en-US" altLang="en-US" sz="2400" dirty="0" smtClean="0">
                <a:latin typeface="Calibri" pitchFamily="34" charset="0"/>
              </a:rPr>
              <a:t>, …, </a:t>
            </a:r>
            <a:r>
              <a:rPr lang="en-US" altLang="en-US" sz="2400" dirty="0" err="1" smtClean="0">
                <a:latin typeface="Calibri" pitchFamily="34" charset="0"/>
              </a:rPr>
              <a:t>x</a:t>
            </a:r>
            <a:r>
              <a:rPr lang="en-US" altLang="en-US" sz="2400" baseline="-25000" dirty="0" err="1" smtClean="0">
                <a:latin typeface="Calibri" pitchFamily="34" charset="0"/>
              </a:rPr>
              <a:t>k</a:t>
            </a:r>
            <a:r>
              <a:rPr lang="en-US" altLang="en-US" sz="2400" dirty="0" smtClean="0">
                <a:latin typeface="Calibri" pitchFamily="34" charset="0"/>
              </a:rPr>
              <a:t>}</a:t>
            </a:r>
          </a:p>
          <a:p>
            <a:pPr lvl="1"/>
            <a:r>
              <a:rPr lang="en-US" altLang="en-US" sz="2400" dirty="0" smtClean="0">
                <a:latin typeface="Calibri" pitchFamily="34" charset="0"/>
              </a:rPr>
              <a:t>Ex. {Drink, Nuts, Diaper} is a 3-itemset</a:t>
            </a:r>
          </a:p>
          <a:p>
            <a:pPr eaLnBrk="1" hangingPunct="1">
              <a:spcBef>
                <a:spcPts val="600"/>
              </a:spcBef>
            </a:pPr>
            <a:r>
              <a:rPr lang="en-US" altLang="en-US" sz="2400" dirty="0" smtClean="0">
                <a:solidFill>
                  <a:srgbClr val="FF0000"/>
                </a:solidFill>
                <a:latin typeface="Calibri" pitchFamily="34" charset="0"/>
              </a:rPr>
              <a:t>(</a:t>
            </a:r>
            <a:r>
              <a:rPr lang="en-US" altLang="en-US" sz="2400" i="1" dirty="0" smtClean="0">
                <a:solidFill>
                  <a:srgbClr val="FF0000"/>
                </a:solidFill>
                <a:latin typeface="Calibri" pitchFamily="34" charset="0"/>
              </a:rPr>
              <a:t>absolute</a:t>
            </a:r>
            <a:r>
              <a:rPr lang="en-US" altLang="en-US" sz="2400" dirty="0" smtClean="0">
                <a:solidFill>
                  <a:srgbClr val="FF0000"/>
                </a:solidFill>
                <a:latin typeface="Calibri" pitchFamily="34" charset="0"/>
              </a:rPr>
              <a:t>)</a:t>
            </a:r>
            <a:r>
              <a:rPr lang="en-US" altLang="en-US" sz="2400" i="1" dirty="0" smtClean="0">
                <a:solidFill>
                  <a:srgbClr val="FF0000"/>
                </a:solidFill>
                <a:latin typeface="Calibri" pitchFamily="34" charset="0"/>
              </a:rPr>
              <a:t> support</a:t>
            </a:r>
            <a:r>
              <a:rPr lang="en-US" altLang="en-US" sz="2400" dirty="0" smtClean="0">
                <a:solidFill>
                  <a:srgbClr val="FF0000"/>
                </a:solidFill>
                <a:latin typeface="Calibri" pitchFamily="34" charset="0"/>
              </a:rPr>
              <a:t> (</a:t>
            </a:r>
            <a:r>
              <a:rPr lang="en-US" altLang="en-US" sz="2400" i="1" dirty="0" smtClean="0">
                <a:solidFill>
                  <a:srgbClr val="FF0000"/>
                </a:solidFill>
                <a:latin typeface="Calibri" pitchFamily="34" charset="0"/>
              </a:rPr>
              <a:t>count</a:t>
            </a:r>
            <a:r>
              <a:rPr lang="en-US" altLang="en-US" sz="2400" dirty="0" smtClean="0">
                <a:solidFill>
                  <a:srgbClr val="FF0000"/>
                </a:solidFill>
                <a:latin typeface="Calibri" pitchFamily="34" charset="0"/>
              </a:rPr>
              <a:t>) </a:t>
            </a:r>
            <a:r>
              <a:rPr lang="en-US" altLang="en-US" sz="2400" dirty="0" smtClean="0">
                <a:latin typeface="Calibri" pitchFamily="34" charset="0"/>
              </a:rPr>
              <a:t>of X, sup{X}: Frequency or the number of occurrences of an </a:t>
            </a:r>
            <a:r>
              <a:rPr lang="en-US" altLang="en-US" sz="2400" dirty="0" err="1" smtClean="0">
                <a:latin typeface="Calibri" pitchFamily="34" charset="0"/>
              </a:rPr>
              <a:t>itemset</a:t>
            </a:r>
            <a:r>
              <a:rPr lang="en-US" altLang="en-US" sz="2400" dirty="0" smtClean="0">
                <a:latin typeface="Calibri" pitchFamily="34" charset="0"/>
              </a:rPr>
              <a:t> X</a:t>
            </a:r>
          </a:p>
          <a:p>
            <a:pPr lvl="1"/>
            <a:r>
              <a:rPr lang="en-US" altLang="en-US" sz="2400" dirty="0" smtClean="0">
                <a:latin typeface="Calibri" pitchFamily="34" charset="0"/>
              </a:rPr>
              <a:t>Ex.  sup{Drink} = 3</a:t>
            </a:r>
            <a:endParaRPr lang="en-US" altLang="en-US" sz="2400" dirty="0">
              <a:latin typeface="Calibri" pitchFamily="34" charset="0"/>
            </a:endParaRPr>
          </a:p>
          <a:p>
            <a:pPr lvl="1"/>
            <a:r>
              <a:rPr lang="en-US" altLang="en-US" sz="2400" dirty="0" smtClean="0">
                <a:latin typeface="Calibri" pitchFamily="34" charset="0"/>
              </a:rPr>
              <a:t>Ex.  sup{Diaper} = 4</a:t>
            </a:r>
          </a:p>
          <a:p>
            <a:pPr lvl="1"/>
            <a:r>
              <a:rPr lang="en-US" altLang="en-US" sz="2400" dirty="0">
                <a:latin typeface="Calibri" pitchFamily="34" charset="0"/>
              </a:rPr>
              <a:t>Ex.  </a:t>
            </a:r>
            <a:r>
              <a:rPr lang="en-US" altLang="en-US" sz="2400" dirty="0" smtClean="0">
                <a:latin typeface="Calibri" pitchFamily="34" charset="0"/>
              </a:rPr>
              <a:t>sup{Drink, </a:t>
            </a:r>
            <a:r>
              <a:rPr lang="en-US" altLang="en-US" sz="2400" dirty="0">
                <a:latin typeface="Calibri" pitchFamily="34" charset="0"/>
              </a:rPr>
              <a:t>Diaper</a:t>
            </a:r>
            <a:r>
              <a:rPr lang="en-US" altLang="en-US" sz="2400" dirty="0" smtClean="0">
                <a:latin typeface="Calibri" pitchFamily="34" charset="0"/>
              </a:rPr>
              <a:t>} </a:t>
            </a:r>
            <a:r>
              <a:rPr lang="en-US" altLang="en-US" sz="2400" dirty="0">
                <a:latin typeface="Calibri" pitchFamily="34" charset="0"/>
              </a:rPr>
              <a:t>= 3</a:t>
            </a:r>
          </a:p>
          <a:p>
            <a:pPr lvl="1"/>
            <a:r>
              <a:rPr lang="en-US" altLang="en-US" sz="2400" dirty="0" smtClean="0">
                <a:latin typeface="Calibri" pitchFamily="34" charset="0"/>
              </a:rPr>
              <a:t>Ex.  sup{Drink, Eggs} = 1</a:t>
            </a:r>
          </a:p>
        </p:txBody>
      </p:sp>
      <p:graphicFrame>
        <p:nvGraphicFramePr>
          <p:cNvPr id="1767468" name="Group 44"/>
          <p:cNvGraphicFramePr>
            <a:graphicFrameLocks noGrp="1"/>
          </p:cNvGraphicFramePr>
          <p:nvPr>
            <p:extLst>
              <p:ext uri="{D42A27DB-BD31-4B8C-83A1-F6EECF244321}">
                <p14:modId xmlns:p14="http://schemas.microsoft.com/office/powerpoint/2010/main" val="2837162452"/>
              </p:ext>
            </p:extLst>
          </p:nvPr>
        </p:nvGraphicFramePr>
        <p:xfrm>
          <a:off x="6270519" y="1177062"/>
          <a:ext cx="5181600" cy="2193996"/>
        </p:xfrm>
        <a:graphic>
          <a:graphicData uri="http://schemas.openxmlformats.org/drawingml/2006/table">
            <a:tbl>
              <a:tblPr/>
              <a:tblGrid>
                <a:gridCol w="711200"/>
                <a:gridCol w="4470400"/>
              </a:tblGrid>
              <a:tr h="36565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err="1" smtClean="0">
                          <a:ln>
                            <a:noFill/>
                          </a:ln>
                          <a:solidFill>
                            <a:schemeClr val="tx1"/>
                          </a:solidFill>
                          <a:effectLst/>
                          <a:latin typeface="Calibri" panose="020F0502020204030204" pitchFamily="34" charset="0"/>
                        </a:rPr>
                        <a:t>Tid</a:t>
                      </a:r>
                      <a:endParaRPr kumimoji="0" lang="en-US" sz="1800" b="1" i="0" u="none" strike="noStrike" cap="none" normalizeH="0" baseline="0" dirty="0" smtClean="0">
                        <a:ln>
                          <a:noFill/>
                        </a:ln>
                        <a:solidFill>
                          <a:schemeClr val="tx1"/>
                        </a:solidFill>
                        <a:effectLst/>
                        <a:latin typeface="Calibri" panose="020F0502020204030204" pitchFamily="34" charset="0"/>
                      </a:endParaRPr>
                    </a:p>
                  </a:txBody>
                  <a:tcPr marL="121920" marR="121920"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smtClean="0">
                          <a:ln>
                            <a:noFill/>
                          </a:ln>
                          <a:solidFill>
                            <a:schemeClr val="tx1"/>
                          </a:solidFill>
                          <a:effectLst/>
                          <a:latin typeface="Calibri" panose="020F0502020204030204" pitchFamily="34" charset="0"/>
                        </a:rPr>
                        <a:t>Items bought</a:t>
                      </a:r>
                    </a:p>
                  </a:txBody>
                  <a:tcPr marL="121920" marR="121920"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1"/>
                    </a:solidFill>
                  </a:tcPr>
                </a:tc>
              </a:tr>
              <a:tr h="36565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Calibri" panose="020F0502020204030204" pitchFamily="34" charset="0"/>
                        </a:rPr>
                        <a:t>10</a:t>
                      </a:r>
                    </a:p>
                  </a:txBody>
                  <a:tcPr marL="121920" marR="121920"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smtClean="0">
                          <a:ln>
                            <a:noFill/>
                          </a:ln>
                          <a:solidFill>
                            <a:srgbClr val="FF0000"/>
                          </a:solidFill>
                          <a:effectLst/>
                          <a:latin typeface="Calibri" panose="020F0502020204030204" pitchFamily="34" charset="0"/>
                        </a:rPr>
                        <a:t>Drink,</a:t>
                      </a:r>
                      <a:r>
                        <a:rPr kumimoji="0" lang="en-US" sz="1800" b="0" i="0" u="none" strike="noStrike" cap="none" normalizeH="0" baseline="0" dirty="0" smtClean="0">
                          <a:ln>
                            <a:noFill/>
                          </a:ln>
                          <a:solidFill>
                            <a:schemeClr val="tx1"/>
                          </a:solidFill>
                          <a:effectLst/>
                          <a:latin typeface="Calibri" panose="020F0502020204030204" pitchFamily="34" charset="0"/>
                        </a:rPr>
                        <a:t> </a:t>
                      </a:r>
                      <a:r>
                        <a:rPr kumimoji="0" lang="en-US" sz="1800" b="0" i="0" u="none" strike="noStrike" cap="none" normalizeH="0" baseline="0" dirty="0" smtClean="0">
                          <a:ln>
                            <a:noFill/>
                          </a:ln>
                          <a:solidFill>
                            <a:srgbClr val="BD582C"/>
                          </a:solidFill>
                          <a:effectLst/>
                          <a:latin typeface="Calibri" panose="020F0502020204030204" pitchFamily="34" charset="0"/>
                        </a:rPr>
                        <a:t>Nuts</a:t>
                      </a:r>
                      <a:r>
                        <a:rPr kumimoji="0" lang="en-US" sz="1800" b="0" i="0" u="none" strike="noStrike" cap="none" normalizeH="0" baseline="0" dirty="0" smtClean="0">
                          <a:ln>
                            <a:noFill/>
                          </a:ln>
                          <a:solidFill>
                            <a:schemeClr val="tx1"/>
                          </a:solidFill>
                          <a:effectLst/>
                          <a:latin typeface="Calibri" panose="020F0502020204030204" pitchFamily="34" charset="0"/>
                        </a:rPr>
                        <a:t>, </a:t>
                      </a:r>
                      <a:r>
                        <a:rPr kumimoji="0" lang="en-US" sz="1800" b="0" i="0" u="none" strike="noStrike" cap="none" normalizeH="0" baseline="0" dirty="0" smtClean="0">
                          <a:ln>
                            <a:noFill/>
                          </a:ln>
                          <a:solidFill>
                            <a:srgbClr val="0000CC"/>
                          </a:solidFill>
                          <a:effectLst/>
                          <a:latin typeface="Calibri" panose="020F0502020204030204" pitchFamily="34" charset="0"/>
                        </a:rPr>
                        <a:t>Diaper</a:t>
                      </a:r>
                    </a:p>
                  </a:txBody>
                  <a:tcPr marL="121920" marR="121920"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6565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Calibri" panose="020F0502020204030204" pitchFamily="34" charset="0"/>
                        </a:rPr>
                        <a:t>20</a:t>
                      </a:r>
                    </a:p>
                  </a:txBody>
                  <a:tcPr marL="121920" marR="121920"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smtClean="0">
                          <a:ln>
                            <a:noFill/>
                          </a:ln>
                          <a:solidFill>
                            <a:srgbClr val="FF0000"/>
                          </a:solidFill>
                          <a:effectLst/>
                          <a:latin typeface="Calibri" panose="020F0502020204030204" pitchFamily="34" charset="0"/>
                        </a:rPr>
                        <a:t>Drink</a:t>
                      </a:r>
                      <a:r>
                        <a:rPr kumimoji="0" lang="en-US" sz="1800" b="0" i="0" u="none" strike="noStrike" cap="none" normalizeH="0" baseline="0" dirty="0" smtClean="0">
                          <a:ln>
                            <a:noFill/>
                          </a:ln>
                          <a:solidFill>
                            <a:schemeClr val="tx1"/>
                          </a:solidFill>
                          <a:effectLst/>
                          <a:latin typeface="Calibri" panose="020F0502020204030204" pitchFamily="34" charset="0"/>
                        </a:rPr>
                        <a:t>, Coffee, </a:t>
                      </a:r>
                      <a:r>
                        <a:rPr kumimoji="0" lang="en-US" sz="1800" b="0" i="0" u="none" strike="noStrike" cap="none" normalizeH="0" baseline="0" dirty="0" smtClean="0">
                          <a:ln>
                            <a:noFill/>
                          </a:ln>
                          <a:solidFill>
                            <a:srgbClr val="0000CC"/>
                          </a:solidFill>
                          <a:effectLst/>
                          <a:latin typeface="Calibri" panose="020F0502020204030204" pitchFamily="34" charset="0"/>
                        </a:rPr>
                        <a:t>Diaper</a:t>
                      </a:r>
                    </a:p>
                  </a:txBody>
                  <a:tcPr marL="121920" marR="121920"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6565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Calibri" panose="020F0502020204030204" pitchFamily="34" charset="0"/>
                        </a:rPr>
                        <a:t>30</a:t>
                      </a:r>
                    </a:p>
                  </a:txBody>
                  <a:tcPr marL="121920" marR="121920"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smtClean="0">
                          <a:ln>
                            <a:noFill/>
                          </a:ln>
                          <a:solidFill>
                            <a:srgbClr val="FF0000"/>
                          </a:solidFill>
                          <a:effectLst/>
                          <a:latin typeface="Calibri" panose="020F0502020204030204" pitchFamily="34" charset="0"/>
                        </a:rPr>
                        <a:t>Drink,</a:t>
                      </a:r>
                      <a:r>
                        <a:rPr kumimoji="0" lang="en-US" sz="1800" b="0" i="0" u="none" strike="noStrike" cap="none" normalizeH="0" baseline="0" dirty="0" smtClean="0">
                          <a:ln>
                            <a:noFill/>
                          </a:ln>
                          <a:solidFill>
                            <a:schemeClr val="tx1"/>
                          </a:solidFill>
                          <a:effectLst/>
                          <a:latin typeface="Calibri" panose="020F0502020204030204" pitchFamily="34" charset="0"/>
                        </a:rPr>
                        <a:t> </a:t>
                      </a:r>
                      <a:r>
                        <a:rPr kumimoji="0" lang="en-US" sz="1800" b="0" i="0" u="none" strike="noStrike" cap="none" normalizeH="0" baseline="0" dirty="0" smtClean="0">
                          <a:ln>
                            <a:noFill/>
                          </a:ln>
                          <a:solidFill>
                            <a:srgbClr val="0000CC"/>
                          </a:solidFill>
                          <a:effectLst/>
                          <a:latin typeface="Calibri" panose="020F0502020204030204" pitchFamily="34" charset="0"/>
                        </a:rPr>
                        <a:t>Diaper</a:t>
                      </a:r>
                      <a:r>
                        <a:rPr kumimoji="0" lang="en-US" sz="1800" b="0" i="0" u="none" strike="noStrike" cap="none" normalizeH="0" baseline="0" dirty="0" smtClean="0">
                          <a:ln>
                            <a:noFill/>
                          </a:ln>
                          <a:solidFill>
                            <a:schemeClr val="tx1"/>
                          </a:solidFill>
                          <a:effectLst/>
                          <a:latin typeface="Calibri" panose="020F0502020204030204" pitchFamily="34" charset="0"/>
                        </a:rPr>
                        <a:t>, </a:t>
                      </a:r>
                      <a:r>
                        <a:rPr kumimoji="0" lang="en-US" sz="1800" b="0" i="0" u="none" strike="noStrike" cap="none" normalizeH="0" baseline="0" dirty="0" smtClean="0">
                          <a:ln>
                            <a:noFill/>
                          </a:ln>
                          <a:solidFill>
                            <a:srgbClr val="00B050"/>
                          </a:solidFill>
                          <a:effectLst/>
                          <a:latin typeface="Calibri" panose="020F0502020204030204" pitchFamily="34" charset="0"/>
                        </a:rPr>
                        <a:t>Eggs</a:t>
                      </a:r>
                    </a:p>
                  </a:txBody>
                  <a:tcPr marL="121920" marR="121920"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6565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Calibri" panose="020F0502020204030204" pitchFamily="34" charset="0"/>
                        </a:rPr>
                        <a:t>40</a:t>
                      </a:r>
                    </a:p>
                  </a:txBody>
                  <a:tcPr marL="121920" marR="121920"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smtClean="0">
                          <a:ln>
                            <a:noFill/>
                          </a:ln>
                          <a:solidFill>
                            <a:srgbClr val="BD582C"/>
                          </a:solidFill>
                          <a:effectLst/>
                          <a:latin typeface="Calibri" panose="020F0502020204030204" pitchFamily="34" charset="0"/>
                        </a:rPr>
                        <a:t>Nuts</a:t>
                      </a:r>
                      <a:r>
                        <a:rPr kumimoji="0" lang="en-US" sz="1800" b="0" i="0" u="none" strike="noStrike" cap="none" normalizeH="0" baseline="0" dirty="0" smtClean="0">
                          <a:ln>
                            <a:noFill/>
                          </a:ln>
                          <a:solidFill>
                            <a:schemeClr val="tx1"/>
                          </a:solidFill>
                          <a:effectLst/>
                          <a:latin typeface="Calibri" panose="020F0502020204030204" pitchFamily="34" charset="0"/>
                        </a:rPr>
                        <a:t>, </a:t>
                      </a:r>
                      <a:r>
                        <a:rPr kumimoji="0" lang="en-US" sz="1800" b="0" i="0" u="none" strike="noStrike" cap="none" normalizeH="0" baseline="0" dirty="0" smtClean="0">
                          <a:ln>
                            <a:noFill/>
                          </a:ln>
                          <a:solidFill>
                            <a:srgbClr val="00B050"/>
                          </a:solidFill>
                          <a:effectLst/>
                          <a:latin typeface="Calibri" panose="020F0502020204030204" pitchFamily="34" charset="0"/>
                        </a:rPr>
                        <a:t>Eggs</a:t>
                      </a:r>
                      <a:r>
                        <a:rPr kumimoji="0" lang="en-US" sz="1800" b="0" i="0" u="none" strike="noStrike" cap="none" normalizeH="0" baseline="0" dirty="0" smtClean="0">
                          <a:ln>
                            <a:noFill/>
                          </a:ln>
                          <a:solidFill>
                            <a:schemeClr val="tx1"/>
                          </a:solidFill>
                          <a:effectLst/>
                          <a:latin typeface="Calibri" panose="020F0502020204030204" pitchFamily="34" charset="0"/>
                        </a:rPr>
                        <a:t>, Milk</a:t>
                      </a:r>
                    </a:p>
                  </a:txBody>
                  <a:tcPr marL="121920" marR="121920"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6565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Calibri" panose="020F0502020204030204" pitchFamily="34" charset="0"/>
                        </a:rPr>
                        <a:t>50</a:t>
                      </a:r>
                    </a:p>
                  </a:txBody>
                  <a:tcPr marL="121920" marR="121920"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smtClean="0">
                          <a:ln>
                            <a:noFill/>
                          </a:ln>
                          <a:solidFill>
                            <a:srgbClr val="BD582C"/>
                          </a:solidFill>
                          <a:effectLst/>
                          <a:latin typeface="Calibri" panose="020F0502020204030204" pitchFamily="34" charset="0"/>
                        </a:rPr>
                        <a:t>Nuts</a:t>
                      </a:r>
                      <a:r>
                        <a:rPr kumimoji="0" lang="en-US" sz="1800" b="0" i="0" u="none" strike="noStrike" cap="none" normalizeH="0" baseline="0" dirty="0" smtClean="0">
                          <a:ln>
                            <a:noFill/>
                          </a:ln>
                          <a:solidFill>
                            <a:schemeClr val="tx1"/>
                          </a:solidFill>
                          <a:effectLst/>
                          <a:latin typeface="Calibri" panose="020F0502020204030204" pitchFamily="34" charset="0"/>
                        </a:rPr>
                        <a:t>, Coffee, </a:t>
                      </a:r>
                      <a:r>
                        <a:rPr kumimoji="0" lang="en-US" sz="1800" b="0" i="0" u="none" strike="noStrike" cap="none" normalizeH="0" baseline="0" dirty="0" smtClean="0">
                          <a:ln>
                            <a:noFill/>
                          </a:ln>
                          <a:solidFill>
                            <a:srgbClr val="0000CC"/>
                          </a:solidFill>
                          <a:effectLst/>
                          <a:latin typeface="Calibri" panose="020F0502020204030204" pitchFamily="34" charset="0"/>
                        </a:rPr>
                        <a:t>Diaper,</a:t>
                      </a:r>
                      <a:r>
                        <a:rPr kumimoji="0" lang="en-US" sz="1800" b="0" i="0" u="none" strike="noStrike" cap="none" normalizeH="0" baseline="0" dirty="0" smtClean="0">
                          <a:ln>
                            <a:noFill/>
                          </a:ln>
                          <a:solidFill>
                            <a:schemeClr val="tx1"/>
                          </a:solidFill>
                          <a:effectLst/>
                          <a:latin typeface="Calibri" panose="020F0502020204030204" pitchFamily="34" charset="0"/>
                        </a:rPr>
                        <a:t> </a:t>
                      </a:r>
                      <a:r>
                        <a:rPr kumimoji="0" lang="en-US" sz="1800" b="0" i="0" u="none" strike="noStrike" cap="none" normalizeH="0" baseline="0" dirty="0" smtClean="0">
                          <a:ln>
                            <a:noFill/>
                          </a:ln>
                          <a:solidFill>
                            <a:srgbClr val="00B050"/>
                          </a:solidFill>
                          <a:effectLst/>
                          <a:latin typeface="Calibri" panose="020F0502020204030204" pitchFamily="34" charset="0"/>
                        </a:rPr>
                        <a:t>Eggs</a:t>
                      </a:r>
                      <a:r>
                        <a:rPr kumimoji="0" lang="en-US" sz="1800" b="0" i="0" u="none" strike="noStrike" cap="none" normalizeH="0" baseline="0" dirty="0" smtClean="0">
                          <a:ln>
                            <a:noFill/>
                          </a:ln>
                          <a:solidFill>
                            <a:schemeClr val="tx1"/>
                          </a:solidFill>
                          <a:effectLst/>
                          <a:latin typeface="Calibri" panose="020F0502020204030204" pitchFamily="34" charset="0"/>
                        </a:rPr>
                        <a:t>, Milk</a:t>
                      </a:r>
                    </a:p>
                  </a:txBody>
                  <a:tcPr marL="121920" marR="121920"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
        <p:nvSpPr>
          <p:cNvPr id="6" name="Rectangle 3"/>
          <p:cNvSpPr txBox="1">
            <a:spLocks noChangeArrowheads="1"/>
          </p:cNvSpPr>
          <p:nvPr/>
        </p:nvSpPr>
        <p:spPr>
          <a:xfrm>
            <a:off x="5559827" y="3557520"/>
            <a:ext cx="5679673" cy="3118478"/>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en-US" sz="2400" dirty="0" smtClean="0">
                <a:solidFill>
                  <a:srgbClr val="FF0000"/>
                </a:solidFill>
              </a:rPr>
              <a:t>(</a:t>
            </a:r>
            <a:r>
              <a:rPr lang="en-US" altLang="en-US" sz="2400" i="1" dirty="0" smtClean="0">
                <a:solidFill>
                  <a:srgbClr val="FF0000"/>
                </a:solidFill>
              </a:rPr>
              <a:t>relative</a:t>
            </a:r>
            <a:r>
              <a:rPr lang="en-US" altLang="en-US" sz="2400" dirty="0" smtClean="0">
                <a:solidFill>
                  <a:srgbClr val="FF0000"/>
                </a:solidFill>
              </a:rPr>
              <a:t>) </a:t>
            </a:r>
            <a:r>
              <a:rPr lang="en-US" altLang="en-US" sz="2400" i="1" dirty="0" smtClean="0">
                <a:solidFill>
                  <a:srgbClr val="FF0000"/>
                </a:solidFill>
                <a:sym typeface="Symbol" pitchFamily="18" charset="2"/>
              </a:rPr>
              <a:t>support</a:t>
            </a:r>
            <a:r>
              <a:rPr lang="en-US" altLang="en-US" sz="2400" dirty="0" smtClean="0">
                <a:solidFill>
                  <a:srgbClr val="000000"/>
                </a:solidFill>
                <a:sym typeface="Symbol" pitchFamily="18" charset="2"/>
              </a:rPr>
              <a:t>, </a:t>
            </a:r>
            <a:r>
              <a:rPr lang="en-US" altLang="en-US" sz="2400" i="1" dirty="0" smtClean="0">
                <a:solidFill>
                  <a:srgbClr val="000000"/>
                </a:solidFill>
                <a:sym typeface="Symbol" pitchFamily="18" charset="2"/>
              </a:rPr>
              <a:t>s</a:t>
            </a:r>
            <a:r>
              <a:rPr lang="en-US" altLang="en-US" sz="2400" dirty="0" smtClean="0">
                <a:solidFill>
                  <a:srgbClr val="000000"/>
                </a:solidFill>
                <a:sym typeface="Symbol" pitchFamily="18" charset="2"/>
              </a:rPr>
              <a:t>{</a:t>
            </a:r>
            <a:r>
              <a:rPr lang="en-US" altLang="en-US" sz="2400" i="1" dirty="0" smtClean="0">
                <a:solidFill>
                  <a:srgbClr val="000000"/>
                </a:solidFill>
                <a:sym typeface="Symbol" pitchFamily="18" charset="2"/>
              </a:rPr>
              <a:t>X</a:t>
            </a:r>
            <a:r>
              <a:rPr lang="en-US" altLang="en-US" sz="2400" dirty="0" smtClean="0">
                <a:solidFill>
                  <a:srgbClr val="000000"/>
                </a:solidFill>
                <a:sym typeface="Symbol" pitchFamily="18" charset="2"/>
              </a:rPr>
              <a:t>}</a:t>
            </a:r>
            <a:r>
              <a:rPr lang="en-US" altLang="en-US" sz="2400" i="1" dirty="0" smtClean="0">
                <a:solidFill>
                  <a:srgbClr val="000000"/>
                </a:solidFill>
                <a:sym typeface="Symbol" pitchFamily="18" charset="2"/>
              </a:rPr>
              <a:t>:  </a:t>
            </a:r>
            <a:r>
              <a:rPr lang="en-US" altLang="en-US" sz="2400" dirty="0" smtClean="0">
                <a:solidFill>
                  <a:srgbClr val="000000"/>
                </a:solidFill>
                <a:sym typeface="Symbol" pitchFamily="18" charset="2"/>
              </a:rPr>
              <a:t>The fraction of transactions that contains X (i.e., the </a:t>
            </a:r>
            <a:r>
              <a:rPr lang="en-US" altLang="en-US" sz="2400" dirty="0" smtClean="0">
                <a:solidFill>
                  <a:srgbClr val="FF0000"/>
                </a:solidFill>
                <a:sym typeface="Symbol" pitchFamily="18" charset="2"/>
              </a:rPr>
              <a:t>probability</a:t>
            </a:r>
            <a:r>
              <a:rPr lang="en-US" altLang="en-US" sz="2400" dirty="0" smtClean="0">
                <a:solidFill>
                  <a:srgbClr val="000000"/>
                </a:solidFill>
                <a:sym typeface="Symbol" pitchFamily="18" charset="2"/>
              </a:rPr>
              <a:t> that a transaction contains X)</a:t>
            </a:r>
          </a:p>
          <a:p>
            <a:pPr lvl="1"/>
            <a:r>
              <a:rPr lang="en-US" altLang="en-US" sz="2400" dirty="0" smtClean="0">
                <a:solidFill>
                  <a:srgbClr val="000000"/>
                </a:solidFill>
                <a:sym typeface="Symbol" pitchFamily="18" charset="2"/>
              </a:rPr>
              <a:t>Ex.  s{Drink} = 3/5 = 60%</a:t>
            </a:r>
          </a:p>
          <a:p>
            <a:pPr lvl="1"/>
            <a:r>
              <a:rPr lang="en-US" altLang="en-US" sz="2400" dirty="0" smtClean="0">
                <a:solidFill>
                  <a:srgbClr val="000000"/>
                </a:solidFill>
                <a:sym typeface="Symbol" pitchFamily="18" charset="2"/>
              </a:rPr>
              <a:t>Ex.  s{Diaper} = 4/5 = 80%</a:t>
            </a:r>
          </a:p>
          <a:p>
            <a:pPr lvl="1"/>
            <a:r>
              <a:rPr lang="en-US" altLang="en-US" sz="2400" dirty="0" smtClean="0">
                <a:solidFill>
                  <a:srgbClr val="000000"/>
                </a:solidFill>
                <a:sym typeface="Symbol" pitchFamily="18" charset="2"/>
              </a:rPr>
              <a:t>Ex.  s{Drink, Eggs} = 1/5 = 20%</a:t>
            </a:r>
          </a:p>
        </p:txBody>
      </p:sp>
    </p:spTree>
    <p:extLst>
      <p:ext uri="{BB962C8B-B14F-4D97-AF65-F5344CB8AC3E}">
        <p14:creationId xmlns:p14="http://schemas.microsoft.com/office/powerpoint/2010/main" val="1049753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1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8">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4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148">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8">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48">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48">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148">
                                            <p:txEl>
                                              <p:pRg st="7" end="7"/>
                                            </p:txEl>
                                          </p:spTgt>
                                        </p:tgtEl>
                                        <p:attrNameLst>
                                          <p:attrName>style.visibility</p:attrName>
                                        </p:attrNameLst>
                                      </p:cBhvr>
                                      <p:to>
                                        <p:strVal val="visible"/>
                                      </p:to>
                                    </p:set>
                                  </p:childTnLst>
                                </p:cTn>
                              </p:par>
                            </p:childTnLst>
                          </p:cTn>
                        </p:par>
                        <p:par>
                          <p:cTn id="25" fill="hold">
                            <p:stCondLst>
                              <p:cond delay="0"/>
                            </p:stCondLst>
                            <p:childTnLst>
                              <p:par>
                                <p:cTn id="26" presetID="3" presetClass="entr" presetSubtype="1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blinds(horizontal)">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8" grpId="0" uiExpand="1" build="p"/>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xfrm>
            <a:off x="434109" y="228600"/>
            <a:ext cx="11148291" cy="762000"/>
          </a:xfrm>
        </p:spPr>
        <p:txBody>
          <a:bodyPr>
            <a:normAutofit fontScale="90000"/>
          </a:bodyPr>
          <a:lstStyle/>
          <a:p>
            <a:r>
              <a:rPr lang="en-US" altLang="en-US" dirty="0" smtClean="0"/>
              <a:t>Basic Concepts: Frequent </a:t>
            </a:r>
            <a:r>
              <a:rPr lang="en-US" altLang="en-US" dirty="0" err="1"/>
              <a:t>Itemsets</a:t>
            </a:r>
            <a:r>
              <a:rPr lang="en-US" altLang="en-US" dirty="0"/>
              <a:t> </a:t>
            </a:r>
            <a:r>
              <a:rPr lang="en-US" altLang="en-US" dirty="0" smtClean="0"/>
              <a:t>(</a:t>
            </a:r>
            <a:r>
              <a:rPr lang="en-US" altLang="en-US" dirty="0"/>
              <a:t>Patterns</a:t>
            </a:r>
            <a:r>
              <a:rPr lang="en-US" altLang="en-US" dirty="0" smtClean="0"/>
              <a:t>)</a:t>
            </a:r>
          </a:p>
        </p:txBody>
      </p:sp>
      <p:sp>
        <p:nvSpPr>
          <p:cNvPr id="6148" name="Rectangle 3"/>
          <p:cNvSpPr>
            <a:spLocks noGrp="1" noChangeArrowheads="1"/>
          </p:cNvSpPr>
          <p:nvPr>
            <p:ph idx="1"/>
          </p:nvPr>
        </p:nvSpPr>
        <p:spPr>
          <a:xfrm>
            <a:off x="659549" y="1177062"/>
            <a:ext cx="5457876" cy="4875351"/>
          </a:xfrm>
        </p:spPr>
        <p:txBody>
          <a:bodyPr/>
          <a:lstStyle/>
          <a:p>
            <a:r>
              <a:rPr lang="en-US" altLang="en-US" sz="2400" dirty="0" smtClean="0">
                <a:latin typeface="Calibri" pitchFamily="34" charset="0"/>
                <a:sym typeface="Symbol" pitchFamily="18" charset="2"/>
              </a:rPr>
              <a:t>An </a:t>
            </a:r>
            <a:r>
              <a:rPr lang="en-US" altLang="en-US" sz="2400" dirty="0" err="1">
                <a:latin typeface="Calibri" pitchFamily="34" charset="0"/>
                <a:sym typeface="Symbol" pitchFamily="18" charset="2"/>
              </a:rPr>
              <a:t>itemset</a:t>
            </a:r>
            <a:r>
              <a:rPr lang="en-US" altLang="en-US" sz="2400" dirty="0">
                <a:latin typeface="Calibri" pitchFamily="34" charset="0"/>
                <a:sym typeface="Symbol" pitchFamily="18" charset="2"/>
              </a:rPr>
              <a:t> </a:t>
            </a:r>
            <a:r>
              <a:rPr lang="en-US" altLang="en-US" sz="2400" dirty="0" smtClean="0">
                <a:latin typeface="Calibri" pitchFamily="34" charset="0"/>
                <a:sym typeface="Symbol" pitchFamily="18" charset="2"/>
              </a:rPr>
              <a:t>(or a pattern</a:t>
            </a:r>
            <a:r>
              <a:rPr lang="en-US" altLang="en-US" sz="2400" dirty="0">
                <a:latin typeface="Calibri" pitchFamily="34" charset="0"/>
                <a:sym typeface="Symbol" pitchFamily="18" charset="2"/>
              </a:rPr>
              <a:t>) X </a:t>
            </a:r>
            <a:r>
              <a:rPr lang="en-US" altLang="en-US" sz="2400" dirty="0" smtClean="0">
                <a:latin typeface="Calibri" pitchFamily="34" charset="0"/>
                <a:sym typeface="Symbol" pitchFamily="18" charset="2"/>
              </a:rPr>
              <a:t>is </a:t>
            </a:r>
            <a:r>
              <a:rPr lang="en-US" altLang="en-US" sz="2400" i="1" dirty="0">
                <a:solidFill>
                  <a:srgbClr val="FF0000"/>
                </a:solidFill>
                <a:latin typeface="Calibri" pitchFamily="34" charset="0"/>
                <a:sym typeface="Symbol" pitchFamily="18" charset="2"/>
              </a:rPr>
              <a:t>frequent</a:t>
            </a:r>
            <a:r>
              <a:rPr lang="en-US" altLang="en-US" sz="2400" dirty="0">
                <a:latin typeface="Calibri" pitchFamily="34" charset="0"/>
                <a:sym typeface="Symbol" pitchFamily="18" charset="2"/>
              </a:rPr>
              <a:t> if the support of X is no less than a </a:t>
            </a:r>
            <a:r>
              <a:rPr lang="en-US" altLang="en-US" sz="2400" i="1" dirty="0" err="1">
                <a:latin typeface="Calibri" pitchFamily="34" charset="0"/>
                <a:sym typeface="Symbol" pitchFamily="18" charset="2"/>
              </a:rPr>
              <a:t>minsup</a:t>
            </a:r>
            <a:r>
              <a:rPr lang="en-US" altLang="en-US" sz="2400" dirty="0">
                <a:latin typeface="Calibri" pitchFamily="34" charset="0"/>
                <a:sym typeface="Symbol" pitchFamily="18" charset="2"/>
              </a:rPr>
              <a:t> threshold </a:t>
            </a:r>
            <a:r>
              <a:rPr lang="el-GR" altLang="en-US" sz="2400" dirty="0">
                <a:latin typeface="Calibri" pitchFamily="34" charset="0"/>
                <a:sym typeface="Symbol" pitchFamily="18" charset="2"/>
              </a:rPr>
              <a:t>σ</a:t>
            </a:r>
            <a:r>
              <a:rPr lang="en-US" altLang="en-US" sz="2400" dirty="0">
                <a:latin typeface="Calibri" pitchFamily="34" charset="0"/>
                <a:sym typeface="Symbol" pitchFamily="18" charset="2"/>
              </a:rPr>
              <a:t> </a:t>
            </a:r>
          </a:p>
          <a:p>
            <a:pPr>
              <a:spcBef>
                <a:spcPts val="200"/>
              </a:spcBef>
              <a:defRPr/>
            </a:pPr>
            <a:r>
              <a:rPr lang="en-US" altLang="en-US" sz="2400" dirty="0">
                <a:latin typeface="Calibri" panose="020F0502020204030204" pitchFamily="34" charset="0"/>
              </a:rPr>
              <a:t>Let</a:t>
            </a:r>
            <a:r>
              <a:rPr lang="en-US" altLang="en-US" sz="2400" i="1" dirty="0">
                <a:latin typeface="Calibri" panose="020F0502020204030204" pitchFamily="34" charset="0"/>
              </a:rPr>
              <a:t> </a:t>
            </a:r>
            <a:r>
              <a:rPr lang="el-GR" altLang="en-US" sz="2400" dirty="0">
                <a:latin typeface="Calibri" pitchFamily="34" charset="0"/>
                <a:sym typeface="Symbol" pitchFamily="18" charset="2"/>
              </a:rPr>
              <a:t>σ</a:t>
            </a:r>
            <a:r>
              <a:rPr lang="en-US" altLang="en-US" sz="2400" i="1" dirty="0">
                <a:latin typeface="Calibri" panose="020F0502020204030204" pitchFamily="34" charset="0"/>
              </a:rPr>
              <a:t> = 50%  </a:t>
            </a:r>
            <a:r>
              <a:rPr lang="en-US" altLang="en-US" sz="2400" dirty="0">
                <a:latin typeface="Calibri" panose="020F0502020204030204" pitchFamily="34" charset="0"/>
              </a:rPr>
              <a:t>(</a:t>
            </a:r>
            <a:r>
              <a:rPr lang="el-GR" altLang="en-US" sz="2400" dirty="0">
                <a:latin typeface="Calibri" pitchFamily="34" charset="0"/>
                <a:sym typeface="Symbol" pitchFamily="18" charset="2"/>
              </a:rPr>
              <a:t>σ</a:t>
            </a:r>
            <a:r>
              <a:rPr lang="en-US" altLang="en-US" sz="2400" dirty="0">
                <a:latin typeface="Calibri" pitchFamily="34" charset="0"/>
                <a:sym typeface="Symbol" pitchFamily="18" charset="2"/>
              </a:rPr>
              <a:t>: </a:t>
            </a:r>
            <a:r>
              <a:rPr lang="en-US" altLang="en-US" sz="2400" i="1" dirty="0" err="1">
                <a:latin typeface="Calibri" panose="020F0502020204030204" pitchFamily="34" charset="0"/>
              </a:rPr>
              <a:t>minsup</a:t>
            </a:r>
            <a:r>
              <a:rPr lang="en-US" altLang="en-US" sz="2400" dirty="0">
                <a:latin typeface="Calibri" panose="020F0502020204030204" pitchFamily="34" charset="0"/>
              </a:rPr>
              <a:t> threshold</a:t>
            </a:r>
            <a:r>
              <a:rPr lang="en-US" altLang="en-US" sz="2400" dirty="0" smtClean="0">
                <a:latin typeface="Calibri" panose="020F0502020204030204" pitchFamily="34" charset="0"/>
              </a:rPr>
              <a:t>)</a:t>
            </a:r>
          </a:p>
          <a:p>
            <a:pPr marL="0" indent="0">
              <a:spcBef>
                <a:spcPts val="200"/>
              </a:spcBef>
              <a:buNone/>
              <a:defRPr/>
            </a:pPr>
            <a:r>
              <a:rPr lang="en-US" altLang="en-US" sz="2000" i="1" dirty="0" smtClean="0">
                <a:latin typeface="Calibri" panose="020F0502020204030204" pitchFamily="34" charset="0"/>
              </a:rPr>
              <a:t>So the count has be to 2.5 </a:t>
            </a:r>
            <a:r>
              <a:rPr lang="en-US" altLang="en-US" sz="2000" i="1" dirty="0" err="1" smtClean="0">
                <a:latin typeface="Calibri" panose="020F0502020204030204" pitchFamily="34" charset="0"/>
              </a:rPr>
              <a:t>ie</a:t>
            </a:r>
            <a:r>
              <a:rPr lang="en-US" altLang="en-US" sz="2000" i="1" dirty="0" smtClean="0">
                <a:latin typeface="Calibri" panose="020F0502020204030204" pitchFamily="34" charset="0"/>
              </a:rPr>
              <a:t>., 3 (after rounding off, 50x5/100 = 2.5)</a:t>
            </a:r>
          </a:p>
          <a:p>
            <a:pPr marL="287344" lvl="1" indent="0">
              <a:spcBef>
                <a:spcPts val="200"/>
              </a:spcBef>
              <a:buNone/>
              <a:defRPr/>
            </a:pPr>
            <a:r>
              <a:rPr lang="en-US" altLang="en-US" sz="2400" dirty="0" smtClean="0">
                <a:latin typeface="Calibri" panose="020F0502020204030204" pitchFamily="34" charset="0"/>
              </a:rPr>
              <a:t>For the given 5-transaction dataset</a:t>
            </a:r>
            <a:endParaRPr lang="en-US" altLang="en-US" sz="2400" dirty="0">
              <a:latin typeface="Calibri" panose="020F0502020204030204" pitchFamily="34" charset="0"/>
            </a:endParaRPr>
          </a:p>
          <a:p>
            <a:pPr lvl="1">
              <a:spcBef>
                <a:spcPts val="200"/>
              </a:spcBef>
              <a:defRPr/>
            </a:pPr>
            <a:r>
              <a:rPr lang="en-US" altLang="en-US" sz="2400" dirty="0">
                <a:latin typeface="Calibri" panose="020F0502020204030204" pitchFamily="34" charset="0"/>
              </a:rPr>
              <a:t>All the </a:t>
            </a:r>
            <a:r>
              <a:rPr lang="en-US" altLang="en-US" sz="2400" dirty="0" smtClean="0">
                <a:latin typeface="Calibri" panose="020F0502020204030204" pitchFamily="34" charset="0"/>
              </a:rPr>
              <a:t>frequent </a:t>
            </a:r>
            <a:r>
              <a:rPr lang="en-US" altLang="en-US" sz="2400" dirty="0">
                <a:latin typeface="Calibri" panose="020F0502020204030204" pitchFamily="34" charset="0"/>
              </a:rPr>
              <a:t>1-itemsets:  </a:t>
            </a:r>
          </a:p>
          <a:p>
            <a:pPr lvl="2">
              <a:spcBef>
                <a:spcPts val="200"/>
              </a:spcBef>
              <a:defRPr/>
            </a:pPr>
            <a:r>
              <a:rPr lang="en-US" altLang="en-US" sz="2400" dirty="0" smtClean="0">
                <a:solidFill>
                  <a:srgbClr val="7030A0"/>
                </a:solidFill>
                <a:latin typeface="Calibri" panose="020F0502020204030204" pitchFamily="34" charset="0"/>
              </a:rPr>
              <a:t>Drink: 3/5 (</a:t>
            </a:r>
            <a:r>
              <a:rPr lang="en-US" altLang="en-US" sz="2400" dirty="0">
                <a:solidFill>
                  <a:srgbClr val="7030A0"/>
                </a:solidFill>
                <a:latin typeface="Calibri" panose="020F0502020204030204" pitchFamily="34" charset="0"/>
              </a:rPr>
              <a:t>60%); Nuts: </a:t>
            </a:r>
            <a:r>
              <a:rPr lang="en-US" altLang="en-US" sz="2400" dirty="0" smtClean="0">
                <a:solidFill>
                  <a:srgbClr val="7030A0"/>
                </a:solidFill>
                <a:latin typeface="Calibri" panose="020F0502020204030204" pitchFamily="34" charset="0"/>
              </a:rPr>
              <a:t>3/5 </a:t>
            </a:r>
            <a:r>
              <a:rPr lang="en-US" altLang="en-US" sz="2400" dirty="0">
                <a:solidFill>
                  <a:srgbClr val="7030A0"/>
                </a:solidFill>
                <a:latin typeface="Calibri" panose="020F0502020204030204" pitchFamily="34" charset="0"/>
              </a:rPr>
              <a:t>(60%)</a:t>
            </a:r>
          </a:p>
          <a:p>
            <a:pPr lvl="2">
              <a:spcBef>
                <a:spcPts val="200"/>
              </a:spcBef>
              <a:defRPr/>
            </a:pPr>
            <a:r>
              <a:rPr lang="en-US" altLang="en-US" sz="2400" dirty="0">
                <a:solidFill>
                  <a:srgbClr val="7030A0"/>
                </a:solidFill>
                <a:latin typeface="Calibri" panose="020F0502020204030204" pitchFamily="34" charset="0"/>
              </a:rPr>
              <a:t>Diaper: </a:t>
            </a:r>
            <a:r>
              <a:rPr lang="en-US" altLang="en-US" sz="2400" dirty="0" smtClean="0">
                <a:solidFill>
                  <a:srgbClr val="7030A0"/>
                </a:solidFill>
                <a:latin typeface="Calibri" panose="020F0502020204030204" pitchFamily="34" charset="0"/>
              </a:rPr>
              <a:t>4/5 </a:t>
            </a:r>
            <a:r>
              <a:rPr lang="en-US" altLang="en-US" sz="2400" dirty="0">
                <a:solidFill>
                  <a:srgbClr val="7030A0"/>
                </a:solidFill>
                <a:latin typeface="Calibri" panose="020F0502020204030204" pitchFamily="34" charset="0"/>
              </a:rPr>
              <a:t>(80%); Eggs: </a:t>
            </a:r>
            <a:r>
              <a:rPr lang="en-US" altLang="en-US" sz="2400" dirty="0" smtClean="0">
                <a:solidFill>
                  <a:srgbClr val="7030A0"/>
                </a:solidFill>
                <a:latin typeface="Calibri" panose="020F0502020204030204" pitchFamily="34" charset="0"/>
              </a:rPr>
              <a:t>3/5 </a:t>
            </a:r>
            <a:r>
              <a:rPr lang="en-US" altLang="en-US" sz="2400" dirty="0">
                <a:solidFill>
                  <a:srgbClr val="7030A0"/>
                </a:solidFill>
                <a:latin typeface="Calibri" panose="020F0502020204030204" pitchFamily="34" charset="0"/>
              </a:rPr>
              <a:t>(60%)</a:t>
            </a:r>
          </a:p>
          <a:p>
            <a:pPr lvl="1">
              <a:spcBef>
                <a:spcPts val="200"/>
              </a:spcBef>
              <a:defRPr/>
            </a:pPr>
            <a:r>
              <a:rPr lang="en-US" altLang="en-US" sz="2400" dirty="0">
                <a:latin typeface="Calibri" panose="020F0502020204030204" pitchFamily="34" charset="0"/>
              </a:rPr>
              <a:t>All the </a:t>
            </a:r>
            <a:r>
              <a:rPr lang="en-US" altLang="en-US" sz="2400" dirty="0" smtClean="0">
                <a:latin typeface="Calibri" panose="020F0502020204030204" pitchFamily="34" charset="0"/>
              </a:rPr>
              <a:t>frequent </a:t>
            </a:r>
            <a:r>
              <a:rPr lang="en-US" altLang="en-US" sz="2400" dirty="0">
                <a:latin typeface="Calibri" panose="020F0502020204030204" pitchFamily="34" charset="0"/>
              </a:rPr>
              <a:t>2-itemsets:  </a:t>
            </a:r>
          </a:p>
          <a:p>
            <a:pPr lvl="2">
              <a:spcBef>
                <a:spcPts val="200"/>
              </a:spcBef>
              <a:defRPr/>
            </a:pPr>
            <a:r>
              <a:rPr lang="en-US" altLang="en-US" sz="2400" dirty="0" smtClean="0">
                <a:solidFill>
                  <a:srgbClr val="7030A0"/>
                </a:solidFill>
                <a:latin typeface="Calibri" panose="020F0502020204030204" pitchFamily="34" charset="0"/>
              </a:rPr>
              <a:t>{Drink, </a:t>
            </a:r>
            <a:r>
              <a:rPr lang="en-US" altLang="en-US" sz="2400" dirty="0">
                <a:solidFill>
                  <a:srgbClr val="7030A0"/>
                </a:solidFill>
                <a:latin typeface="Calibri" panose="020F0502020204030204" pitchFamily="34" charset="0"/>
              </a:rPr>
              <a:t>Diaper}: </a:t>
            </a:r>
            <a:r>
              <a:rPr lang="en-US" altLang="en-US" sz="2400" dirty="0" smtClean="0">
                <a:solidFill>
                  <a:srgbClr val="7030A0"/>
                </a:solidFill>
                <a:latin typeface="Calibri" panose="020F0502020204030204" pitchFamily="34" charset="0"/>
              </a:rPr>
              <a:t>3/5 </a:t>
            </a:r>
            <a:r>
              <a:rPr lang="en-US" altLang="en-US" sz="2400" dirty="0">
                <a:solidFill>
                  <a:srgbClr val="7030A0"/>
                </a:solidFill>
                <a:latin typeface="Calibri" panose="020F0502020204030204" pitchFamily="34" charset="0"/>
              </a:rPr>
              <a:t>(60</a:t>
            </a:r>
            <a:r>
              <a:rPr lang="en-US" altLang="en-US" sz="2400" dirty="0" smtClean="0">
                <a:solidFill>
                  <a:srgbClr val="7030A0"/>
                </a:solidFill>
                <a:latin typeface="Calibri" panose="020F0502020204030204" pitchFamily="34" charset="0"/>
              </a:rPr>
              <a:t>%)</a:t>
            </a:r>
          </a:p>
          <a:p>
            <a:pPr lvl="1">
              <a:spcBef>
                <a:spcPts val="200"/>
              </a:spcBef>
              <a:defRPr/>
            </a:pPr>
            <a:r>
              <a:rPr lang="en-US" altLang="en-US" sz="2400" dirty="0">
                <a:latin typeface="Calibri" panose="020F0502020204030204" pitchFamily="34" charset="0"/>
              </a:rPr>
              <a:t>All the frequent </a:t>
            </a:r>
            <a:r>
              <a:rPr lang="en-US" altLang="en-US" sz="2400" dirty="0" smtClean="0">
                <a:latin typeface="Calibri" panose="020F0502020204030204" pitchFamily="34" charset="0"/>
              </a:rPr>
              <a:t>3-itemsets?</a:t>
            </a:r>
          </a:p>
          <a:p>
            <a:pPr lvl="2">
              <a:spcBef>
                <a:spcPts val="200"/>
              </a:spcBef>
              <a:defRPr/>
            </a:pPr>
            <a:r>
              <a:rPr lang="en-US" altLang="en-US" sz="2400" dirty="0" smtClean="0">
                <a:latin typeface="Calibri" panose="020F0502020204030204" pitchFamily="34" charset="0"/>
              </a:rPr>
              <a:t>None </a:t>
            </a:r>
            <a:endParaRPr lang="en-US" altLang="en-US" sz="2400" dirty="0">
              <a:latin typeface="Calibri" panose="020F0502020204030204" pitchFamily="34" charset="0"/>
            </a:endParaRPr>
          </a:p>
          <a:p>
            <a:pPr lvl="2">
              <a:spcBef>
                <a:spcPts val="200"/>
              </a:spcBef>
              <a:defRPr/>
            </a:pPr>
            <a:endParaRPr lang="en-US" altLang="en-US" sz="2400" dirty="0">
              <a:latin typeface="Calibri" panose="020F0502020204030204" pitchFamily="34" charset="0"/>
            </a:endParaRPr>
          </a:p>
        </p:txBody>
      </p:sp>
      <p:graphicFrame>
        <p:nvGraphicFramePr>
          <p:cNvPr id="1767468" name="Group 44"/>
          <p:cNvGraphicFramePr>
            <a:graphicFrameLocks noGrp="1"/>
          </p:cNvGraphicFramePr>
          <p:nvPr>
            <p:extLst>
              <p:ext uri="{D42A27DB-BD31-4B8C-83A1-F6EECF244321}">
                <p14:modId xmlns:p14="http://schemas.microsoft.com/office/powerpoint/2010/main" val="699943373"/>
              </p:ext>
            </p:extLst>
          </p:nvPr>
        </p:nvGraphicFramePr>
        <p:xfrm>
          <a:off x="6270519" y="1177062"/>
          <a:ext cx="5181600" cy="2193996"/>
        </p:xfrm>
        <a:graphic>
          <a:graphicData uri="http://schemas.openxmlformats.org/drawingml/2006/table">
            <a:tbl>
              <a:tblPr/>
              <a:tblGrid>
                <a:gridCol w="711200"/>
                <a:gridCol w="4470400"/>
              </a:tblGrid>
              <a:tr h="36565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err="1" smtClean="0">
                          <a:ln>
                            <a:noFill/>
                          </a:ln>
                          <a:solidFill>
                            <a:schemeClr val="tx1"/>
                          </a:solidFill>
                          <a:effectLst/>
                          <a:latin typeface="Calibri" panose="020F0502020204030204" pitchFamily="34" charset="0"/>
                        </a:rPr>
                        <a:t>Tid</a:t>
                      </a:r>
                      <a:endParaRPr kumimoji="0" lang="en-US" sz="1800" b="1" i="0" u="none" strike="noStrike" cap="none" normalizeH="0" baseline="0" dirty="0" smtClean="0">
                        <a:ln>
                          <a:noFill/>
                        </a:ln>
                        <a:solidFill>
                          <a:schemeClr val="tx1"/>
                        </a:solidFill>
                        <a:effectLst/>
                        <a:latin typeface="Calibri" panose="020F0502020204030204" pitchFamily="34" charset="0"/>
                      </a:endParaRPr>
                    </a:p>
                  </a:txBody>
                  <a:tcPr marL="121920" marR="121920"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smtClean="0">
                          <a:ln>
                            <a:noFill/>
                          </a:ln>
                          <a:solidFill>
                            <a:schemeClr val="tx1"/>
                          </a:solidFill>
                          <a:effectLst/>
                          <a:latin typeface="Calibri" panose="020F0502020204030204" pitchFamily="34" charset="0"/>
                        </a:rPr>
                        <a:t>Items bought</a:t>
                      </a:r>
                    </a:p>
                  </a:txBody>
                  <a:tcPr marL="121920" marR="121920"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1"/>
                    </a:solidFill>
                  </a:tcPr>
                </a:tc>
              </a:tr>
              <a:tr h="36565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Calibri" panose="020F0502020204030204" pitchFamily="34" charset="0"/>
                        </a:rPr>
                        <a:t>10</a:t>
                      </a:r>
                    </a:p>
                  </a:txBody>
                  <a:tcPr marL="121920" marR="121920"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smtClean="0">
                          <a:ln>
                            <a:noFill/>
                          </a:ln>
                          <a:solidFill>
                            <a:srgbClr val="FF0000"/>
                          </a:solidFill>
                          <a:effectLst/>
                          <a:latin typeface="Calibri" panose="020F0502020204030204" pitchFamily="34" charset="0"/>
                        </a:rPr>
                        <a:t>Drink,</a:t>
                      </a:r>
                      <a:r>
                        <a:rPr kumimoji="0" lang="en-US" sz="1800" b="0" i="0" u="none" strike="noStrike" cap="none" normalizeH="0" baseline="0" dirty="0" smtClean="0">
                          <a:ln>
                            <a:noFill/>
                          </a:ln>
                          <a:solidFill>
                            <a:schemeClr val="tx1"/>
                          </a:solidFill>
                          <a:effectLst/>
                          <a:latin typeface="Calibri" panose="020F0502020204030204" pitchFamily="34" charset="0"/>
                        </a:rPr>
                        <a:t> </a:t>
                      </a:r>
                      <a:r>
                        <a:rPr kumimoji="0" lang="en-US" sz="1800" b="0" i="0" u="none" strike="noStrike" cap="none" normalizeH="0" baseline="0" dirty="0" smtClean="0">
                          <a:ln>
                            <a:noFill/>
                          </a:ln>
                          <a:solidFill>
                            <a:srgbClr val="BD582C"/>
                          </a:solidFill>
                          <a:effectLst/>
                          <a:latin typeface="Calibri" panose="020F0502020204030204" pitchFamily="34" charset="0"/>
                        </a:rPr>
                        <a:t>Nuts</a:t>
                      </a:r>
                      <a:r>
                        <a:rPr kumimoji="0" lang="en-US" sz="1800" b="0" i="0" u="none" strike="noStrike" cap="none" normalizeH="0" baseline="0" dirty="0" smtClean="0">
                          <a:ln>
                            <a:noFill/>
                          </a:ln>
                          <a:solidFill>
                            <a:schemeClr val="tx1"/>
                          </a:solidFill>
                          <a:effectLst/>
                          <a:latin typeface="Calibri" panose="020F0502020204030204" pitchFamily="34" charset="0"/>
                        </a:rPr>
                        <a:t>, </a:t>
                      </a:r>
                      <a:r>
                        <a:rPr kumimoji="0" lang="en-US" sz="1800" b="0" i="0" u="none" strike="noStrike" cap="none" normalizeH="0" baseline="0" dirty="0" smtClean="0">
                          <a:ln>
                            <a:noFill/>
                          </a:ln>
                          <a:solidFill>
                            <a:srgbClr val="0000CC"/>
                          </a:solidFill>
                          <a:effectLst/>
                          <a:latin typeface="Calibri" panose="020F0502020204030204" pitchFamily="34" charset="0"/>
                        </a:rPr>
                        <a:t>Diaper</a:t>
                      </a:r>
                    </a:p>
                  </a:txBody>
                  <a:tcPr marL="121920" marR="121920"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6565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Calibri" panose="020F0502020204030204" pitchFamily="34" charset="0"/>
                        </a:rPr>
                        <a:t>20</a:t>
                      </a:r>
                    </a:p>
                  </a:txBody>
                  <a:tcPr marL="121920" marR="121920"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smtClean="0">
                          <a:ln>
                            <a:noFill/>
                          </a:ln>
                          <a:solidFill>
                            <a:srgbClr val="FF0000"/>
                          </a:solidFill>
                          <a:effectLst/>
                          <a:latin typeface="Calibri" panose="020F0502020204030204" pitchFamily="34" charset="0"/>
                        </a:rPr>
                        <a:t>Drink</a:t>
                      </a:r>
                      <a:r>
                        <a:rPr kumimoji="0" lang="en-US" sz="1800" b="0" i="0" u="none" strike="noStrike" cap="none" normalizeH="0" baseline="0" dirty="0" smtClean="0">
                          <a:ln>
                            <a:noFill/>
                          </a:ln>
                          <a:solidFill>
                            <a:schemeClr val="tx1"/>
                          </a:solidFill>
                          <a:effectLst/>
                          <a:latin typeface="Calibri" panose="020F0502020204030204" pitchFamily="34" charset="0"/>
                        </a:rPr>
                        <a:t>, Coffee, </a:t>
                      </a:r>
                      <a:r>
                        <a:rPr kumimoji="0" lang="en-US" sz="1800" b="0" i="0" u="none" strike="noStrike" cap="none" normalizeH="0" baseline="0" dirty="0" smtClean="0">
                          <a:ln>
                            <a:noFill/>
                          </a:ln>
                          <a:solidFill>
                            <a:srgbClr val="0000CC"/>
                          </a:solidFill>
                          <a:effectLst/>
                          <a:latin typeface="Calibri" panose="020F0502020204030204" pitchFamily="34" charset="0"/>
                        </a:rPr>
                        <a:t>Diaper</a:t>
                      </a:r>
                    </a:p>
                  </a:txBody>
                  <a:tcPr marL="121920" marR="121920"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6565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Calibri" panose="020F0502020204030204" pitchFamily="34" charset="0"/>
                        </a:rPr>
                        <a:t>30</a:t>
                      </a:r>
                    </a:p>
                  </a:txBody>
                  <a:tcPr marL="121920" marR="121920"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smtClean="0">
                          <a:ln>
                            <a:noFill/>
                          </a:ln>
                          <a:solidFill>
                            <a:srgbClr val="FF0000"/>
                          </a:solidFill>
                          <a:effectLst/>
                          <a:latin typeface="Calibri" panose="020F0502020204030204" pitchFamily="34" charset="0"/>
                        </a:rPr>
                        <a:t>Drink,</a:t>
                      </a:r>
                      <a:r>
                        <a:rPr kumimoji="0" lang="en-US" sz="1800" b="0" i="0" u="none" strike="noStrike" cap="none" normalizeH="0" baseline="0" dirty="0" smtClean="0">
                          <a:ln>
                            <a:noFill/>
                          </a:ln>
                          <a:solidFill>
                            <a:schemeClr val="tx1"/>
                          </a:solidFill>
                          <a:effectLst/>
                          <a:latin typeface="Calibri" panose="020F0502020204030204" pitchFamily="34" charset="0"/>
                        </a:rPr>
                        <a:t> </a:t>
                      </a:r>
                      <a:r>
                        <a:rPr kumimoji="0" lang="en-US" sz="1800" b="0" i="0" u="none" strike="noStrike" cap="none" normalizeH="0" baseline="0" dirty="0" smtClean="0">
                          <a:ln>
                            <a:noFill/>
                          </a:ln>
                          <a:solidFill>
                            <a:srgbClr val="0000CC"/>
                          </a:solidFill>
                          <a:effectLst/>
                          <a:latin typeface="Calibri" panose="020F0502020204030204" pitchFamily="34" charset="0"/>
                        </a:rPr>
                        <a:t>Diaper</a:t>
                      </a:r>
                      <a:r>
                        <a:rPr kumimoji="0" lang="en-US" sz="1800" b="0" i="0" u="none" strike="noStrike" cap="none" normalizeH="0" baseline="0" dirty="0" smtClean="0">
                          <a:ln>
                            <a:noFill/>
                          </a:ln>
                          <a:solidFill>
                            <a:schemeClr val="tx1"/>
                          </a:solidFill>
                          <a:effectLst/>
                          <a:latin typeface="Calibri" panose="020F0502020204030204" pitchFamily="34" charset="0"/>
                        </a:rPr>
                        <a:t>, </a:t>
                      </a:r>
                      <a:r>
                        <a:rPr kumimoji="0" lang="en-US" sz="1800" b="0" i="0" u="none" strike="noStrike" cap="none" normalizeH="0" baseline="0" dirty="0" smtClean="0">
                          <a:ln>
                            <a:noFill/>
                          </a:ln>
                          <a:solidFill>
                            <a:srgbClr val="00B050"/>
                          </a:solidFill>
                          <a:effectLst/>
                          <a:latin typeface="Calibri" panose="020F0502020204030204" pitchFamily="34" charset="0"/>
                        </a:rPr>
                        <a:t>Eggs</a:t>
                      </a:r>
                    </a:p>
                  </a:txBody>
                  <a:tcPr marL="121920" marR="121920"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6565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Calibri" panose="020F0502020204030204" pitchFamily="34" charset="0"/>
                        </a:rPr>
                        <a:t>40</a:t>
                      </a:r>
                    </a:p>
                  </a:txBody>
                  <a:tcPr marL="121920" marR="121920"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smtClean="0">
                          <a:ln>
                            <a:noFill/>
                          </a:ln>
                          <a:solidFill>
                            <a:srgbClr val="BD582C"/>
                          </a:solidFill>
                          <a:effectLst/>
                          <a:latin typeface="Calibri" panose="020F0502020204030204" pitchFamily="34" charset="0"/>
                        </a:rPr>
                        <a:t>Nuts</a:t>
                      </a:r>
                      <a:r>
                        <a:rPr kumimoji="0" lang="en-US" sz="1800" b="0" i="0" u="none" strike="noStrike" cap="none" normalizeH="0" baseline="0" dirty="0" smtClean="0">
                          <a:ln>
                            <a:noFill/>
                          </a:ln>
                          <a:solidFill>
                            <a:schemeClr val="tx1"/>
                          </a:solidFill>
                          <a:effectLst/>
                          <a:latin typeface="Calibri" panose="020F0502020204030204" pitchFamily="34" charset="0"/>
                        </a:rPr>
                        <a:t>, </a:t>
                      </a:r>
                      <a:r>
                        <a:rPr kumimoji="0" lang="en-US" sz="1800" b="0" i="0" u="none" strike="noStrike" cap="none" normalizeH="0" baseline="0" dirty="0" smtClean="0">
                          <a:ln>
                            <a:noFill/>
                          </a:ln>
                          <a:solidFill>
                            <a:srgbClr val="00B050"/>
                          </a:solidFill>
                          <a:effectLst/>
                          <a:latin typeface="Calibri" panose="020F0502020204030204" pitchFamily="34" charset="0"/>
                        </a:rPr>
                        <a:t>Eggs</a:t>
                      </a:r>
                      <a:r>
                        <a:rPr kumimoji="0" lang="en-US" sz="1800" b="0" i="0" u="none" strike="noStrike" cap="none" normalizeH="0" baseline="0" dirty="0" smtClean="0">
                          <a:ln>
                            <a:noFill/>
                          </a:ln>
                          <a:solidFill>
                            <a:schemeClr val="tx1"/>
                          </a:solidFill>
                          <a:effectLst/>
                          <a:latin typeface="Calibri" panose="020F0502020204030204" pitchFamily="34" charset="0"/>
                        </a:rPr>
                        <a:t>, Milk</a:t>
                      </a:r>
                    </a:p>
                  </a:txBody>
                  <a:tcPr marL="121920" marR="121920"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6565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Calibri" panose="020F0502020204030204" pitchFamily="34" charset="0"/>
                        </a:rPr>
                        <a:t>50</a:t>
                      </a:r>
                    </a:p>
                  </a:txBody>
                  <a:tcPr marL="121920" marR="121920"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smtClean="0">
                          <a:ln>
                            <a:noFill/>
                          </a:ln>
                          <a:solidFill>
                            <a:srgbClr val="BD582C"/>
                          </a:solidFill>
                          <a:effectLst/>
                          <a:latin typeface="Calibri" panose="020F0502020204030204" pitchFamily="34" charset="0"/>
                        </a:rPr>
                        <a:t>Nuts</a:t>
                      </a:r>
                      <a:r>
                        <a:rPr kumimoji="0" lang="en-US" sz="1800" b="0" i="0" u="none" strike="noStrike" cap="none" normalizeH="0" baseline="0" dirty="0" smtClean="0">
                          <a:ln>
                            <a:noFill/>
                          </a:ln>
                          <a:solidFill>
                            <a:schemeClr val="tx1"/>
                          </a:solidFill>
                          <a:effectLst/>
                          <a:latin typeface="Calibri" panose="020F0502020204030204" pitchFamily="34" charset="0"/>
                        </a:rPr>
                        <a:t>, Coffee, </a:t>
                      </a:r>
                      <a:r>
                        <a:rPr kumimoji="0" lang="en-US" sz="1800" b="0" i="0" u="none" strike="noStrike" cap="none" normalizeH="0" baseline="0" dirty="0" smtClean="0">
                          <a:ln>
                            <a:noFill/>
                          </a:ln>
                          <a:solidFill>
                            <a:srgbClr val="0000CC"/>
                          </a:solidFill>
                          <a:effectLst/>
                          <a:latin typeface="Calibri" panose="020F0502020204030204" pitchFamily="34" charset="0"/>
                        </a:rPr>
                        <a:t>Diaper,</a:t>
                      </a:r>
                      <a:r>
                        <a:rPr kumimoji="0" lang="en-US" sz="1800" b="0" i="0" u="none" strike="noStrike" cap="none" normalizeH="0" baseline="0" dirty="0" smtClean="0">
                          <a:ln>
                            <a:noFill/>
                          </a:ln>
                          <a:solidFill>
                            <a:schemeClr val="tx1"/>
                          </a:solidFill>
                          <a:effectLst/>
                          <a:latin typeface="Calibri" panose="020F0502020204030204" pitchFamily="34" charset="0"/>
                        </a:rPr>
                        <a:t> </a:t>
                      </a:r>
                      <a:r>
                        <a:rPr kumimoji="0" lang="en-US" sz="1800" b="0" i="0" u="none" strike="noStrike" cap="none" normalizeH="0" baseline="0" dirty="0" smtClean="0">
                          <a:ln>
                            <a:noFill/>
                          </a:ln>
                          <a:solidFill>
                            <a:srgbClr val="00B050"/>
                          </a:solidFill>
                          <a:effectLst/>
                          <a:latin typeface="Calibri" panose="020F0502020204030204" pitchFamily="34" charset="0"/>
                        </a:rPr>
                        <a:t>Eggs</a:t>
                      </a:r>
                      <a:r>
                        <a:rPr kumimoji="0" lang="en-US" sz="1800" b="0" i="0" u="none" strike="noStrike" cap="none" normalizeH="0" baseline="0" dirty="0" smtClean="0">
                          <a:ln>
                            <a:noFill/>
                          </a:ln>
                          <a:solidFill>
                            <a:schemeClr val="tx1"/>
                          </a:solidFill>
                          <a:effectLst/>
                          <a:latin typeface="Calibri" panose="020F0502020204030204" pitchFamily="34" charset="0"/>
                        </a:rPr>
                        <a:t>, Milk</a:t>
                      </a:r>
                    </a:p>
                  </a:txBody>
                  <a:tcPr marL="121920" marR="121920"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
        <p:nvSpPr>
          <p:cNvPr id="15" name="Rectangle 3"/>
          <p:cNvSpPr txBox="1">
            <a:spLocks noChangeArrowheads="1"/>
          </p:cNvSpPr>
          <p:nvPr/>
        </p:nvSpPr>
        <p:spPr>
          <a:xfrm>
            <a:off x="6193972" y="3443750"/>
            <a:ext cx="5529942" cy="2471276"/>
          </a:xfrm>
          <a:prstGeom prst="rect">
            <a:avLst/>
          </a:prstGeom>
        </p:spPr>
        <p:txBody>
          <a:bodyPr vert="horz" lIns="91438" tIns="45719" rIns="91438" bIns="45719" rtlCol="0">
            <a:noAutofit/>
          </a:bodyPr>
          <a:lstStyle>
            <a:lvl1pPr marL="285744" indent="-285744"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spcBef>
                <a:spcPts val="200"/>
              </a:spcBef>
              <a:defRPr/>
            </a:pPr>
            <a:endParaRPr lang="en-US" altLang="en-US" sz="2400" dirty="0">
              <a:solidFill>
                <a:srgbClr val="000000"/>
              </a:solidFill>
            </a:endParaRPr>
          </a:p>
        </p:txBody>
      </p:sp>
      <p:sp>
        <p:nvSpPr>
          <p:cNvPr id="2" name="Right Arrow 1"/>
          <p:cNvSpPr/>
          <p:nvPr/>
        </p:nvSpPr>
        <p:spPr>
          <a:xfrm rot="8451822">
            <a:off x="5601443" y="3041551"/>
            <a:ext cx="469447" cy="3143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US">
              <a:solidFill>
                <a:prstClr val="white"/>
              </a:solidFill>
            </a:endParaRPr>
          </a:p>
        </p:txBody>
      </p:sp>
      <p:sp>
        <p:nvSpPr>
          <p:cNvPr id="7" name="Rectangle 3"/>
          <p:cNvSpPr txBox="1">
            <a:spLocks noChangeArrowheads="1"/>
          </p:cNvSpPr>
          <p:nvPr/>
        </p:nvSpPr>
        <p:spPr>
          <a:xfrm>
            <a:off x="6193972" y="3468767"/>
            <a:ext cx="5457876" cy="2446258"/>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en-US" sz="2400" dirty="0" smtClean="0">
                <a:solidFill>
                  <a:srgbClr val="000000"/>
                </a:solidFill>
                <a:sym typeface="Symbol" pitchFamily="18" charset="2"/>
              </a:rPr>
              <a:t>Why do these </a:t>
            </a:r>
            <a:r>
              <a:rPr lang="en-US" altLang="en-US" sz="2400" dirty="0" err="1" smtClean="0">
                <a:solidFill>
                  <a:srgbClr val="000000"/>
                </a:solidFill>
                <a:sym typeface="Symbol" pitchFamily="18" charset="2"/>
              </a:rPr>
              <a:t>itemsets</a:t>
            </a:r>
            <a:r>
              <a:rPr lang="en-US" altLang="en-US" sz="2400" dirty="0" smtClean="0">
                <a:solidFill>
                  <a:srgbClr val="000000"/>
                </a:solidFill>
                <a:sym typeface="Symbol" pitchFamily="18" charset="2"/>
              </a:rPr>
              <a:t> (</a:t>
            </a:r>
            <a:r>
              <a:rPr lang="en-US" altLang="en-US" sz="2400" dirty="0" smtClean="0">
                <a:solidFill>
                  <a:srgbClr val="7030A0"/>
                </a:solidFill>
                <a:sym typeface="Symbol" pitchFamily="18" charset="2"/>
              </a:rPr>
              <a:t>shown on the left</a:t>
            </a:r>
            <a:r>
              <a:rPr lang="en-US" altLang="en-US" sz="2400" dirty="0" smtClean="0">
                <a:solidFill>
                  <a:srgbClr val="000000"/>
                </a:solidFill>
                <a:sym typeface="Symbol" pitchFamily="18" charset="2"/>
              </a:rPr>
              <a:t>) form the complete set of frequent </a:t>
            </a:r>
            <a:r>
              <a:rPr lang="en-US" altLang="en-US" sz="2400" i="1" dirty="0" smtClean="0">
                <a:solidFill>
                  <a:srgbClr val="000000"/>
                </a:solidFill>
                <a:sym typeface="Symbol" pitchFamily="18" charset="2"/>
              </a:rPr>
              <a:t>k</a:t>
            </a:r>
            <a:r>
              <a:rPr lang="en-US" altLang="en-US" sz="2400" dirty="0" smtClean="0">
                <a:solidFill>
                  <a:srgbClr val="000000"/>
                </a:solidFill>
                <a:sym typeface="Symbol" pitchFamily="18" charset="2"/>
              </a:rPr>
              <a:t>-</a:t>
            </a:r>
            <a:r>
              <a:rPr lang="en-US" altLang="en-US" sz="2400" dirty="0" err="1" smtClean="0">
                <a:solidFill>
                  <a:srgbClr val="000000"/>
                </a:solidFill>
                <a:sym typeface="Symbol" pitchFamily="18" charset="2"/>
              </a:rPr>
              <a:t>itemsets</a:t>
            </a:r>
            <a:r>
              <a:rPr lang="en-US" altLang="en-US" sz="2400" dirty="0" smtClean="0">
                <a:solidFill>
                  <a:srgbClr val="000000"/>
                </a:solidFill>
                <a:sym typeface="Symbol" pitchFamily="18" charset="2"/>
              </a:rPr>
              <a:t> (patterns) for any </a:t>
            </a:r>
            <a:r>
              <a:rPr lang="en-US" altLang="en-US" sz="2400" i="1" dirty="0" smtClean="0">
                <a:solidFill>
                  <a:srgbClr val="000000"/>
                </a:solidFill>
                <a:sym typeface="Symbol" pitchFamily="18" charset="2"/>
              </a:rPr>
              <a:t>k</a:t>
            </a:r>
            <a:r>
              <a:rPr lang="en-US" altLang="en-US" sz="2400" dirty="0" smtClean="0">
                <a:solidFill>
                  <a:srgbClr val="000000"/>
                </a:solidFill>
                <a:sym typeface="Symbol" pitchFamily="18" charset="2"/>
              </a:rPr>
              <a:t>?</a:t>
            </a:r>
          </a:p>
          <a:p>
            <a:r>
              <a:rPr lang="en-US" altLang="en-US" sz="2400" b="1" dirty="0" smtClean="0">
                <a:solidFill>
                  <a:srgbClr val="000000"/>
                </a:solidFill>
                <a:sym typeface="Symbol" pitchFamily="18" charset="2"/>
              </a:rPr>
              <a:t>Observation</a:t>
            </a:r>
            <a:r>
              <a:rPr lang="en-US" altLang="en-US" sz="2400" dirty="0" smtClean="0">
                <a:solidFill>
                  <a:srgbClr val="000000"/>
                </a:solidFill>
                <a:sym typeface="Symbol" pitchFamily="18" charset="2"/>
              </a:rPr>
              <a:t>:  We may need an efficient method to mine a complete set of frequent patterns</a:t>
            </a:r>
            <a:endParaRPr lang="en-US" altLang="en-US" sz="2400" dirty="0">
              <a:solidFill>
                <a:srgbClr val="000000"/>
              </a:solidFill>
            </a:endParaRPr>
          </a:p>
        </p:txBody>
      </p:sp>
    </p:spTree>
    <p:extLst>
      <p:ext uri="{BB962C8B-B14F-4D97-AF65-F5344CB8AC3E}">
        <p14:creationId xmlns:p14="http://schemas.microsoft.com/office/powerpoint/2010/main" val="167369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48">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48">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6746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148">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48">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4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48">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148">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148">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148">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theme1.xml><?xml version="1.0" encoding="utf-8"?>
<a:theme xmlns:a="http://schemas.openxmlformats.org/drawingml/2006/main" name="2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xmlns=""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17462</TotalTime>
  <Words>6958</Words>
  <Application>Microsoft Macintosh PowerPoint</Application>
  <PresentationFormat>Custom</PresentationFormat>
  <Paragraphs>1192</Paragraphs>
  <Slides>71</Slides>
  <Notes>49</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71</vt:i4>
      </vt:variant>
    </vt:vector>
  </HeadingPairs>
  <TitlesOfParts>
    <vt:vector size="73" baseType="lpstr">
      <vt:lpstr>2_Retrospect</vt:lpstr>
      <vt:lpstr>Equation</vt:lpstr>
      <vt:lpstr>Association Rule Mining</vt:lpstr>
      <vt:lpstr>Why is it Important?</vt:lpstr>
      <vt:lpstr>Mining Frequent Patterns, Association and Correlations: Basic Concepts and Methods</vt:lpstr>
      <vt:lpstr>Pattern Discovery: Basic Concepts </vt:lpstr>
      <vt:lpstr>What Is Pattern Discovery?</vt:lpstr>
      <vt:lpstr>Pattern Discovery: Why Is It Important?</vt:lpstr>
      <vt:lpstr>Basic Concepts: k-Itemsets and Their Supports</vt:lpstr>
      <vt:lpstr>Basic Concepts: k-Itemsets and Their Supports</vt:lpstr>
      <vt:lpstr>Basic Concepts: Frequent Itemsets (Patterns)</vt:lpstr>
      <vt:lpstr>From Frequent Itemsets to Association Rules</vt:lpstr>
      <vt:lpstr>Mining Frequent Itemsets and Association Rules</vt:lpstr>
      <vt:lpstr>Algorithm</vt:lpstr>
      <vt:lpstr>Simple Naïve Algorithm</vt:lpstr>
      <vt:lpstr>Improved Version</vt:lpstr>
      <vt:lpstr>Challenge: There Are Too Many Frequent Patterns!</vt:lpstr>
      <vt:lpstr>Expressing Patterns in Compressed Form: Closed Patterns</vt:lpstr>
      <vt:lpstr>Expressing Patterns in Compressed Form: Max-Patterns</vt:lpstr>
      <vt:lpstr>Closed Patterns</vt:lpstr>
      <vt:lpstr>Max Patterns</vt:lpstr>
      <vt:lpstr>Example</vt:lpstr>
      <vt:lpstr>Example</vt:lpstr>
      <vt:lpstr>Mining Frequent Patterns, Association and Correlations: Basic Concepts and Methods</vt:lpstr>
      <vt:lpstr>Efficient Pattern Mining Methods</vt:lpstr>
      <vt:lpstr>The Downward Closure Property of Frequent Patterns</vt:lpstr>
      <vt:lpstr>Apriori Pruning and Scalable Mining Methods</vt:lpstr>
      <vt:lpstr>Apriori: A Candidate Generation &amp; Test Approach</vt:lpstr>
      <vt:lpstr>The Apriori Algorithm (Pseudo-Code)</vt:lpstr>
      <vt:lpstr>The Apriori Algorithm—An Example </vt:lpstr>
      <vt:lpstr>Apriori: Implementation Tricks</vt:lpstr>
      <vt:lpstr>Candidate Generation: An SQL Implementation</vt:lpstr>
      <vt:lpstr>Apriori: Improvements and Alternatives</vt:lpstr>
      <vt:lpstr>Partitioning: Scan Database Only Twice</vt:lpstr>
      <vt:lpstr>Partitioning</vt:lpstr>
      <vt:lpstr>Direct Hashing and Pruning (DHP)</vt:lpstr>
      <vt:lpstr>DHP</vt:lpstr>
      <vt:lpstr>Example</vt:lpstr>
      <vt:lpstr>Apriori</vt:lpstr>
      <vt:lpstr>DHP</vt:lpstr>
      <vt:lpstr>PowerPoint Presentation</vt:lpstr>
      <vt:lpstr>Exploring Vertical Data Format: ECLAT</vt:lpstr>
      <vt:lpstr>Example</vt:lpstr>
      <vt:lpstr>Why Mining Frequent Patterns by Pattern Growth?</vt:lpstr>
      <vt:lpstr>Example: Construct FP-tree from a Transaction DB</vt:lpstr>
      <vt:lpstr>Example: Construct FP-tree from a Transaction DB</vt:lpstr>
      <vt:lpstr>Example: Construct FP-tree from a Transaction DB</vt:lpstr>
      <vt:lpstr>Mining FP-Tree: Divide and Conquer  Based on Patterns and Data</vt:lpstr>
      <vt:lpstr>Mine Each Conditional Database Recursively</vt:lpstr>
      <vt:lpstr>A Special Case: Single Prefix Path in FP-tree</vt:lpstr>
      <vt:lpstr>FPGrowth: Mining Frequent Patterns by Pattern Growth</vt:lpstr>
      <vt:lpstr>Scaling FP-growth by Item-Based Data Projection</vt:lpstr>
      <vt:lpstr>CLOSET+: Mining Closed Itemsets by Pattern-Growth</vt:lpstr>
      <vt:lpstr>Summarizing</vt:lpstr>
      <vt:lpstr>MaxMiner  </vt:lpstr>
      <vt:lpstr>Chapter 6: Mining Frequent Patterns, Association and Correlations: Basic Concepts and Methods</vt:lpstr>
      <vt:lpstr>Pattern Evaluation</vt:lpstr>
      <vt:lpstr>How to Judge if a Rule/Pattern Is Interesting?</vt:lpstr>
      <vt:lpstr>Limitation of the Support-Confidence Framework</vt:lpstr>
      <vt:lpstr>Interestingness Measure: Lift</vt:lpstr>
      <vt:lpstr>Interestingness Measure: χ2 </vt:lpstr>
      <vt:lpstr>Lift and χ2 : Are They Always Good Measures?</vt:lpstr>
      <vt:lpstr>Interestingness Measures &amp; Null-Invariance</vt:lpstr>
      <vt:lpstr>Null Invariance: An Important Property</vt:lpstr>
      <vt:lpstr>Comparison of Null-Invariant Measures</vt:lpstr>
      <vt:lpstr>Analysis of DBLP Coauthor Relationships</vt:lpstr>
      <vt:lpstr>Imbalance Ratio with Kulczynski Measure</vt:lpstr>
      <vt:lpstr>What Measures to Choose for Effective Pattern Evaluation?</vt:lpstr>
      <vt:lpstr>Chapter 6: Mining Frequent Patterns, Association and Correlations: Basic Concepts and Methods</vt:lpstr>
      <vt:lpstr>Summary</vt:lpstr>
      <vt:lpstr>Recommended Readings (Basic Concepts)</vt:lpstr>
      <vt:lpstr>Recommended Readings (Efficient Pattern Mining Methods)</vt:lpstr>
      <vt:lpstr>Recommended Readings (Pattern Evaluation)</vt:lpstr>
    </vt:vector>
  </TitlesOfParts>
  <Company>UIUC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Mining Latent Entity Structures</dc:title>
  <dc:creator>Wang, Chi</dc:creator>
  <cp:lastModifiedBy>Mian Muhammad Awais</cp:lastModifiedBy>
  <cp:revision>614</cp:revision>
  <cp:lastPrinted>2015-01-30T02:48:22Z</cp:lastPrinted>
  <dcterms:created xsi:type="dcterms:W3CDTF">2014-06-02T15:06:14Z</dcterms:created>
  <dcterms:modified xsi:type="dcterms:W3CDTF">2019-03-04T21:13:35Z</dcterms:modified>
</cp:coreProperties>
</file>